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wgcu.org/video/236579481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S9LoX79lY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Environmental Problems, Their Causes, &amp; Sustainability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2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Sustainability Has Certain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Natural Capital = Natural Resources + Natural Services</a:t>
            </a:r>
          </a:p>
          <a:p>
            <a:pPr lvl="1"/>
            <a:r>
              <a:rPr lang="en-US" b="1" dirty="0" smtClean="0"/>
              <a:t>Natural Capital</a:t>
            </a:r>
            <a:r>
              <a:rPr lang="en-US" dirty="0" smtClean="0"/>
              <a:t>: the natural resources and natural services that keep us and other forms of life alive and support our human economies.</a:t>
            </a:r>
          </a:p>
          <a:p>
            <a:pPr lvl="1"/>
            <a:r>
              <a:rPr lang="en-US" b="1" dirty="0" smtClean="0"/>
              <a:t>Natural Resources</a:t>
            </a:r>
            <a:r>
              <a:rPr lang="en-US" dirty="0" smtClean="0"/>
              <a:t>: materials and energy in nature that are essential or useful to humans. Often classified as renewable or nonrenewable.</a:t>
            </a:r>
          </a:p>
          <a:p>
            <a:pPr lvl="1"/>
            <a:r>
              <a:rPr lang="en-US" b="1" dirty="0" smtClean="0"/>
              <a:t>Natural Services</a:t>
            </a:r>
            <a:r>
              <a:rPr lang="en-US" dirty="0" smtClean="0"/>
              <a:t>: processes in nature such as purification of air and water and renewal of topsoil, which supports life and human economies.</a:t>
            </a:r>
          </a:p>
          <a:p>
            <a:pPr lvl="1"/>
            <a:r>
              <a:rPr lang="en-US" b="1" dirty="0" smtClean="0"/>
              <a:t>Natural capital </a:t>
            </a:r>
            <a:r>
              <a:rPr lang="en-US" dirty="0" smtClean="0"/>
              <a:t>can support earth’s diversity of species as long as we use its natural resources and services in a </a:t>
            </a:r>
            <a:r>
              <a:rPr lang="en-US" b="1" dirty="0" smtClean="0"/>
              <a:t>sustainable</a:t>
            </a:r>
            <a:r>
              <a:rPr lang="en-US" dirty="0" smtClean="0"/>
              <a:t> fashion.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Components of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Component 1: </a:t>
            </a:r>
            <a:r>
              <a:rPr lang="en-US" dirty="0" smtClean="0"/>
              <a:t>Nutrient cycling in topsoil (upper layer of soil) is important to plant growth and is a vital natural service.</a:t>
            </a:r>
          </a:p>
          <a:p>
            <a:pPr marL="0" indent="0">
              <a:buNone/>
            </a:pPr>
            <a:r>
              <a:rPr lang="en-US" b="1" dirty="0" smtClean="0"/>
              <a:t>Component 2: </a:t>
            </a:r>
            <a:r>
              <a:rPr lang="en-US" dirty="0" smtClean="0"/>
              <a:t>Many human activities can degrade natural capital by using normally renewable resources faster than nature can restore them.</a:t>
            </a:r>
          </a:p>
          <a:p>
            <a:pPr marL="0" indent="0">
              <a:buNone/>
            </a:pPr>
            <a:r>
              <a:rPr lang="en-US" b="1" dirty="0" smtClean="0"/>
              <a:t>Component 3: </a:t>
            </a:r>
            <a:r>
              <a:rPr lang="en-US" dirty="0" smtClean="0"/>
              <a:t>Solutions. Solutions to environmental problems involve scientific as well as political processes. The search for solutions often involves conflicts and trade-offs.</a:t>
            </a:r>
          </a:p>
          <a:p>
            <a:pPr marL="0" indent="0" algn="ctr">
              <a:buNone/>
            </a:pPr>
            <a:r>
              <a:rPr lang="en-US" b="1" dirty="0" smtClean="0"/>
              <a:t>Sustainability begins at personal and local levels!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24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Resources Are Renewable &amp; Some Are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08439"/>
          </a:xfrm>
        </p:spPr>
        <p:txBody>
          <a:bodyPr>
            <a:normAutofit/>
          </a:bodyPr>
          <a:lstStyle/>
          <a:p>
            <a:r>
              <a:rPr lang="en-US" b="1" dirty="0" smtClean="0"/>
              <a:t>Resources </a:t>
            </a:r>
            <a:r>
              <a:rPr lang="en-US" dirty="0" smtClean="0"/>
              <a:t>are anything that we can obtain from the environment to meet our needs and wants. Resources are both directly and indirectly available.</a:t>
            </a:r>
          </a:p>
          <a:p>
            <a:r>
              <a:rPr lang="en-US" b="1" dirty="0" smtClean="0"/>
              <a:t>Perpetual resources </a:t>
            </a:r>
            <a:r>
              <a:rPr lang="en-US" dirty="0" smtClean="0"/>
              <a:t>(Ex: solar energy) are continuously available.</a:t>
            </a:r>
          </a:p>
          <a:p>
            <a:r>
              <a:rPr lang="en-US" b="1" dirty="0" smtClean="0"/>
              <a:t>Renewable Resources </a:t>
            </a:r>
            <a:r>
              <a:rPr lang="en-US" dirty="0" smtClean="0"/>
              <a:t>(Ex: forests or fish populations) that takes from several days to several hundred years to replenish as long as we do not use it up faster than nature can replenish.</a:t>
            </a:r>
          </a:p>
          <a:p>
            <a:pPr lvl="1"/>
            <a:r>
              <a:rPr lang="en-US" dirty="0" smtClean="0"/>
              <a:t>The highest rate at which we can use a renewable resource indefinitely without reducing its available supply is called its </a:t>
            </a:r>
            <a:r>
              <a:rPr lang="en-US" b="1" dirty="0" smtClean="0"/>
              <a:t>sustainable yield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Resources Are Renewable &amp; Some Are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Nonrenewable resources </a:t>
            </a:r>
            <a:r>
              <a:rPr lang="en-US" dirty="0" smtClean="0"/>
              <a:t>are resources that exist in a fixed quantity, or </a:t>
            </a:r>
            <a:r>
              <a:rPr lang="en-US" i="1" dirty="0" smtClean="0"/>
              <a:t>stock</a:t>
            </a:r>
            <a:r>
              <a:rPr lang="en-US" dirty="0" smtClean="0"/>
              <a:t>, in the Earth’s crust. </a:t>
            </a:r>
          </a:p>
          <a:p>
            <a:pPr lvl="1"/>
            <a:r>
              <a:rPr lang="en-US" sz="2400" dirty="0" smtClean="0"/>
              <a:t>On a time scale of millions to billions of years, geologic processes can renew such resources. Humans can deplete these resources much faster than nature can form them. </a:t>
            </a:r>
            <a:endParaRPr lang="en-US" sz="2400" dirty="0"/>
          </a:p>
          <a:p>
            <a:pPr lvl="1"/>
            <a:r>
              <a:rPr lang="en-US" sz="2400" dirty="0" smtClean="0"/>
              <a:t>Examples: Energy Resources (coal and oil), Metallic Mineral Resources (Cu ad Al), and Nonmetallic Mineral Resources (salt and sand).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8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Resources Are Renewable &amp; Some Are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deplete nonrenewable resources, we can find substitutes. Ex: alternative energy sources, or plant based plastics.</a:t>
            </a:r>
          </a:p>
          <a:p>
            <a:r>
              <a:rPr lang="en-US" dirty="0" smtClean="0"/>
              <a:t>We can also recycle or reuse resources to extend supplies. </a:t>
            </a:r>
          </a:p>
          <a:p>
            <a:r>
              <a:rPr lang="en-US" b="1" dirty="0" smtClean="0"/>
              <a:t>Reuse </a:t>
            </a:r>
            <a:r>
              <a:rPr lang="en-US" dirty="0" smtClean="0"/>
              <a:t>involves using a resource over and over in the same form. Ex: washing and refilling glass bottles.</a:t>
            </a:r>
          </a:p>
          <a:p>
            <a:r>
              <a:rPr lang="en-US" b="1" dirty="0" smtClean="0"/>
              <a:t>Recycling </a:t>
            </a:r>
            <a:r>
              <a:rPr lang="en-US" dirty="0" smtClean="0"/>
              <a:t>involves collecting waste materials and processing them into new materials. Ex: aluminum 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Differ in Levels of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populations grow, there is more demand for resources. Governmental ad societal leaders are responsible for maintaining and expanding national economies, which can lead to growing environmental problems.</a:t>
            </a:r>
          </a:p>
          <a:p>
            <a:r>
              <a:rPr lang="en-US" b="1" dirty="0" smtClean="0"/>
              <a:t>Economic Growth </a:t>
            </a:r>
            <a:r>
              <a:rPr lang="en-US" dirty="0" smtClean="0"/>
              <a:t>is an increase in a nation’s output of goods and services. This is usually measured by the percentage change in a country’s </a:t>
            </a:r>
            <a:r>
              <a:rPr lang="en-US" b="1" dirty="0" smtClean="0"/>
              <a:t>gross domestic product (GDP).</a:t>
            </a:r>
          </a:p>
          <a:p>
            <a:r>
              <a:rPr lang="en-US" b="1" dirty="0" smtClean="0"/>
              <a:t>GDP </a:t>
            </a:r>
            <a:r>
              <a:rPr lang="en-US" dirty="0" smtClean="0"/>
              <a:t>is the annual market value of all goods and services produced by all businesses, foreign and domestic, operating within a country.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Differ in Levels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a country’s economic growth per person are measured by </a:t>
            </a:r>
            <a:r>
              <a:rPr lang="en-US" b="1" dirty="0" smtClean="0"/>
              <a:t>per capita GDP</a:t>
            </a:r>
            <a:r>
              <a:rPr lang="en-US" dirty="0" smtClean="0"/>
              <a:t>, the GDP divided by the total population.</a:t>
            </a:r>
          </a:p>
          <a:p>
            <a:r>
              <a:rPr lang="en-US" b="1" dirty="0" smtClean="0"/>
              <a:t>Economic development </a:t>
            </a:r>
            <a:r>
              <a:rPr lang="en-US" dirty="0" smtClean="0"/>
              <a:t>is an effort to use economic growth to improve living standards.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United Nations (UN) </a:t>
            </a:r>
            <a:r>
              <a:rPr lang="en-US" dirty="0" smtClean="0"/>
              <a:t>classifies the world’s countries as economically </a:t>
            </a:r>
            <a:r>
              <a:rPr lang="en-US" b="1" dirty="0" smtClean="0"/>
              <a:t>more developed </a:t>
            </a:r>
            <a:r>
              <a:rPr lang="en-US" dirty="0" smtClean="0"/>
              <a:t>or </a:t>
            </a:r>
            <a:r>
              <a:rPr lang="en-US" b="1" dirty="0" smtClean="0"/>
              <a:t>less developed</a:t>
            </a:r>
            <a:r>
              <a:rPr lang="en-US" dirty="0" smtClean="0"/>
              <a:t>, based primarily on their average income per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Differ in Levels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More-developed countries </a:t>
            </a:r>
            <a:r>
              <a:rPr lang="en-US" dirty="0" smtClean="0"/>
              <a:t>are those with high average income and they include the US, Canada, Japan, Australia, New Zealand, and most European countries. </a:t>
            </a:r>
          </a:p>
          <a:p>
            <a:r>
              <a:rPr lang="en-US" dirty="0" smtClean="0"/>
              <a:t>According to the UN and World Bank data, the more-developed countries have 19% of world’s population, use about 88% of all resources, and produce about 75% of the world’s pollution and waste.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Differ in Levels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other nations, in which 81% of the world’s people live, are classified as </a:t>
            </a:r>
            <a:r>
              <a:rPr lang="en-US" b="1" dirty="0" smtClean="0"/>
              <a:t>less-developed countries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Most of these countries are located in Africa, Asia, and Latin America.</a:t>
            </a:r>
          </a:p>
          <a:p>
            <a:pPr lvl="1"/>
            <a:r>
              <a:rPr lang="en-US" sz="2400" i="1" dirty="0" smtClean="0"/>
              <a:t>Middle-Income, Moderately-Developed Countries</a:t>
            </a:r>
            <a:r>
              <a:rPr lang="en-US" sz="2400" dirty="0" smtClean="0"/>
              <a:t> include China, India, Brazil, Turkey, Thailand, and Mexico.</a:t>
            </a:r>
          </a:p>
          <a:p>
            <a:pPr lvl="1"/>
            <a:r>
              <a:rPr lang="en-US" sz="2400" i="1" dirty="0" smtClean="0"/>
              <a:t>Low-Income, Least-Developed Countries </a:t>
            </a:r>
            <a:r>
              <a:rPr lang="en-US" sz="2400" dirty="0" smtClean="0"/>
              <a:t>include Congo, Haiti, Nigeria, and Nicaragua.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86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Paradise Reef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http://video.wgcu.org/video/2365794811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182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1-1</a:t>
            </a:r>
            <a:br>
              <a:rPr lang="en-US" dirty="0" smtClean="0"/>
            </a:br>
            <a:r>
              <a:rPr lang="en-US" sz="4000" dirty="0"/>
              <a:t>What Are Three Principles of Sustainability</a:t>
            </a:r>
            <a:r>
              <a:rPr lang="en-US" sz="4000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249949"/>
          </a:xfrm>
        </p:spPr>
        <p:txBody>
          <a:bodyPr>
            <a:normAutofit/>
          </a:bodyPr>
          <a:lstStyle/>
          <a:p>
            <a:r>
              <a:rPr lang="en-US" b="1" dirty="0" smtClean="0"/>
              <a:t>Concept 1-1A  </a:t>
            </a:r>
            <a:r>
              <a:rPr lang="en-US" dirty="0" smtClean="0"/>
              <a:t>Nature has sustained itself for billions of years by relying on solar energy, biodiversity, and nutrient cycling.</a:t>
            </a:r>
          </a:p>
          <a:p>
            <a:r>
              <a:rPr lang="en-US" b="1" dirty="0" smtClean="0"/>
              <a:t>Concept 1-1B  </a:t>
            </a:r>
            <a:r>
              <a:rPr lang="en-US" dirty="0" smtClean="0"/>
              <a:t>Our lives and economies depend on energy from the sun and on natural resources and natural services (natural capital) provided by the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Science Is a Study of Connections in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Environment</a:t>
            </a:r>
            <a:r>
              <a:rPr lang="en-US" dirty="0" smtClean="0"/>
              <a:t>: everything around us that is not us. Living and nonliving things with which we interact.</a:t>
            </a:r>
          </a:p>
          <a:p>
            <a:r>
              <a:rPr lang="en-US" b="1" dirty="0" smtClean="0"/>
              <a:t>Ecology</a:t>
            </a:r>
            <a:r>
              <a:rPr lang="en-US" dirty="0" smtClean="0"/>
              <a:t>: the biological science that studies how organisms (living things) interact with one another and their environment.</a:t>
            </a:r>
          </a:p>
          <a:p>
            <a:r>
              <a:rPr lang="en-US" b="1" dirty="0" smtClean="0"/>
              <a:t>Species</a:t>
            </a:r>
            <a:r>
              <a:rPr lang="en-US" dirty="0" smtClean="0"/>
              <a:t>: a group of organisms with a unique set of characteristics that are able to mate and produce fertile offspring.</a:t>
            </a:r>
          </a:p>
          <a:p>
            <a:r>
              <a:rPr lang="en-US" b="1" dirty="0" smtClean="0"/>
              <a:t>Ecosystem</a:t>
            </a:r>
            <a:r>
              <a:rPr lang="en-US" dirty="0" smtClean="0"/>
              <a:t>: set of organisms that live in a defined area that interact with one another and their environment of nonliving matter and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Crash Course Ecology: 5 Human Impacts on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www.youtube.com/watch?v=HS9LoX79lYA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Nature’s Survival Strategies Follow Three Principles of Sustainability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9" y="2560320"/>
            <a:ext cx="3498439" cy="361869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618698"/>
          </a:xfrm>
        </p:spPr>
        <p:txBody>
          <a:bodyPr/>
          <a:lstStyle/>
          <a:p>
            <a:r>
              <a:rPr lang="en-US" dirty="0" smtClean="0"/>
              <a:t>We named ourselves </a:t>
            </a:r>
            <a:r>
              <a:rPr lang="en-US" i="1" dirty="0" smtClean="0"/>
              <a:t>Homo sapiens</a:t>
            </a:r>
            <a:r>
              <a:rPr lang="en-US" dirty="0" smtClean="0"/>
              <a:t>, which is Latin for “wise man”.</a:t>
            </a:r>
          </a:p>
          <a:p>
            <a:r>
              <a:rPr lang="en-US" dirty="0" smtClean="0"/>
              <a:t>We are a very smart species, but are we wise?</a:t>
            </a:r>
          </a:p>
          <a:p>
            <a:r>
              <a:rPr lang="en-US" dirty="0" smtClean="0"/>
              <a:t>Many argue that a species in the process of degrading its own life-support system could not be considered wise.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Nature’s Survival Strategies Follow Three Principles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themes relating to the long-term sustainability of life on this planet: solar energy, biodiversity, and chemical cycling.</a:t>
            </a:r>
          </a:p>
          <a:p>
            <a:r>
              <a:rPr lang="en-US" dirty="0" smtClean="0"/>
              <a:t>Life must rely on the sun, promotion of multiple options for life, and reduction of waste.</a:t>
            </a:r>
          </a:p>
          <a:p>
            <a:r>
              <a:rPr lang="en-US" dirty="0" smtClean="0"/>
              <a:t>These are the three </a:t>
            </a:r>
            <a:r>
              <a:rPr lang="en-US" b="1" dirty="0" smtClean="0"/>
              <a:t>principles of sustainability </a:t>
            </a:r>
            <a:r>
              <a:rPr lang="en-US" dirty="0" smtClean="0"/>
              <a:t>or lessons from nature.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Nature’s Survival Strategies Follow Three Principles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Reliance on Solar Energy</a:t>
            </a:r>
          </a:p>
          <a:p>
            <a:pPr lvl="1"/>
            <a:r>
              <a:rPr lang="en-US" sz="2400" dirty="0" smtClean="0"/>
              <a:t>Photosynthesis provides nutrients (chemicals) that most organisms need to stay alive.</a:t>
            </a:r>
          </a:p>
          <a:p>
            <a:pPr lvl="1"/>
            <a:r>
              <a:rPr lang="en-US" sz="2400" dirty="0" smtClean="0"/>
              <a:t>No Sun = No Plants</a:t>
            </a:r>
          </a:p>
          <a:p>
            <a:pPr lvl="1"/>
            <a:r>
              <a:rPr lang="en-US" sz="2400" dirty="0" smtClean="0"/>
              <a:t>Sun also contributes indirectly through wind and flowing water.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95" y="2560320"/>
            <a:ext cx="3868965" cy="3491741"/>
          </a:xfrm>
        </p:spPr>
      </p:pic>
    </p:spTree>
    <p:extLst>
      <p:ext uri="{BB962C8B-B14F-4D97-AF65-F5344CB8AC3E}">
        <p14:creationId xmlns:p14="http://schemas.microsoft.com/office/powerpoint/2010/main" val="14322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Nature’s Survival Strategies Follow Three Principles of 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Biodiversity</a:t>
            </a:r>
          </a:p>
          <a:p>
            <a:pPr lvl="1"/>
            <a:r>
              <a:rPr lang="en-US" dirty="0" smtClean="0"/>
              <a:t>Variety of organisms, the natural systems in which they exist and interact.</a:t>
            </a:r>
          </a:p>
          <a:p>
            <a:pPr lvl="1"/>
            <a:r>
              <a:rPr lang="en-US" dirty="0" smtClean="0"/>
              <a:t>The natural services organisms and living systems provide free of charge.</a:t>
            </a:r>
          </a:p>
          <a:p>
            <a:pPr lvl="1"/>
            <a:r>
              <a:rPr lang="en-US" dirty="0" smtClean="0"/>
              <a:t>Provides countless ways for life to adapt to changing environments.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2"/>
          <a:stretch/>
        </p:blipFill>
        <p:spPr>
          <a:xfrm>
            <a:off x="7946395" y="2484755"/>
            <a:ext cx="1681699" cy="3652631"/>
          </a:xfrm>
        </p:spPr>
      </p:pic>
    </p:spTree>
    <p:extLst>
      <p:ext uri="{BB962C8B-B14F-4D97-AF65-F5344CB8AC3E}">
        <p14:creationId xmlns:p14="http://schemas.microsoft.com/office/powerpoint/2010/main" val="28653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Nature’s Survival Strategies Follow Three Principles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Chemical (Nutrient) Cycling</a:t>
            </a:r>
          </a:p>
          <a:p>
            <a:pPr lvl="1"/>
            <a:r>
              <a:rPr lang="en-US" sz="2400" dirty="0" smtClean="0"/>
              <a:t>Circulation of chemicals from the environment through organisms and back to the environment.</a:t>
            </a:r>
          </a:p>
          <a:p>
            <a:pPr lvl="1"/>
            <a:r>
              <a:rPr lang="en-US" sz="2400" dirty="0" smtClean="0"/>
              <a:t>Earth receives no new supplies of these chemicals. Recycled!!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2" y="2691606"/>
            <a:ext cx="2825496" cy="3048000"/>
          </a:xfrm>
        </p:spPr>
      </p:pic>
    </p:spTree>
    <p:extLst>
      <p:ext uri="{BB962C8B-B14F-4D97-AF65-F5344CB8AC3E}">
        <p14:creationId xmlns:p14="http://schemas.microsoft.com/office/powerpoint/2010/main" val="7904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18875</TotalTime>
  <Words>1190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Environmental Problems, Their Causes, &amp; Sustainability</vt:lpstr>
      <vt:lpstr>Lesson 1-1 What Are Three Principles of Sustainability?</vt:lpstr>
      <vt:lpstr>Environmental Science Is a Study of Connections in Nature</vt:lpstr>
      <vt:lpstr>Crash Course Ecology: 5 Human Impacts on the Environment</vt:lpstr>
      <vt:lpstr>Nature’s Survival Strategies Follow Three Principles of Sustainability</vt:lpstr>
      <vt:lpstr>Nature’s Survival Strategies Follow Three Principles of Sustainability</vt:lpstr>
      <vt:lpstr>Nature’s Survival Strategies Follow Three Principles of Sustainability</vt:lpstr>
      <vt:lpstr>Nature’s Survival Strategies Follow Three Principles of Sustainability</vt:lpstr>
      <vt:lpstr>Nature’s Survival Strategies Follow Three Principles of Sustainability</vt:lpstr>
      <vt:lpstr>Sustainability Has Certain Key Components</vt:lpstr>
      <vt:lpstr>3 Components of Sustainability</vt:lpstr>
      <vt:lpstr>Some Resources Are Renewable &amp; Some Are Not</vt:lpstr>
      <vt:lpstr>Some Resources Are Renewable &amp; Some Are Not</vt:lpstr>
      <vt:lpstr>Some Resources Are Renewable &amp; Some Are Not</vt:lpstr>
      <vt:lpstr>Countries Differ in Levels of Sustainability</vt:lpstr>
      <vt:lpstr>Countries Differ in Levels of Sustainability</vt:lpstr>
      <vt:lpstr>Countries Differ in Levels of Sustainability</vt:lpstr>
      <vt:lpstr>Countries Differ in Levels of Sustainability</vt:lpstr>
      <vt:lpstr>Paradise Reef Activity</vt:lpstr>
    </vt:vector>
  </TitlesOfParts>
  <Company>Charlotte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Problems, Their Causes, &amp; Sustainability</dc:title>
  <dc:creator>Green, Andrea</dc:creator>
  <cp:lastModifiedBy>Green, Andrea</cp:lastModifiedBy>
  <cp:revision>30</cp:revision>
  <dcterms:created xsi:type="dcterms:W3CDTF">2016-08-02T12:46:26Z</dcterms:created>
  <dcterms:modified xsi:type="dcterms:W3CDTF">2018-07-12T14:36:30Z</dcterms:modified>
</cp:coreProperties>
</file>