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35"/>
  </p:handoutMasterIdLst>
  <p:sldIdLst>
    <p:sldId id="256" r:id="rId2"/>
    <p:sldId id="257" r:id="rId3"/>
    <p:sldId id="258" r:id="rId4"/>
    <p:sldId id="266" r:id="rId5"/>
    <p:sldId id="268" r:id="rId6"/>
    <p:sldId id="267" r:id="rId7"/>
    <p:sldId id="269" r:id="rId8"/>
    <p:sldId id="270" r:id="rId9"/>
    <p:sldId id="271" r:id="rId10"/>
    <p:sldId id="272" r:id="rId11"/>
    <p:sldId id="259" r:id="rId12"/>
    <p:sldId id="273" r:id="rId13"/>
    <p:sldId id="274" r:id="rId14"/>
    <p:sldId id="275" r:id="rId15"/>
    <p:sldId id="276" r:id="rId16"/>
    <p:sldId id="277" r:id="rId17"/>
    <p:sldId id="260" r:id="rId18"/>
    <p:sldId id="282" r:id="rId19"/>
    <p:sldId id="280" r:id="rId20"/>
    <p:sldId id="278" r:id="rId21"/>
    <p:sldId id="281" r:id="rId22"/>
    <p:sldId id="279" r:id="rId23"/>
    <p:sldId id="261" r:id="rId24"/>
    <p:sldId id="283" r:id="rId25"/>
    <p:sldId id="262" r:id="rId26"/>
    <p:sldId id="284" r:id="rId27"/>
    <p:sldId id="263" r:id="rId28"/>
    <p:sldId id="285" r:id="rId29"/>
    <p:sldId id="286" r:id="rId30"/>
    <p:sldId id="264" r:id="rId31"/>
    <p:sldId id="287" r:id="rId32"/>
    <p:sldId id="288" r:id="rId33"/>
    <p:sldId id="289"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75" autoAdjust="0"/>
    <p:restoredTop sz="94660"/>
  </p:normalViewPr>
  <p:slideViewPr>
    <p:cSldViewPr snapToGrid="0">
      <p:cViewPr varScale="1">
        <p:scale>
          <a:sx n="88" d="100"/>
          <a:sy n="88" d="100"/>
        </p:scale>
        <p:origin x="571"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B615842-0C38-4F8F-B2D5-E3899110DEB0}" type="datetimeFigureOut">
              <a:rPr lang="en-US" smtClean="0"/>
              <a:t>7/12/2018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2EAD20-AD7A-4072-A6C4-D0A760163B23}" type="slidenum">
              <a:rPr lang="en-US" smtClean="0"/>
              <a:t>‹#›</a:t>
            </a:fld>
            <a:endParaRPr lang="en-US"/>
          </a:p>
        </p:txBody>
      </p:sp>
    </p:spTree>
    <p:extLst>
      <p:ext uri="{BB962C8B-B14F-4D97-AF65-F5344CB8AC3E}">
        <p14:creationId xmlns:p14="http://schemas.microsoft.com/office/powerpoint/2010/main" val="292651224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7/12/2018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7/12/2018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7/12/2018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7/12/2018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7/12/2018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7/12/2018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L8gAMFTAt2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WYA1y405JW0"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youtube.com/watch?v=L5wR8Iu2Q00"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youtube.com/watch?v=1EaDlvibc4w"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QkkKZgKmdP4" TargetMode="External"/><Relationship Id="rId2" Type="http://schemas.openxmlformats.org/officeDocument/2006/relationships/hyperlink" Target="https://www.youtube.com/watch?v=QlU5-cixpZ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smtClean="0"/>
              <a:t>APES C1L2 </a:t>
            </a:r>
            <a:br>
              <a:rPr lang="en-US" sz="3600" dirty="0" smtClean="0"/>
            </a:br>
            <a:r>
              <a:rPr lang="en-US" sz="3600" dirty="0" smtClean="0"/>
              <a:t>How Are Our Ecological Footprints Affecting the Earth?</a:t>
            </a:r>
            <a:endParaRPr lang="en-US" sz="3600" dirty="0"/>
          </a:p>
        </p:txBody>
      </p:sp>
      <p:sp>
        <p:nvSpPr>
          <p:cNvPr id="3" name="Subtitle 2"/>
          <p:cNvSpPr>
            <a:spLocks noGrp="1"/>
          </p:cNvSpPr>
          <p:nvPr>
            <p:ph type="subTitle" idx="1"/>
          </p:nvPr>
        </p:nvSpPr>
        <p:spPr/>
        <p:txBody>
          <a:bodyPr/>
          <a:lstStyle/>
          <a:p>
            <a:r>
              <a:rPr lang="en-US" dirty="0" smtClean="0"/>
              <a:t>Concept 1-2  As our ecological footprints grow, we are depleting and degrading more of the Earth’s natural capital.</a:t>
            </a:r>
          </a:p>
          <a:p>
            <a:r>
              <a:rPr lang="en-US" dirty="0" smtClean="0"/>
              <a:t>Textbook pages 12-20</a:t>
            </a:r>
            <a:endParaRPr lang="en-US" dirty="0"/>
          </a:p>
        </p:txBody>
      </p:sp>
    </p:spTree>
    <p:extLst>
      <p:ext uri="{BB962C8B-B14F-4D97-AF65-F5344CB8AC3E}">
        <p14:creationId xmlns:p14="http://schemas.microsoft.com/office/powerpoint/2010/main" val="27504685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Pollution Comes from a Number of Sources</a:t>
            </a:r>
          </a:p>
        </p:txBody>
      </p:sp>
      <p:sp>
        <p:nvSpPr>
          <p:cNvPr id="3" name="Content Placeholder 2"/>
          <p:cNvSpPr>
            <a:spLocks noGrp="1"/>
          </p:cNvSpPr>
          <p:nvPr>
            <p:ph idx="1"/>
          </p:nvPr>
        </p:nvSpPr>
        <p:spPr/>
        <p:txBody>
          <a:bodyPr/>
          <a:lstStyle/>
          <a:p>
            <a:r>
              <a:rPr lang="en-US" dirty="0" smtClean="0"/>
              <a:t>We need both pollution prevention (</a:t>
            </a:r>
            <a:r>
              <a:rPr lang="en-US" b="1" dirty="0" smtClean="0"/>
              <a:t>front-of-the pipe</a:t>
            </a:r>
            <a:r>
              <a:rPr lang="en-US" dirty="0" smtClean="0"/>
              <a:t>) and pollution cleanup (</a:t>
            </a:r>
            <a:r>
              <a:rPr lang="en-US" b="1" dirty="0" smtClean="0"/>
              <a:t>end-of-the-pipe</a:t>
            </a:r>
            <a:r>
              <a:rPr lang="en-US" dirty="0" smtClean="0"/>
              <a:t>) solutions.</a:t>
            </a:r>
          </a:p>
          <a:p>
            <a:r>
              <a:rPr lang="en-US" dirty="0" smtClean="0"/>
              <a:t>Putting more emphasis on prevention because it works better and is cheaper in the long run.</a:t>
            </a:r>
            <a:endParaRPr lang="en-US" dirty="0"/>
          </a:p>
        </p:txBody>
      </p:sp>
    </p:spTree>
    <p:extLst>
      <p:ext uri="{BB962C8B-B14F-4D97-AF65-F5344CB8AC3E}">
        <p14:creationId xmlns:p14="http://schemas.microsoft.com/office/powerpoint/2010/main" val="127478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Tragedy of the Commons: Overexploiting Commonly Shared Renewable Resources</a:t>
            </a:r>
            <a:endParaRPr lang="en-US" dirty="0"/>
          </a:p>
        </p:txBody>
      </p:sp>
      <p:sp>
        <p:nvSpPr>
          <p:cNvPr id="3" name="Content Placeholder 2"/>
          <p:cNvSpPr>
            <a:spLocks noGrp="1"/>
          </p:cNvSpPr>
          <p:nvPr>
            <p:ph idx="1"/>
          </p:nvPr>
        </p:nvSpPr>
        <p:spPr/>
        <p:txBody>
          <a:bodyPr>
            <a:noAutofit/>
          </a:bodyPr>
          <a:lstStyle/>
          <a:p>
            <a:r>
              <a:rPr lang="en-US" sz="2800" dirty="0" smtClean="0"/>
              <a:t>There are 3 types of property or resource rights.</a:t>
            </a:r>
          </a:p>
          <a:p>
            <a:pPr marL="914400" lvl="1" indent="-457200">
              <a:buAutoNum type="arabicPeriod"/>
            </a:pPr>
            <a:r>
              <a:rPr lang="en-US" sz="2400" b="1" dirty="0" smtClean="0"/>
              <a:t>Private Property:</a:t>
            </a:r>
            <a:r>
              <a:rPr lang="en-US" sz="2400" dirty="0" smtClean="0"/>
              <a:t> where individuals or companies own the rights to land, minerals, or other resources.</a:t>
            </a:r>
          </a:p>
          <a:p>
            <a:pPr marL="914400" lvl="1" indent="-457200">
              <a:buAutoNum type="arabicPeriod"/>
            </a:pPr>
            <a:r>
              <a:rPr lang="en-US" sz="2400" b="1" dirty="0" smtClean="0"/>
              <a:t>Common Property: </a:t>
            </a:r>
            <a:r>
              <a:rPr lang="en-US" sz="2400" dirty="0" smtClean="0"/>
              <a:t>where the rights to certain resources are held by large groups of individuals. </a:t>
            </a:r>
          </a:p>
          <a:p>
            <a:pPr marL="914400" lvl="1" indent="-457200">
              <a:buAutoNum type="arabicPeriod"/>
            </a:pPr>
            <a:r>
              <a:rPr lang="en-US" sz="2400" b="1" dirty="0" smtClean="0"/>
              <a:t>Open-Access Renewable Resources: </a:t>
            </a:r>
            <a:r>
              <a:rPr lang="en-US" sz="2400" dirty="0" smtClean="0"/>
              <a:t>Owned by no one and available for use by anyone at little or no charge. Ex: atmosphere, open ocean, ground water</a:t>
            </a:r>
            <a:endParaRPr lang="en-US" sz="2400" dirty="0"/>
          </a:p>
        </p:txBody>
      </p:sp>
    </p:spTree>
    <p:extLst>
      <p:ext uri="{BB962C8B-B14F-4D97-AF65-F5344CB8AC3E}">
        <p14:creationId xmlns:p14="http://schemas.microsoft.com/office/powerpoint/2010/main" val="1324062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Tragedy of the Commons: Overexploiting Commonly Shared Renewable Resources</a:t>
            </a:r>
          </a:p>
        </p:txBody>
      </p:sp>
      <p:sp>
        <p:nvSpPr>
          <p:cNvPr id="3" name="Content Placeholder 2"/>
          <p:cNvSpPr>
            <a:spLocks noGrp="1"/>
          </p:cNvSpPr>
          <p:nvPr>
            <p:ph idx="1"/>
          </p:nvPr>
        </p:nvSpPr>
        <p:spPr/>
        <p:txBody>
          <a:bodyPr/>
          <a:lstStyle/>
          <a:p>
            <a:r>
              <a:rPr lang="en-US" dirty="0" smtClean="0"/>
              <a:t>Many common-property and open-access renewable resources have been degraded.</a:t>
            </a:r>
          </a:p>
          <a:p>
            <a:r>
              <a:rPr lang="en-US" dirty="0" smtClean="0"/>
              <a:t>In 1968, biologist </a:t>
            </a:r>
            <a:r>
              <a:rPr lang="en-US" b="1" dirty="0" smtClean="0"/>
              <a:t>Garrett Hardin </a:t>
            </a:r>
            <a:r>
              <a:rPr lang="en-US" dirty="0" smtClean="0"/>
              <a:t>called such degradation the </a:t>
            </a:r>
            <a:r>
              <a:rPr lang="en-US" b="1" dirty="0" smtClean="0"/>
              <a:t>tragedy of the commons</a:t>
            </a:r>
            <a:r>
              <a:rPr lang="en-US" dirty="0" smtClean="0"/>
              <a:t>.</a:t>
            </a:r>
          </a:p>
          <a:p>
            <a:r>
              <a:rPr lang="en-US" dirty="0" smtClean="0"/>
              <a:t>It occurs because each user reasons, “If I do not use this resource, someone else will. The little bit that I use or pollute is not enough to matter, and anyway, it’s a renewable resource.”</a:t>
            </a:r>
            <a:endParaRPr lang="en-US" dirty="0"/>
          </a:p>
        </p:txBody>
      </p:sp>
    </p:spTree>
    <p:extLst>
      <p:ext uri="{BB962C8B-B14F-4D97-AF65-F5344CB8AC3E}">
        <p14:creationId xmlns:p14="http://schemas.microsoft.com/office/powerpoint/2010/main" val="1528252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Garrett Hardin on the Tragedy of the Commons Video Clip</a:t>
            </a:r>
            <a:endParaRPr lang="en-US"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www.youtube.com/watch?v=L8gAMFTAt2M</a:t>
            </a:r>
            <a:endParaRPr lang="en-US" dirty="0" smtClean="0"/>
          </a:p>
          <a:p>
            <a:endParaRPr lang="en-US" dirty="0"/>
          </a:p>
        </p:txBody>
      </p:sp>
    </p:spTree>
    <p:extLst>
      <p:ext uri="{BB962C8B-B14F-4D97-AF65-F5344CB8AC3E}">
        <p14:creationId xmlns:p14="http://schemas.microsoft.com/office/powerpoint/2010/main" val="10813637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Tragedy of the Commons &amp; the Problem with Open Access Video Clip</a:t>
            </a:r>
            <a:endParaRPr lang="en-US"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www.youtube.com/watch?v=WYA1y405JW0</a:t>
            </a:r>
            <a:endParaRPr lang="en-US" dirty="0" smtClean="0"/>
          </a:p>
          <a:p>
            <a:endParaRPr lang="en-US" dirty="0"/>
          </a:p>
        </p:txBody>
      </p:sp>
    </p:spTree>
    <p:extLst>
      <p:ext uri="{BB962C8B-B14F-4D97-AF65-F5344CB8AC3E}">
        <p14:creationId xmlns:p14="http://schemas.microsoft.com/office/powerpoint/2010/main" val="38867957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Happened to the Grand Banks Cod? Video Clip</a:t>
            </a:r>
            <a:endParaRPr lang="en-US"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www.youtube.com/watch?v=L5wR8Iu2Q00</a:t>
            </a:r>
            <a:endParaRPr lang="en-US" dirty="0" smtClean="0"/>
          </a:p>
          <a:p>
            <a:endParaRPr lang="en-US" dirty="0"/>
          </a:p>
        </p:txBody>
      </p:sp>
    </p:spTree>
    <p:extLst>
      <p:ext uri="{BB962C8B-B14F-4D97-AF65-F5344CB8AC3E}">
        <p14:creationId xmlns:p14="http://schemas.microsoft.com/office/powerpoint/2010/main" val="9018915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Tragedy of the Commons: Overexploiting Commonly Shared Renewable Resources</a:t>
            </a:r>
          </a:p>
        </p:txBody>
      </p:sp>
      <p:sp>
        <p:nvSpPr>
          <p:cNvPr id="3" name="Content Placeholder 2"/>
          <p:cNvSpPr>
            <a:spLocks noGrp="1"/>
          </p:cNvSpPr>
          <p:nvPr>
            <p:ph idx="1"/>
          </p:nvPr>
        </p:nvSpPr>
        <p:spPr/>
        <p:txBody>
          <a:bodyPr>
            <a:normAutofit/>
          </a:bodyPr>
          <a:lstStyle/>
          <a:p>
            <a:r>
              <a:rPr lang="en-US" sz="2800" dirty="0" smtClean="0"/>
              <a:t>There are 2 major ways to deal with this difficult problem.</a:t>
            </a:r>
          </a:p>
          <a:p>
            <a:pPr marL="914400" lvl="1" indent="-457200">
              <a:buAutoNum type="arabicPeriod"/>
            </a:pPr>
            <a:r>
              <a:rPr lang="en-US" sz="2400" dirty="0" smtClean="0"/>
              <a:t>Use a shared renewable resource at a rate well below its estimated sustainable yield by using less of the resource, regulating access to the resource, or doing both. Ex: governments can establish laws and regulations limiting harvests.</a:t>
            </a:r>
          </a:p>
          <a:p>
            <a:pPr marL="914400" lvl="1" indent="-457200">
              <a:buAutoNum type="arabicPeriod"/>
            </a:pPr>
            <a:r>
              <a:rPr lang="en-US" sz="2400" dirty="0" smtClean="0"/>
              <a:t>Convert open-access renewable resources to private ownership. Cannot use this option for the atmosphere or the ocean.</a:t>
            </a:r>
            <a:endParaRPr lang="en-US" sz="2400" dirty="0"/>
          </a:p>
        </p:txBody>
      </p:sp>
    </p:spTree>
    <p:extLst>
      <p:ext uri="{BB962C8B-B14F-4D97-AF65-F5344CB8AC3E}">
        <p14:creationId xmlns:p14="http://schemas.microsoft.com/office/powerpoint/2010/main" val="236144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Ecological Footprints: A Model of Unsustainable Use of Resources</a:t>
            </a:r>
            <a:endParaRPr lang="en-US" dirty="0"/>
          </a:p>
        </p:txBody>
      </p:sp>
      <p:sp>
        <p:nvSpPr>
          <p:cNvPr id="3" name="Content Placeholder 2"/>
          <p:cNvSpPr>
            <a:spLocks noGrp="1"/>
          </p:cNvSpPr>
          <p:nvPr>
            <p:ph idx="1"/>
          </p:nvPr>
        </p:nvSpPr>
        <p:spPr/>
        <p:txBody>
          <a:bodyPr/>
          <a:lstStyle/>
          <a:p>
            <a:r>
              <a:rPr lang="en-US" dirty="0" smtClean="0"/>
              <a:t>Many people in lesser developed countries use fewer resources (devoted mostly to meeting basic needs) resulting in a low environmental impact.</a:t>
            </a:r>
          </a:p>
          <a:p>
            <a:r>
              <a:rPr lang="en-US" dirty="0" smtClean="0"/>
              <a:t>However, people in some extremely poor countries clear virtually all available trees in order to survive.</a:t>
            </a:r>
          </a:p>
          <a:p>
            <a:r>
              <a:rPr lang="en-US" dirty="0" smtClean="0"/>
              <a:t>In contrast, many individuals in more-developed nations enjoy </a:t>
            </a:r>
            <a:r>
              <a:rPr lang="en-US" b="1" dirty="0" smtClean="0"/>
              <a:t>affluence</a:t>
            </a:r>
            <a:r>
              <a:rPr lang="en-US" dirty="0" smtClean="0"/>
              <a:t>, or wealth, consuming large amounts of resources far beyond basic needs.</a:t>
            </a:r>
            <a:endParaRPr lang="en-US" dirty="0"/>
          </a:p>
        </p:txBody>
      </p:sp>
    </p:spTree>
    <p:extLst>
      <p:ext uri="{BB962C8B-B14F-4D97-AF65-F5344CB8AC3E}">
        <p14:creationId xmlns:p14="http://schemas.microsoft.com/office/powerpoint/2010/main" val="23862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3332" y="792830"/>
            <a:ext cx="6485468" cy="52901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747354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Ecological Footprints: A Model of Unsustainable Use of Resources</a:t>
            </a:r>
          </a:p>
        </p:txBody>
      </p:sp>
      <p:sp>
        <p:nvSpPr>
          <p:cNvPr id="3" name="Content Placeholder 2"/>
          <p:cNvSpPr>
            <a:spLocks noGrp="1"/>
          </p:cNvSpPr>
          <p:nvPr>
            <p:ph idx="1"/>
          </p:nvPr>
        </p:nvSpPr>
        <p:spPr/>
        <p:txBody>
          <a:bodyPr/>
          <a:lstStyle/>
          <a:p>
            <a:r>
              <a:rPr lang="en-US" dirty="0" smtClean="0"/>
              <a:t>The </a:t>
            </a:r>
            <a:r>
              <a:rPr lang="en-US" b="1" dirty="0" smtClean="0"/>
              <a:t>per capita ecological footprint </a:t>
            </a:r>
            <a:r>
              <a:rPr lang="en-US" dirty="0" smtClean="0"/>
              <a:t>is the average ecological footprint of an individual in a given country or area.</a:t>
            </a:r>
          </a:p>
          <a:p>
            <a:r>
              <a:rPr lang="en-US" dirty="0" smtClean="0"/>
              <a:t>If a country’s total ecological footprint is larger than its </a:t>
            </a:r>
            <a:r>
              <a:rPr lang="en-US" b="1" dirty="0" smtClean="0"/>
              <a:t>biological capacity </a:t>
            </a:r>
            <a:r>
              <a:rPr lang="en-US" dirty="0" smtClean="0"/>
              <a:t>to replenish renewable resources and to absorb wastes and pollution, are said to have an </a:t>
            </a:r>
            <a:r>
              <a:rPr lang="en-US" b="1" dirty="0" smtClean="0"/>
              <a:t>ecological deficit</a:t>
            </a:r>
            <a:r>
              <a:rPr lang="en-US" dirty="0" smtClean="0"/>
              <a:t>.</a:t>
            </a:r>
          </a:p>
          <a:p>
            <a:r>
              <a:rPr lang="en-US" dirty="0" smtClean="0"/>
              <a:t>According to Rees and </a:t>
            </a:r>
            <a:r>
              <a:rPr lang="en-US" dirty="0" err="1" smtClean="0"/>
              <a:t>Wackernagel</a:t>
            </a:r>
            <a:r>
              <a:rPr lang="en-US" dirty="0" smtClean="0"/>
              <a:t> (developers of ecological footprint), it would take a land area of 5 more planet Earths is everyone consumed as much as the average American.</a:t>
            </a:r>
            <a:endParaRPr lang="en-US" dirty="0"/>
          </a:p>
        </p:txBody>
      </p:sp>
    </p:spTree>
    <p:extLst>
      <p:ext uri="{BB962C8B-B14F-4D97-AF65-F5344CB8AC3E}">
        <p14:creationId xmlns:p14="http://schemas.microsoft.com/office/powerpoint/2010/main" val="3254255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Are Living Unsustainably</a:t>
            </a:r>
            <a:endParaRPr lang="en-US" dirty="0"/>
          </a:p>
        </p:txBody>
      </p:sp>
      <p:sp>
        <p:nvSpPr>
          <p:cNvPr id="3" name="Content Placeholder 2"/>
          <p:cNvSpPr>
            <a:spLocks noGrp="1"/>
          </p:cNvSpPr>
          <p:nvPr>
            <p:ph idx="1"/>
          </p:nvPr>
        </p:nvSpPr>
        <p:spPr/>
        <p:txBody>
          <a:bodyPr/>
          <a:lstStyle/>
          <a:p>
            <a:r>
              <a:rPr lang="en-US" dirty="0"/>
              <a:t>We are living unsustainably, thus accelerating degradation of our natural capital. This process is known as </a:t>
            </a:r>
            <a:r>
              <a:rPr lang="en-US" b="1" dirty="0"/>
              <a:t>environmental degradation </a:t>
            </a:r>
            <a:r>
              <a:rPr lang="en-US" dirty="0"/>
              <a:t>or </a:t>
            </a:r>
            <a:r>
              <a:rPr lang="en-US" b="1" dirty="0"/>
              <a:t>natural capital degradation</a:t>
            </a:r>
            <a:r>
              <a:rPr lang="en-US" dirty="0"/>
              <a:t>.</a:t>
            </a:r>
          </a:p>
          <a:p>
            <a:r>
              <a:rPr lang="en-US" dirty="0"/>
              <a:t>In 2005, the UN released its </a:t>
            </a:r>
            <a:r>
              <a:rPr lang="en-US" i="1" dirty="0"/>
              <a:t>Millennium Ecosystem Assessment</a:t>
            </a:r>
            <a:r>
              <a:rPr lang="en-US" dirty="0"/>
              <a:t>. According to the study, human activities have degraded about 60% of the Earth’s natural services, most in the past 50 years.</a:t>
            </a:r>
          </a:p>
          <a:p>
            <a:r>
              <a:rPr lang="en-US" dirty="0"/>
              <a:t>Good News! We now have the knowledge and tools to make improvements</a:t>
            </a:r>
            <a:r>
              <a:rPr lang="en-US" dirty="0" smtClean="0"/>
              <a:t>!</a:t>
            </a:r>
            <a:endParaRPr lang="en-US" dirty="0"/>
          </a:p>
        </p:txBody>
      </p:sp>
    </p:spTree>
    <p:extLst>
      <p:ext uri="{BB962C8B-B14F-4D97-AF65-F5344CB8AC3E}">
        <p14:creationId xmlns:p14="http://schemas.microsoft.com/office/powerpoint/2010/main" val="851123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Ecological Footprints: A Model of Unsustainable Use of Resources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43266" y="2718811"/>
            <a:ext cx="7105467" cy="32247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777406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7548" y="795201"/>
            <a:ext cx="3989206" cy="53189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656557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Ecological Footprints: A Model of Unsustainable Use of Resources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00626" y="2630199"/>
            <a:ext cx="5790747" cy="34394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704393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IPAT Is Another Environmental Impact Model</a:t>
            </a:r>
            <a:endParaRPr lang="en-US" dirty="0"/>
          </a:p>
        </p:txBody>
      </p:sp>
      <p:sp>
        <p:nvSpPr>
          <p:cNvPr id="3" name="Content Placeholder 2"/>
          <p:cNvSpPr>
            <a:spLocks noGrp="1"/>
          </p:cNvSpPr>
          <p:nvPr>
            <p:ph idx="1"/>
          </p:nvPr>
        </p:nvSpPr>
        <p:spPr/>
        <p:txBody>
          <a:bodyPr/>
          <a:lstStyle/>
          <a:p>
            <a:r>
              <a:rPr lang="en-US" dirty="0" smtClean="0"/>
              <a:t>In the early 1970s, Paul Ehrlich and John </a:t>
            </a:r>
            <a:r>
              <a:rPr lang="en-US" dirty="0" err="1" smtClean="0"/>
              <a:t>Holdren</a:t>
            </a:r>
            <a:r>
              <a:rPr lang="en-US" dirty="0" smtClean="0"/>
              <a:t> developed a model showing how population size (P), affluence (resource consumption per person) (A), and the beneficial and harmful environmental effects of technologies (T) help to determine the environmental impact (I) of human activities.</a:t>
            </a:r>
          </a:p>
          <a:p>
            <a:r>
              <a:rPr lang="en-US" b="1" dirty="0" smtClean="0"/>
              <a:t>I = P x A x T</a:t>
            </a:r>
          </a:p>
          <a:p>
            <a:r>
              <a:rPr lang="en-US" b="1" dirty="0" smtClean="0"/>
              <a:t>Impact = Population x Affluence x Technology</a:t>
            </a:r>
            <a:endParaRPr lang="en-US" b="1" dirty="0"/>
          </a:p>
        </p:txBody>
      </p:sp>
    </p:spTree>
    <p:extLst>
      <p:ext uri="{BB962C8B-B14F-4D97-AF65-F5344CB8AC3E}">
        <p14:creationId xmlns:p14="http://schemas.microsoft.com/office/powerpoint/2010/main" val="4270820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IPAT Is Another Environmental Impact Model</a:t>
            </a:r>
          </a:p>
        </p:txBody>
      </p:sp>
      <p:sp>
        <p:nvSpPr>
          <p:cNvPr id="3" name="Content Placeholder 2"/>
          <p:cNvSpPr>
            <a:spLocks noGrp="1"/>
          </p:cNvSpPr>
          <p:nvPr>
            <p:ph idx="1"/>
          </p:nvPr>
        </p:nvSpPr>
        <p:spPr/>
        <p:txBody>
          <a:bodyPr>
            <a:normAutofit lnSpcReduction="10000"/>
          </a:bodyPr>
          <a:lstStyle/>
          <a:p>
            <a:r>
              <a:rPr lang="en-US" dirty="0" smtClean="0"/>
              <a:t>In most less-developed countries, the key factors in total environmental impact are population size and the degradation of renewable resources as a large number of poor people struggle to stay alive.</a:t>
            </a:r>
          </a:p>
          <a:p>
            <a:r>
              <a:rPr lang="en-US" dirty="0" smtClean="0"/>
              <a:t>In more-developed countries, high rates of per capita resources use and the resulting high per capita levels of pollution and resource depletion and degradation usually are the key factors determining overall environmental impact.</a:t>
            </a:r>
          </a:p>
          <a:p>
            <a:pPr lvl="1"/>
            <a:r>
              <a:rPr lang="en-US" dirty="0" smtClean="0"/>
              <a:t>In other words, </a:t>
            </a:r>
            <a:r>
              <a:rPr lang="en-US" b="1" dirty="0" smtClean="0"/>
              <a:t>overconsumption</a:t>
            </a:r>
            <a:r>
              <a:rPr lang="en-US" dirty="0" smtClean="0"/>
              <a:t> of about 1 billion people is putting tremendous pressure on our life-support systems.</a:t>
            </a:r>
            <a:endParaRPr lang="en-US" dirty="0"/>
          </a:p>
        </p:txBody>
      </p:sp>
    </p:spTree>
    <p:extLst>
      <p:ext uri="{BB962C8B-B14F-4D97-AF65-F5344CB8AC3E}">
        <p14:creationId xmlns:p14="http://schemas.microsoft.com/office/powerpoint/2010/main" val="388911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Case Study</a:t>
            </a:r>
            <a:br>
              <a:rPr lang="en-US" dirty="0" smtClean="0"/>
            </a:br>
            <a:r>
              <a:rPr lang="en-US" dirty="0" smtClean="0"/>
              <a:t>China’s New Affluent Consumers</a:t>
            </a:r>
            <a:endParaRPr lang="en-US"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www.youtube.com/watch?v=1EaDlvibc4w</a:t>
            </a:r>
            <a:endParaRPr lang="en-US" dirty="0" smtClean="0"/>
          </a:p>
          <a:p>
            <a:endParaRPr lang="en-US" dirty="0"/>
          </a:p>
        </p:txBody>
      </p:sp>
    </p:spTree>
    <p:extLst>
      <p:ext uri="{BB962C8B-B14F-4D97-AF65-F5344CB8AC3E}">
        <p14:creationId xmlns:p14="http://schemas.microsoft.com/office/powerpoint/2010/main" val="4679809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Case Study</a:t>
            </a:r>
            <a:br>
              <a:rPr lang="en-US" dirty="0"/>
            </a:br>
            <a:r>
              <a:rPr lang="en-US" dirty="0"/>
              <a:t>China’s New Affluent Consumers</a:t>
            </a:r>
          </a:p>
        </p:txBody>
      </p:sp>
      <p:sp>
        <p:nvSpPr>
          <p:cNvPr id="3" name="Content Placeholder 2"/>
          <p:cNvSpPr>
            <a:spLocks noGrp="1"/>
          </p:cNvSpPr>
          <p:nvPr>
            <p:ph idx="1"/>
          </p:nvPr>
        </p:nvSpPr>
        <p:spPr/>
        <p:txBody>
          <a:bodyPr/>
          <a:lstStyle/>
          <a:p>
            <a:r>
              <a:rPr lang="en-US" dirty="0" smtClean="0"/>
              <a:t>Suppose China’s economy continues to grow at a rapid rate.</a:t>
            </a:r>
          </a:p>
          <a:p>
            <a:r>
              <a:rPr lang="en-US" dirty="0" smtClean="0"/>
              <a:t>Environmental policy expert Lester R. Brown estimates that if projections are accurate, China will need 2/3 of the world’s current grain harvest, twice the world’s current paper consumption, and more than all the oil currently produced in the world.</a:t>
            </a:r>
            <a:endParaRPr lang="en-US" dirty="0"/>
          </a:p>
        </p:txBody>
      </p:sp>
    </p:spTree>
    <p:extLst>
      <p:ext uri="{BB962C8B-B14F-4D97-AF65-F5344CB8AC3E}">
        <p14:creationId xmlns:p14="http://schemas.microsoft.com/office/powerpoint/2010/main" val="93094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Systems Have Tipping Points</a:t>
            </a:r>
            <a:endParaRPr lang="en-US" dirty="0"/>
          </a:p>
        </p:txBody>
      </p:sp>
      <p:sp>
        <p:nvSpPr>
          <p:cNvPr id="3" name="Content Placeholder 2"/>
          <p:cNvSpPr>
            <a:spLocks noGrp="1"/>
          </p:cNvSpPr>
          <p:nvPr>
            <p:ph idx="1"/>
          </p:nvPr>
        </p:nvSpPr>
        <p:spPr/>
        <p:txBody>
          <a:bodyPr/>
          <a:lstStyle/>
          <a:p>
            <a:r>
              <a:rPr lang="en-US" dirty="0" smtClean="0"/>
              <a:t>One problem that we face in dealing with environmental degradation is the </a:t>
            </a:r>
            <a:r>
              <a:rPr lang="en-US" b="1" dirty="0" smtClean="0"/>
              <a:t>time delay </a:t>
            </a:r>
            <a:r>
              <a:rPr lang="en-US" dirty="0" smtClean="0"/>
              <a:t>between unsustainable use of renewable resources and the resulting harmful environmental effects.</a:t>
            </a:r>
          </a:p>
          <a:p>
            <a:r>
              <a:rPr lang="en-US" b="1" dirty="0" smtClean="0"/>
              <a:t>Time delays </a:t>
            </a:r>
            <a:r>
              <a:rPr lang="en-US" dirty="0" smtClean="0"/>
              <a:t>can allow an environmental problem to build slowly until it reaches a </a:t>
            </a:r>
            <a:r>
              <a:rPr lang="en-US" b="1" dirty="0" smtClean="0"/>
              <a:t>threshold level</a:t>
            </a:r>
            <a:r>
              <a:rPr lang="en-US" dirty="0" smtClean="0"/>
              <a:t>, or </a:t>
            </a:r>
            <a:r>
              <a:rPr lang="en-US" b="1" dirty="0" smtClean="0"/>
              <a:t>ecological tipping point</a:t>
            </a:r>
            <a:r>
              <a:rPr lang="en-US" dirty="0" smtClean="0"/>
              <a:t>, which causes an often irreversible shift in the behavior of a natural system.</a:t>
            </a:r>
          </a:p>
          <a:p>
            <a:r>
              <a:rPr lang="en-US" dirty="0" smtClean="0"/>
              <a:t>Reaching a </a:t>
            </a:r>
            <a:r>
              <a:rPr lang="en-US" b="1" dirty="0" smtClean="0"/>
              <a:t>tipping point </a:t>
            </a:r>
            <a:r>
              <a:rPr lang="en-US" dirty="0" smtClean="0"/>
              <a:t>is like stretching a rubber band. At some point, it breaks.</a:t>
            </a:r>
            <a:endParaRPr lang="en-US" dirty="0"/>
          </a:p>
        </p:txBody>
      </p:sp>
    </p:spTree>
    <p:extLst>
      <p:ext uri="{BB962C8B-B14F-4D97-AF65-F5344CB8AC3E}">
        <p14:creationId xmlns:p14="http://schemas.microsoft.com/office/powerpoint/2010/main" val="50845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Natural Systems Have Tipping Points</a:t>
            </a:r>
          </a:p>
        </p:txBody>
      </p:sp>
      <p:sp>
        <p:nvSpPr>
          <p:cNvPr id="3" name="Content Placeholder 2"/>
          <p:cNvSpPr>
            <a:spLocks noGrp="1"/>
          </p:cNvSpPr>
          <p:nvPr>
            <p:ph idx="1"/>
          </p:nvPr>
        </p:nvSpPr>
        <p:spPr/>
        <p:txBody>
          <a:bodyPr>
            <a:normAutofit fontScale="92500" lnSpcReduction="10000"/>
          </a:bodyPr>
          <a:lstStyle/>
          <a:p>
            <a:r>
              <a:rPr lang="en-US" sz="2800" dirty="0" smtClean="0"/>
              <a:t>3 potential </a:t>
            </a:r>
            <a:r>
              <a:rPr lang="en-US" sz="2800" b="1" dirty="0" smtClean="0"/>
              <a:t>tipping points </a:t>
            </a:r>
            <a:r>
              <a:rPr lang="en-US" sz="2800" dirty="0" smtClean="0"/>
              <a:t>that we now face are:</a:t>
            </a:r>
          </a:p>
          <a:p>
            <a:pPr lvl="1"/>
            <a:r>
              <a:rPr lang="en-US" sz="2800" dirty="0" smtClean="0"/>
              <a:t>The collapse of certain populations of fish due to </a:t>
            </a:r>
            <a:r>
              <a:rPr lang="en-US" sz="2800" b="1" dirty="0" smtClean="0"/>
              <a:t>overfishing</a:t>
            </a:r>
            <a:r>
              <a:rPr lang="en-US" sz="2800" dirty="0" smtClean="0"/>
              <a:t>.</a:t>
            </a:r>
          </a:p>
          <a:p>
            <a:pPr lvl="1"/>
            <a:r>
              <a:rPr lang="en-US" sz="2800" b="1" dirty="0" smtClean="0"/>
              <a:t>Premature extinction </a:t>
            </a:r>
            <a:r>
              <a:rPr lang="en-US" sz="2800" dirty="0" smtClean="0"/>
              <a:t>of many species resulting from humans overhunting the or reducing their habitats.</a:t>
            </a:r>
          </a:p>
          <a:p>
            <a:pPr lvl="1"/>
            <a:r>
              <a:rPr lang="en-US" sz="2800" b="1" dirty="0" smtClean="0"/>
              <a:t>Long-term climate change </a:t>
            </a:r>
            <a:r>
              <a:rPr lang="en-US" sz="2800" dirty="0" smtClean="0"/>
              <a:t>caused in part by the burning of oil and coal, which emits gases into the atmosphere that cause it to warm more rapidly than it would without such emissions.</a:t>
            </a:r>
            <a:endParaRPr lang="en-US" sz="2800" dirty="0"/>
          </a:p>
        </p:txBody>
      </p:sp>
    </p:spTree>
    <p:extLst>
      <p:ext uri="{BB962C8B-B14F-4D97-AF65-F5344CB8AC3E}">
        <p14:creationId xmlns:p14="http://schemas.microsoft.com/office/powerpoint/2010/main" val="367859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Natural Systems Have Tipping Points</a:t>
            </a:r>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www.youtube.com/watch?v=QlU5-cixpZM</a:t>
            </a:r>
            <a:endParaRPr lang="en-US" dirty="0" smtClean="0"/>
          </a:p>
          <a:p>
            <a:r>
              <a:rPr lang="en-US" dirty="0">
                <a:hlinkClick r:id="rId3"/>
              </a:rPr>
              <a:t>https://</a:t>
            </a:r>
            <a:r>
              <a:rPr lang="en-US" dirty="0" smtClean="0">
                <a:hlinkClick r:id="rId3"/>
              </a:rPr>
              <a:t>www.youtube.com/watch?v=QkkKZgKmdP4</a:t>
            </a:r>
            <a:endParaRPr lang="en-US" dirty="0" smtClean="0"/>
          </a:p>
          <a:p>
            <a:endParaRPr lang="en-US" dirty="0"/>
          </a:p>
        </p:txBody>
      </p:sp>
    </p:spTree>
    <p:extLst>
      <p:ext uri="{BB962C8B-B14F-4D97-AF65-F5344CB8AC3E}">
        <p14:creationId xmlns:p14="http://schemas.microsoft.com/office/powerpoint/2010/main" val="9313469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Pollution Comes from a Number of Sources</a:t>
            </a:r>
            <a:endParaRPr lang="en-US" dirty="0"/>
          </a:p>
        </p:txBody>
      </p:sp>
      <p:sp>
        <p:nvSpPr>
          <p:cNvPr id="3" name="Content Placeholder 2"/>
          <p:cNvSpPr>
            <a:spLocks noGrp="1"/>
          </p:cNvSpPr>
          <p:nvPr>
            <p:ph idx="1"/>
          </p:nvPr>
        </p:nvSpPr>
        <p:spPr/>
        <p:txBody>
          <a:bodyPr/>
          <a:lstStyle/>
          <a:p>
            <a:r>
              <a:rPr lang="en-US" b="1" dirty="0" smtClean="0"/>
              <a:t>Pollution:</a:t>
            </a:r>
            <a:r>
              <a:rPr lang="en-US" dirty="0" smtClean="0"/>
              <a:t> any presence within the environment of a chemical or other agent such as noise or heat at a level that is harmful to the health, survival, or activities of humans or other organisms.</a:t>
            </a:r>
          </a:p>
          <a:p>
            <a:r>
              <a:rPr lang="en-US" b="1" dirty="0" smtClean="0"/>
              <a:t>Pollutants</a:t>
            </a:r>
            <a:r>
              <a:rPr lang="en-US" dirty="0" smtClean="0"/>
              <a:t> can enter the environment naturally (Ex: volcanic eruptions), or through human activities (Ex: burning fossil fuels, dumping of chemicals).</a:t>
            </a:r>
            <a:endParaRPr lang="en-US" dirty="0"/>
          </a:p>
        </p:txBody>
      </p:sp>
    </p:spTree>
    <p:extLst>
      <p:ext uri="{BB962C8B-B14F-4D97-AF65-F5344CB8AC3E}">
        <p14:creationId xmlns:p14="http://schemas.microsoft.com/office/powerpoint/2010/main" val="2329132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Cultural Changes Have Increased Our Ecological Footprints</a:t>
            </a:r>
            <a:endParaRPr lang="en-US" dirty="0"/>
          </a:p>
        </p:txBody>
      </p:sp>
      <p:sp>
        <p:nvSpPr>
          <p:cNvPr id="3" name="Content Placeholder 2"/>
          <p:cNvSpPr>
            <a:spLocks noGrp="1"/>
          </p:cNvSpPr>
          <p:nvPr>
            <p:ph idx="1"/>
          </p:nvPr>
        </p:nvSpPr>
        <p:spPr/>
        <p:txBody>
          <a:bodyPr/>
          <a:lstStyle/>
          <a:p>
            <a:r>
              <a:rPr lang="en-US" b="1" dirty="0" smtClean="0"/>
              <a:t>Culture</a:t>
            </a:r>
            <a:r>
              <a:rPr lang="en-US" dirty="0" smtClean="0"/>
              <a:t> is the whole of a society’s knowledge, beliefs, technology, and practices. Human cultural changes have had profound effects on Earth.</a:t>
            </a:r>
          </a:p>
          <a:p>
            <a:r>
              <a:rPr lang="en-US" i="1" dirty="0" smtClean="0"/>
              <a:t>Homo sapiens </a:t>
            </a:r>
            <a:r>
              <a:rPr lang="en-US" i="1" dirty="0" err="1" smtClean="0"/>
              <a:t>sapiens</a:t>
            </a:r>
            <a:r>
              <a:rPr lang="en-US" i="1" dirty="0" smtClean="0"/>
              <a:t> </a:t>
            </a:r>
            <a:r>
              <a:rPr lang="en-US" dirty="0" smtClean="0"/>
              <a:t>have walked the planet for about 200,000 years (of Earth’s 4.5 billion years). Until about 12,000 years ago, we were hunter-gatherers.</a:t>
            </a:r>
          </a:p>
          <a:p>
            <a:r>
              <a:rPr lang="en-US" dirty="0" smtClean="0"/>
              <a:t>Since then, 3 major cultural changes have occurred. </a:t>
            </a:r>
          </a:p>
        </p:txBody>
      </p:sp>
    </p:spTree>
    <p:extLst>
      <p:ext uri="{BB962C8B-B14F-4D97-AF65-F5344CB8AC3E}">
        <p14:creationId xmlns:p14="http://schemas.microsoft.com/office/powerpoint/2010/main" val="4224769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Cultural Changes Have Increased Our Ecological Footprints</a:t>
            </a:r>
          </a:p>
        </p:txBody>
      </p:sp>
      <p:sp>
        <p:nvSpPr>
          <p:cNvPr id="3" name="Content Placeholder 2"/>
          <p:cNvSpPr>
            <a:spLocks noGrp="1"/>
          </p:cNvSpPr>
          <p:nvPr>
            <p:ph idx="1"/>
          </p:nvPr>
        </p:nvSpPr>
        <p:spPr/>
        <p:txBody>
          <a:bodyPr/>
          <a:lstStyle/>
          <a:p>
            <a:pPr marL="457200" indent="-457200">
              <a:buAutoNum type="arabicPeriod"/>
            </a:pPr>
            <a:r>
              <a:rPr lang="en-US" b="1" dirty="0" smtClean="0"/>
              <a:t>Agricultural Revolution </a:t>
            </a:r>
            <a:r>
              <a:rPr lang="en-US" dirty="0" smtClean="0"/>
              <a:t>which began 10,000-12,000 years ago when humans learned how to grow crops and raise animals.</a:t>
            </a:r>
          </a:p>
          <a:p>
            <a:pPr marL="457200" indent="-457200">
              <a:buAutoNum type="arabicPeriod"/>
            </a:pPr>
            <a:r>
              <a:rPr lang="en-US" b="1" dirty="0" smtClean="0"/>
              <a:t>Industrial-Medical Revolution </a:t>
            </a:r>
            <a:r>
              <a:rPr lang="en-US" dirty="0" smtClean="0"/>
              <a:t>which began about 275 years ago when people invented machines for large-scale production of goods in factories.</a:t>
            </a:r>
          </a:p>
          <a:p>
            <a:pPr marL="457200" indent="-457200">
              <a:buAutoNum type="arabicPeriod"/>
            </a:pPr>
            <a:r>
              <a:rPr lang="en-US" b="1" dirty="0" smtClean="0"/>
              <a:t>Information-Globalization Revolution </a:t>
            </a:r>
            <a:r>
              <a:rPr lang="en-US" dirty="0" smtClean="0"/>
              <a:t>which began about 50 years ago when we developed new technologies for gaining rapid access to information and resources on a global scale.</a:t>
            </a:r>
            <a:endParaRPr lang="en-US" dirty="0"/>
          </a:p>
        </p:txBody>
      </p:sp>
    </p:spTree>
    <p:extLst>
      <p:ext uri="{BB962C8B-B14F-4D97-AF65-F5344CB8AC3E}">
        <p14:creationId xmlns:p14="http://schemas.microsoft.com/office/powerpoint/2010/main" val="2096283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Cultural Changes Have Increased Our Ecological Footprints</a:t>
            </a:r>
          </a:p>
        </p:txBody>
      </p:sp>
      <p:sp>
        <p:nvSpPr>
          <p:cNvPr id="3" name="Content Placeholder 2"/>
          <p:cNvSpPr>
            <a:spLocks noGrp="1"/>
          </p:cNvSpPr>
          <p:nvPr>
            <p:ph idx="1"/>
          </p:nvPr>
        </p:nvSpPr>
        <p:spPr/>
        <p:txBody>
          <a:bodyPr/>
          <a:lstStyle/>
          <a:p>
            <a:r>
              <a:rPr lang="en-US" dirty="0" smtClean="0"/>
              <a:t>Each of these cultural changes gave us more energy and new technologies with which to alter and control more of the planet to meet our needs and wants.</a:t>
            </a:r>
          </a:p>
          <a:p>
            <a:r>
              <a:rPr lang="en-US" dirty="0" smtClean="0"/>
              <a:t>They have allowed for expansion of human populations because of increased food supplies and longer life spans.</a:t>
            </a:r>
          </a:p>
          <a:p>
            <a:r>
              <a:rPr lang="en-US" dirty="0" smtClean="0"/>
              <a:t>Each also resulted in greater resource use, pollution, and environmental degradation as they allowed us to dominate the planet and expand ecological footprints.</a:t>
            </a:r>
            <a:endParaRPr lang="en-US" dirty="0"/>
          </a:p>
        </p:txBody>
      </p:sp>
    </p:spTree>
    <p:extLst>
      <p:ext uri="{BB962C8B-B14F-4D97-AF65-F5344CB8AC3E}">
        <p14:creationId xmlns:p14="http://schemas.microsoft.com/office/powerpoint/2010/main" val="1741130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Cultural Changes Have Increased Our Ecological Footprints</a:t>
            </a:r>
          </a:p>
        </p:txBody>
      </p:sp>
      <p:sp>
        <p:nvSpPr>
          <p:cNvPr id="3" name="Content Placeholder 2"/>
          <p:cNvSpPr>
            <a:spLocks noGrp="1"/>
          </p:cNvSpPr>
          <p:nvPr>
            <p:ph idx="1"/>
          </p:nvPr>
        </p:nvSpPr>
        <p:spPr/>
        <p:txBody>
          <a:bodyPr/>
          <a:lstStyle/>
          <a:p>
            <a:r>
              <a:rPr lang="en-US" dirty="0" smtClean="0"/>
              <a:t>Many environmental scientists and other analysts now call for a fourth major cultural change in the form of a </a:t>
            </a:r>
            <a:r>
              <a:rPr lang="en-US" b="1" dirty="0" smtClean="0"/>
              <a:t>sustainability revolution </a:t>
            </a:r>
            <a:r>
              <a:rPr lang="en-US" dirty="0" smtClean="0"/>
              <a:t>during this century.</a:t>
            </a:r>
          </a:p>
          <a:p>
            <a:r>
              <a:rPr lang="en-US" dirty="0" smtClean="0"/>
              <a:t>This cultural transformation would involve learning how to reduce our ecological footprints and to live more sustainably.</a:t>
            </a:r>
          </a:p>
          <a:p>
            <a:endParaRPr lang="en-US" dirty="0"/>
          </a:p>
        </p:txBody>
      </p:sp>
    </p:spTree>
    <p:extLst>
      <p:ext uri="{BB962C8B-B14F-4D97-AF65-F5344CB8AC3E}">
        <p14:creationId xmlns:p14="http://schemas.microsoft.com/office/powerpoint/2010/main" val="217896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Pollution Comes from a Number of Sources</a:t>
            </a:r>
          </a:p>
        </p:txBody>
      </p:sp>
      <p:sp>
        <p:nvSpPr>
          <p:cNvPr id="3" name="Content Placeholder 2"/>
          <p:cNvSpPr>
            <a:spLocks noGrp="1"/>
          </p:cNvSpPr>
          <p:nvPr>
            <p:ph idx="1"/>
          </p:nvPr>
        </p:nvSpPr>
        <p:spPr/>
        <p:txBody>
          <a:bodyPr>
            <a:normAutofit/>
          </a:bodyPr>
          <a:lstStyle/>
          <a:p>
            <a:r>
              <a:rPr lang="en-US" sz="2800" dirty="0" smtClean="0"/>
              <a:t>The pollutants we produce come from 2 types of sources:</a:t>
            </a:r>
          </a:p>
          <a:p>
            <a:pPr lvl="1"/>
            <a:r>
              <a:rPr lang="en-US" sz="2400" b="1" dirty="0" smtClean="0"/>
              <a:t>Point Sources </a:t>
            </a:r>
            <a:r>
              <a:rPr lang="en-US" sz="2400" dirty="0" smtClean="0"/>
              <a:t>are single, identifiable sources.  Ex: smokestack of a coal-burning factory, drainpipe of a factory, or exhaust pipe of an automobile.</a:t>
            </a:r>
          </a:p>
          <a:p>
            <a:pPr lvl="1"/>
            <a:r>
              <a:rPr lang="en-US" sz="2400" b="1" dirty="0" smtClean="0"/>
              <a:t>Non-point Sources </a:t>
            </a:r>
            <a:r>
              <a:rPr lang="en-US" sz="2400" dirty="0" smtClean="0"/>
              <a:t>are dispersed and often difficult to identify. Ex: pesticides blown from land into air, fertilizer runoff, trash from land into waterways.</a:t>
            </a:r>
            <a:endParaRPr lang="en-US" sz="2400" dirty="0"/>
          </a:p>
        </p:txBody>
      </p:sp>
    </p:spTree>
    <p:extLst>
      <p:ext uri="{BB962C8B-B14F-4D97-AF65-F5344CB8AC3E}">
        <p14:creationId xmlns:p14="http://schemas.microsoft.com/office/powerpoint/2010/main" val="613840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Pollution Comes from a Number of Sources</a:t>
            </a:r>
          </a:p>
        </p:txBody>
      </p:sp>
      <p:sp>
        <p:nvSpPr>
          <p:cNvPr id="3" name="Text Placeholder 2"/>
          <p:cNvSpPr>
            <a:spLocks noGrp="1"/>
          </p:cNvSpPr>
          <p:nvPr>
            <p:ph type="body" idx="1"/>
          </p:nvPr>
        </p:nvSpPr>
        <p:spPr/>
        <p:txBody>
          <a:bodyPr/>
          <a:lstStyle/>
          <a:p>
            <a:r>
              <a:rPr lang="en-US" dirty="0" smtClean="0"/>
              <a:t>Point Source (China)</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674021" y="3243263"/>
            <a:ext cx="3960807" cy="26320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 Placeholder 4"/>
          <p:cNvSpPr>
            <a:spLocks noGrp="1"/>
          </p:cNvSpPr>
          <p:nvPr>
            <p:ph type="body" sz="quarter" idx="3"/>
          </p:nvPr>
        </p:nvSpPr>
        <p:spPr/>
        <p:txBody>
          <a:bodyPr/>
          <a:lstStyle/>
          <a:p>
            <a:r>
              <a:rPr lang="en-US" dirty="0" smtClean="0"/>
              <a:t>Non-Point Source (Philippines) </a:t>
            </a:r>
            <a:endParaRPr lang="en-US" dirty="0"/>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565107" y="3243263"/>
            <a:ext cx="3948112" cy="26320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432861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Pollution Comes from a Number of Sources</a:t>
            </a:r>
          </a:p>
        </p:txBody>
      </p:sp>
      <p:sp>
        <p:nvSpPr>
          <p:cNvPr id="3" name="Content Placeholder 2"/>
          <p:cNvSpPr>
            <a:spLocks noGrp="1"/>
          </p:cNvSpPr>
          <p:nvPr>
            <p:ph idx="1"/>
          </p:nvPr>
        </p:nvSpPr>
        <p:spPr/>
        <p:txBody>
          <a:bodyPr>
            <a:normAutofit/>
          </a:bodyPr>
          <a:lstStyle/>
          <a:p>
            <a:r>
              <a:rPr lang="en-US" sz="2800" dirty="0" smtClean="0"/>
              <a:t>There are 2 main types of pollutants:</a:t>
            </a:r>
          </a:p>
          <a:p>
            <a:pPr lvl="1"/>
            <a:r>
              <a:rPr lang="en-US" sz="2400" b="1" dirty="0" smtClean="0"/>
              <a:t>Biodegradable pollutants </a:t>
            </a:r>
            <a:r>
              <a:rPr lang="en-US" sz="2400" dirty="0" smtClean="0"/>
              <a:t>are harmful materials that natural processes can break down over time. Ex: human sewage, newspapers</a:t>
            </a:r>
          </a:p>
          <a:p>
            <a:pPr lvl="1"/>
            <a:r>
              <a:rPr lang="en-US" sz="2400" b="1" dirty="0" err="1" smtClean="0"/>
              <a:t>Nondegradable</a:t>
            </a:r>
            <a:r>
              <a:rPr lang="en-US" sz="2400" b="1" dirty="0" smtClean="0"/>
              <a:t> pollutants </a:t>
            </a:r>
            <a:r>
              <a:rPr lang="en-US" sz="2400" dirty="0" smtClean="0"/>
              <a:t>are harmful chemicals that natural processes cannot break down over time. Ex: lead, mercury, arsenic</a:t>
            </a:r>
            <a:endParaRPr lang="en-US" sz="2400" dirty="0"/>
          </a:p>
        </p:txBody>
      </p:sp>
    </p:spTree>
    <p:extLst>
      <p:ext uri="{BB962C8B-B14F-4D97-AF65-F5344CB8AC3E}">
        <p14:creationId xmlns:p14="http://schemas.microsoft.com/office/powerpoint/2010/main" val="3025600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Pollution Comes from a Number of Sources</a:t>
            </a:r>
          </a:p>
        </p:txBody>
      </p:sp>
      <p:sp>
        <p:nvSpPr>
          <p:cNvPr id="3" name="Content Placeholder 2"/>
          <p:cNvSpPr>
            <a:spLocks noGrp="1"/>
          </p:cNvSpPr>
          <p:nvPr>
            <p:ph idx="1"/>
          </p:nvPr>
        </p:nvSpPr>
        <p:spPr/>
        <p:txBody>
          <a:bodyPr>
            <a:normAutofit/>
          </a:bodyPr>
          <a:lstStyle/>
          <a:p>
            <a:r>
              <a:rPr lang="en-US" sz="2800" dirty="0" smtClean="0"/>
              <a:t>Pollutants can have 3 types of unwanted effects.</a:t>
            </a:r>
          </a:p>
          <a:p>
            <a:pPr marL="914400" lvl="1" indent="-457200">
              <a:buAutoNum type="arabicPeriod"/>
            </a:pPr>
            <a:r>
              <a:rPr lang="en-US" sz="2400" dirty="0" smtClean="0"/>
              <a:t>They can disrupt or degrade life-support systems for humans and other species.</a:t>
            </a:r>
          </a:p>
          <a:p>
            <a:pPr marL="914400" lvl="1" indent="-457200">
              <a:buAutoNum type="arabicPeriod"/>
            </a:pPr>
            <a:r>
              <a:rPr lang="en-US" sz="2400" dirty="0" smtClean="0"/>
              <a:t>They can damage wildlife, human health, and property.</a:t>
            </a:r>
          </a:p>
          <a:p>
            <a:pPr marL="914400" lvl="1" indent="-457200">
              <a:buAutoNum type="arabicPeriod"/>
            </a:pPr>
            <a:r>
              <a:rPr lang="en-US" sz="2400" dirty="0" smtClean="0"/>
              <a:t>They can create nuisances such as noise and unpleasant smells, tastes, and sights.</a:t>
            </a:r>
            <a:endParaRPr lang="en-US" sz="2400" dirty="0"/>
          </a:p>
        </p:txBody>
      </p:sp>
    </p:spTree>
    <p:extLst>
      <p:ext uri="{BB962C8B-B14F-4D97-AF65-F5344CB8AC3E}">
        <p14:creationId xmlns:p14="http://schemas.microsoft.com/office/powerpoint/2010/main" val="3284802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Pollution Comes from a Number of Sources</a:t>
            </a:r>
          </a:p>
        </p:txBody>
      </p:sp>
      <p:sp>
        <p:nvSpPr>
          <p:cNvPr id="3" name="Content Placeholder 2"/>
          <p:cNvSpPr>
            <a:spLocks noGrp="1"/>
          </p:cNvSpPr>
          <p:nvPr>
            <p:ph idx="1"/>
          </p:nvPr>
        </p:nvSpPr>
        <p:spPr/>
        <p:txBody>
          <a:bodyPr>
            <a:normAutofit/>
          </a:bodyPr>
          <a:lstStyle/>
          <a:p>
            <a:r>
              <a:rPr lang="en-US" sz="2800" dirty="0" smtClean="0"/>
              <a:t>We have tried to deal with pollution in 2 very different ways.</a:t>
            </a:r>
          </a:p>
          <a:p>
            <a:pPr marL="914400" lvl="1" indent="-457200">
              <a:buAutoNum type="arabicPeriod"/>
            </a:pPr>
            <a:r>
              <a:rPr lang="en-US" sz="2400" b="1" dirty="0" smtClean="0"/>
              <a:t>Pollution cleanup</a:t>
            </a:r>
            <a:r>
              <a:rPr lang="en-US" sz="2400" dirty="0" smtClean="0"/>
              <a:t>, or </a:t>
            </a:r>
            <a:r>
              <a:rPr lang="en-US" sz="2400" b="1" dirty="0" smtClean="0"/>
              <a:t>output pollution control</a:t>
            </a:r>
            <a:r>
              <a:rPr lang="en-US" sz="2400" dirty="0" smtClean="0"/>
              <a:t>, which involves cleaning up or diluting pollutants after we have produced them.</a:t>
            </a:r>
          </a:p>
          <a:p>
            <a:pPr marL="914400" lvl="1" indent="-457200">
              <a:buAutoNum type="arabicPeriod"/>
            </a:pPr>
            <a:r>
              <a:rPr lang="en-US" sz="2400" b="1" dirty="0" smtClean="0"/>
              <a:t>Pollution prevention</a:t>
            </a:r>
            <a:r>
              <a:rPr lang="en-US" sz="2400" dirty="0" smtClean="0"/>
              <a:t>, or </a:t>
            </a:r>
            <a:r>
              <a:rPr lang="en-US" sz="2400" b="1" dirty="0" smtClean="0"/>
              <a:t>input pollution control</a:t>
            </a:r>
            <a:r>
              <a:rPr lang="en-US" sz="2400" dirty="0" smtClean="0"/>
              <a:t>, which reduces or eliminates the production of pollutants.</a:t>
            </a:r>
            <a:endParaRPr lang="en-US" sz="2400" dirty="0"/>
          </a:p>
        </p:txBody>
      </p:sp>
    </p:spTree>
    <p:extLst>
      <p:ext uri="{BB962C8B-B14F-4D97-AF65-F5344CB8AC3E}">
        <p14:creationId xmlns:p14="http://schemas.microsoft.com/office/powerpoint/2010/main" val="2317584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Pollution Comes from a Number of Sources</a:t>
            </a:r>
          </a:p>
        </p:txBody>
      </p:sp>
      <p:sp>
        <p:nvSpPr>
          <p:cNvPr id="3" name="Content Placeholder 2"/>
          <p:cNvSpPr>
            <a:spLocks noGrp="1"/>
          </p:cNvSpPr>
          <p:nvPr>
            <p:ph idx="1"/>
          </p:nvPr>
        </p:nvSpPr>
        <p:spPr/>
        <p:txBody>
          <a:bodyPr>
            <a:noAutofit/>
          </a:bodyPr>
          <a:lstStyle/>
          <a:p>
            <a:r>
              <a:rPr lang="en-US" sz="2800" dirty="0" smtClean="0"/>
              <a:t>Environmental scientists have identified 3 problems with relying primarily on pollution cleanup.</a:t>
            </a:r>
          </a:p>
          <a:p>
            <a:pPr marL="914400" lvl="1" indent="-457200">
              <a:buAutoNum type="arabicPeriod"/>
            </a:pPr>
            <a:r>
              <a:rPr lang="en-US" dirty="0" smtClean="0"/>
              <a:t>It is only a temporary solution as long as there are no improvements in pollution control technology.</a:t>
            </a:r>
          </a:p>
          <a:p>
            <a:pPr marL="914400" lvl="1" indent="-457200">
              <a:buAutoNum type="arabicPeriod"/>
            </a:pPr>
            <a:r>
              <a:rPr lang="en-US" dirty="0" smtClean="0"/>
              <a:t>Cleanup often removes a pollutant from one part of the environment only to cause pollution in another.</a:t>
            </a:r>
          </a:p>
          <a:p>
            <a:pPr marL="914400" lvl="1" indent="-457200">
              <a:buAutoNum type="arabicPeriod"/>
            </a:pPr>
            <a:r>
              <a:rPr lang="en-US" dirty="0" smtClean="0"/>
              <a:t>Once pollutants become dispersed into the environment at harmful levels, it usually costs too much to reduce them to acceptable levels.</a:t>
            </a:r>
            <a:endParaRPr lang="en-US" dirty="0"/>
          </a:p>
        </p:txBody>
      </p:sp>
    </p:spTree>
    <p:extLst>
      <p:ext uri="{BB962C8B-B14F-4D97-AF65-F5344CB8AC3E}">
        <p14:creationId xmlns:p14="http://schemas.microsoft.com/office/powerpoint/2010/main" val="440138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11375</TotalTime>
  <Words>1709</Words>
  <Application>Microsoft Office PowerPoint</Application>
  <PresentationFormat>Widescreen</PresentationFormat>
  <Paragraphs>107</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Garamond</vt:lpstr>
      <vt:lpstr>Organic</vt:lpstr>
      <vt:lpstr>APES C1L2  How Are Our Ecological Footprints Affecting the Earth?</vt:lpstr>
      <vt:lpstr>We Are Living Unsustainably</vt:lpstr>
      <vt:lpstr>Pollution Comes from a Number of Sources</vt:lpstr>
      <vt:lpstr>Pollution Comes from a Number of Sources</vt:lpstr>
      <vt:lpstr>Pollution Comes from a Number of Sources</vt:lpstr>
      <vt:lpstr>Pollution Comes from a Number of Sources</vt:lpstr>
      <vt:lpstr>Pollution Comes from a Number of Sources</vt:lpstr>
      <vt:lpstr>Pollution Comes from a Number of Sources</vt:lpstr>
      <vt:lpstr>Pollution Comes from a Number of Sources</vt:lpstr>
      <vt:lpstr>Pollution Comes from a Number of Sources</vt:lpstr>
      <vt:lpstr>The Tragedy of the Commons: Overexploiting Commonly Shared Renewable Resources</vt:lpstr>
      <vt:lpstr>The Tragedy of the Commons: Overexploiting Commonly Shared Renewable Resources</vt:lpstr>
      <vt:lpstr>Garrett Hardin on the Tragedy of the Commons Video Clip</vt:lpstr>
      <vt:lpstr>Tragedy of the Commons &amp; the Problem with Open Access Video Clip</vt:lpstr>
      <vt:lpstr>What Happened to the Grand Banks Cod? Video Clip</vt:lpstr>
      <vt:lpstr>The Tragedy of the Commons: Overexploiting Commonly Shared Renewable Resources</vt:lpstr>
      <vt:lpstr>Ecological Footprints: A Model of Unsustainable Use of Resources</vt:lpstr>
      <vt:lpstr>PowerPoint Presentation</vt:lpstr>
      <vt:lpstr>Ecological Footprints: A Model of Unsustainable Use of Resources</vt:lpstr>
      <vt:lpstr>Ecological Footprints: A Model of Unsustainable Use of Resources</vt:lpstr>
      <vt:lpstr>PowerPoint Presentation</vt:lpstr>
      <vt:lpstr>Ecological Footprints: A Model of Unsustainable Use of Resources</vt:lpstr>
      <vt:lpstr>IPAT Is Another Environmental Impact Model</vt:lpstr>
      <vt:lpstr>IPAT Is Another Environmental Impact Model</vt:lpstr>
      <vt:lpstr>Case Study China’s New Affluent Consumers</vt:lpstr>
      <vt:lpstr>Case Study China’s New Affluent Consumers</vt:lpstr>
      <vt:lpstr>Natural Systems Have Tipping Points</vt:lpstr>
      <vt:lpstr>Natural Systems Have Tipping Points</vt:lpstr>
      <vt:lpstr>Natural Systems Have Tipping Points</vt:lpstr>
      <vt:lpstr>Cultural Changes Have Increased Our Ecological Footprints</vt:lpstr>
      <vt:lpstr>Cultural Changes Have Increased Our Ecological Footprints</vt:lpstr>
      <vt:lpstr>Cultural Changes Have Increased Our Ecological Footprints</vt:lpstr>
      <vt:lpstr>Cultural Changes Have Increased Our Ecological Footprints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APES C1L2  How Are Our Ecological Footprints Affecting the Earth?</dc:title>
  <dc:creator>Green, Andrea</dc:creator>
  <cp:lastModifiedBy>Green, Andrea</cp:lastModifiedBy>
  <cp:revision>40</cp:revision>
  <cp:lastPrinted>2016-08-24T11:01:43Z</cp:lastPrinted>
  <dcterms:created xsi:type="dcterms:W3CDTF">2016-08-17T12:20:15Z</dcterms:created>
  <dcterms:modified xsi:type="dcterms:W3CDTF">2018-07-12T14:51:02Z</dcterms:modified>
</cp:coreProperties>
</file>