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3" r:id="rId8"/>
    <p:sldId id="266" r:id="rId9"/>
    <p:sldId id="267" r:id="rId10"/>
    <p:sldId id="268" r:id="rId11"/>
    <p:sldId id="271" r:id="rId12"/>
    <p:sldId id="272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30E2307-1E40-4E12-8716-25BFDA8E7013}" type="datetime1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437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877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504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6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09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4183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5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3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7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2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0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D1D110F-3F4E-48D9-B8AA-5D0E825AFDBA}" type="datetime1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83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Aquatic </a:t>
            </a:r>
            <a:r>
              <a:rPr lang="en-US" dirty="0" smtClean="0"/>
              <a:t>Biomes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APES 1.3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773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Coastal Wetlands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860" y="2054029"/>
            <a:ext cx="7408333" cy="436435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Estuaries</a:t>
            </a:r>
          </a:p>
          <a:p>
            <a:pPr lvl="1"/>
            <a:r>
              <a:rPr lang="en-US" sz="2000" dirty="0"/>
              <a:t>An area in which fresh water from a river mixes with salt water from the ocean</a:t>
            </a:r>
          </a:p>
          <a:p>
            <a:pPr lvl="1"/>
            <a:r>
              <a:rPr lang="en-US" sz="2000" dirty="0"/>
              <a:t>As the currents meet, it causes mineral-rich mud and dissolved nutrients to fall to the bottom. </a:t>
            </a:r>
          </a:p>
          <a:p>
            <a:pPr lvl="1"/>
            <a:r>
              <a:rPr lang="en-US" sz="2000" dirty="0"/>
              <a:t>Very productive ecosystems because they constantly receive fresh </a:t>
            </a:r>
            <a:r>
              <a:rPr lang="en-US" sz="2000" dirty="0" smtClean="0"/>
              <a:t>nutrients</a:t>
            </a:r>
          </a:p>
          <a:p>
            <a:r>
              <a:rPr lang="en-US" dirty="0"/>
              <a:t>Plants and animals of estuaries:</a:t>
            </a:r>
          </a:p>
          <a:p>
            <a:pPr lvl="1"/>
            <a:r>
              <a:rPr lang="en-US" dirty="0"/>
              <a:t>Shoe crabs</a:t>
            </a:r>
          </a:p>
          <a:p>
            <a:pPr lvl="1"/>
            <a:r>
              <a:rPr lang="en-US" dirty="0"/>
              <a:t>Dolphins</a:t>
            </a:r>
          </a:p>
          <a:p>
            <a:pPr lvl="1"/>
            <a:r>
              <a:rPr lang="en-US" dirty="0"/>
              <a:t>Manatees</a:t>
            </a:r>
          </a:p>
          <a:p>
            <a:pPr lvl="1"/>
            <a:r>
              <a:rPr lang="en-US" dirty="0"/>
              <a:t>Otters</a:t>
            </a:r>
          </a:p>
          <a:p>
            <a:pPr lvl="1"/>
            <a:r>
              <a:rPr lang="en-US" dirty="0"/>
              <a:t>Oysters</a:t>
            </a:r>
          </a:p>
          <a:p>
            <a:pPr lvl="1"/>
            <a:r>
              <a:rPr lang="en-US" dirty="0"/>
              <a:t>Barnacles</a:t>
            </a:r>
          </a:p>
          <a:p>
            <a:pPr lvl="1"/>
            <a:r>
              <a:rPr lang="en-US" dirty="0"/>
              <a:t>clams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95165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Coastal Wetlands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In estuaries, where rivers deposit their load of mineral-rich mud, salt marshes form. </a:t>
            </a:r>
          </a:p>
          <a:p>
            <a:pPr lvl="1"/>
            <a:r>
              <a:rPr lang="en-US" dirty="0"/>
              <a:t>Home to clams, fish, aquatic birds, shrimp, crabs</a:t>
            </a:r>
          </a:p>
          <a:p>
            <a:r>
              <a:rPr lang="en-US" dirty="0"/>
              <a:t>Mangrove swamps are dense growths of mangrove trees in swampy areas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29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Coral Reefs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12" y="1901714"/>
            <a:ext cx="7583488" cy="4612303"/>
          </a:xfrm>
        </p:spPr>
        <p:txBody>
          <a:bodyPr>
            <a:normAutofit/>
          </a:bodyPr>
          <a:lstStyle/>
          <a:p>
            <a:r>
              <a:rPr lang="en-US" dirty="0"/>
              <a:t>Are limestone ridges built by</a:t>
            </a:r>
            <a:br>
              <a:rPr lang="en-US" dirty="0"/>
            </a:br>
            <a:r>
              <a:rPr lang="en-US" dirty="0"/>
              <a:t> tiny coral animals called coral</a:t>
            </a:r>
            <a:br>
              <a:rPr lang="en-US" dirty="0"/>
            </a:br>
            <a:r>
              <a:rPr lang="en-US" dirty="0"/>
              <a:t> polyps and the algae that live </a:t>
            </a:r>
            <a:br>
              <a:rPr lang="en-US" dirty="0"/>
            </a:br>
            <a:r>
              <a:rPr lang="en-US" dirty="0"/>
              <a:t>inside them</a:t>
            </a:r>
          </a:p>
          <a:p>
            <a:r>
              <a:rPr lang="en-US" dirty="0"/>
              <a:t>Coral polyps secrete skeletons of limestone that slowly accumulate and form coral reefs</a:t>
            </a:r>
          </a:p>
          <a:p>
            <a:r>
              <a:rPr lang="en-US" dirty="0"/>
              <a:t>Thousands of plants and animals live in the cracks of the coral which make it among the most diverse ecosystems on earth</a:t>
            </a:r>
          </a:p>
          <a:p>
            <a:r>
              <a:rPr lang="en-US" dirty="0"/>
              <a:t>Found in warm salt water that is shallow and clear (tropical seas)</a:t>
            </a:r>
          </a:p>
        </p:txBody>
      </p:sp>
    </p:spTree>
    <p:extLst>
      <p:ext uri="{BB962C8B-B14F-4D97-AF65-F5344CB8AC3E}">
        <p14:creationId xmlns:p14="http://schemas.microsoft.com/office/powerpoint/2010/main" val="2774958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Sunlight only penetrates about the 100m into the ocean</a:t>
            </a:r>
          </a:p>
          <a:p>
            <a:r>
              <a:rPr lang="en-US" dirty="0"/>
              <a:t>As a result, most of the ocean’s life is concentrated in the shallow, coastal waters</a:t>
            </a:r>
          </a:p>
          <a:p>
            <a:r>
              <a:rPr lang="en-US" dirty="0"/>
              <a:t>Open ocean is one of the </a:t>
            </a:r>
            <a:r>
              <a:rPr lang="en-US" u="sng" dirty="0"/>
              <a:t>least</a:t>
            </a:r>
            <a:r>
              <a:rPr lang="en-US" dirty="0"/>
              <a:t> productive all ecosystems</a:t>
            </a:r>
          </a:p>
          <a:p>
            <a:r>
              <a:rPr lang="en-US" dirty="0"/>
              <a:t>Organisms include zooplankton which </a:t>
            </a:r>
            <a:br>
              <a:rPr lang="en-US" dirty="0"/>
            </a:br>
            <a:r>
              <a:rPr lang="en-US" dirty="0"/>
              <a:t>feed on phytoplankton</a:t>
            </a:r>
          </a:p>
          <a:p>
            <a:pPr lvl="1"/>
            <a:r>
              <a:rPr lang="en-US" dirty="0"/>
              <a:t>Jellyfish, tiny shrimp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50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Depths of the ocean are dark, so most food consists of dead organisms that fall from the surface</a:t>
            </a:r>
          </a:p>
          <a:p>
            <a:r>
              <a:rPr lang="en-US" dirty="0"/>
              <a:t>Decomposers, filter feeds and the organisms that eat them live in the deep areas of the ocean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Characteristics of Aquatic Ecosystems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global distribution of marine natural resources, such as fish, vary because of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Salinity of water</a:t>
            </a:r>
          </a:p>
          <a:p>
            <a:pPr lvl="1"/>
            <a:r>
              <a:rPr lang="en-US" dirty="0" smtClean="0"/>
              <a:t>Depth</a:t>
            </a:r>
          </a:p>
          <a:p>
            <a:pPr lvl="1"/>
            <a:r>
              <a:rPr lang="en-US" dirty="0" smtClean="0"/>
              <a:t>Turbidity</a:t>
            </a:r>
          </a:p>
          <a:p>
            <a:pPr lvl="1"/>
            <a:r>
              <a:rPr lang="en-US" dirty="0" smtClean="0"/>
              <a:t>Nutrient availability</a:t>
            </a:r>
          </a:p>
          <a:p>
            <a:pPr lvl="1"/>
            <a:r>
              <a:rPr lang="en-US" dirty="0" smtClean="0"/>
              <a:t>temperature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35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Characteristics of Aquatic Ecosystems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88870"/>
            <a:ext cx="7408333" cy="3450696"/>
          </a:xfrm>
        </p:spPr>
        <p:txBody>
          <a:bodyPr>
            <a:normAutofit/>
          </a:bodyPr>
          <a:lstStyle/>
          <a:p>
            <a:r>
              <a:rPr lang="en-US" dirty="0"/>
              <a:t>Organisms in aquatic ecosystems are grouped by their location and adaptation</a:t>
            </a:r>
          </a:p>
          <a:p>
            <a:pPr lvl="1"/>
            <a:r>
              <a:rPr lang="en-US" dirty="0"/>
              <a:t>Plankton: organisms that cannot swim against currents (are drifters)</a:t>
            </a:r>
          </a:p>
          <a:p>
            <a:pPr lvl="2"/>
            <a:r>
              <a:rPr lang="en-US" dirty="0"/>
              <a:t>Phytoplankton are the food base for most aquatic ecosystems</a:t>
            </a:r>
          </a:p>
        </p:txBody>
      </p:sp>
    </p:spTree>
    <p:extLst>
      <p:ext uri="{BB962C8B-B14F-4D97-AF65-F5344CB8AC3E}">
        <p14:creationId xmlns:p14="http://schemas.microsoft.com/office/powerpoint/2010/main" val="173335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Characteristics of Aquatic Ecosystems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40760"/>
            <a:ext cx="7408333" cy="3450696"/>
          </a:xfrm>
        </p:spPr>
        <p:txBody>
          <a:bodyPr/>
          <a:lstStyle/>
          <a:p>
            <a:pPr lvl="1"/>
            <a:r>
              <a:rPr lang="en-US" dirty="0"/>
              <a:t>Nekton: free-swimming organisms </a:t>
            </a:r>
          </a:p>
          <a:p>
            <a:pPr lvl="2"/>
            <a:r>
              <a:rPr lang="en-US" dirty="0"/>
              <a:t>Examples: Fish, turtles, </a:t>
            </a:r>
            <a:r>
              <a:rPr lang="en-US" dirty="0" smtClean="0"/>
              <a:t>whales</a:t>
            </a:r>
          </a:p>
          <a:p>
            <a:pPr lvl="1"/>
            <a:r>
              <a:rPr lang="en-US" dirty="0"/>
              <a:t>Benthos: bottom-dwelling organisms</a:t>
            </a:r>
          </a:p>
          <a:p>
            <a:pPr lvl="2"/>
            <a:r>
              <a:rPr lang="en-US" dirty="0"/>
              <a:t>Mussels, worms, barnacles</a:t>
            </a:r>
          </a:p>
          <a:p>
            <a:pPr marL="310896" lvl="2" indent="0">
              <a:buNone/>
            </a:pPr>
            <a:r>
              <a:rPr lang="en-US" dirty="0"/>
              <a:t>	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623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Freshwater Ecosystems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79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Lakes and Ponds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8956" y="2404557"/>
            <a:ext cx="7408333" cy="3450696"/>
          </a:xfrm>
        </p:spPr>
        <p:txBody>
          <a:bodyPr/>
          <a:lstStyle/>
          <a:p>
            <a:r>
              <a:rPr lang="en-US" dirty="0"/>
              <a:t>Divided into zones:</a:t>
            </a:r>
          </a:p>
          <a:p>
            <a:pPr lvl="1"/>
            <a:r>
              <a:rPr lang="en-US" sz="2000" dirty="0"/>
              <a:t>Littoral zone: near the shore, aquatic life is diverse and abundant including plants and photosynthetic phytoplankton</a:t>
            </a:r>
          </a:p>
          <a:p>
            <a:pPr lvl="1"/>
            <a:r>
              <a:rPr lang="en-US" sz="2000" dirty="0"/>
              <a:t>Benthic zone:  bottom of the lake, inhabited by decomposers, insect larvae and clams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13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Freshwater Wetlands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areas of land that are covered with freshwater for at least part of the year</a:t>
            </a:r>
          </a:p>
          <a:p>
            <a:pPr lvl="1"/>
            <a:r>
              <a:rPr lang="en-US" dirty="0"/>
              <a:t>Marshes: contain non-woody plants such as cattails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Swamps</a:t>
            </a:r>
            <a:r>
              <a:rPr lang="en-US" dirty="0"/>
              <a:t>: contain woody plants such as trees and shrubs</a:t>
            </a:r>
          </a:p>
        </p:txBody>
      </p:sp>
      <p:sp>
        <p:nvSpPr>
          <p:cNvPr id="5" name="Rectangle 4"/>
          <p:cNvSpPr/>
          <p:nvPr/>
        </p:nvSpPr>
        <p:spPr>
          <a:xfrm>
            <a:off x="768096" y="450381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smtClean="0"/>
              <a:t>RIVERS</a:t>
            </a:r>
          </a:p>
          <a:p>
            <a:endParaRPr lang="en-US" dirty="0" smtClean="0"/>
          </a:p>
          <a:p>
            <a:r>
              <a:rPr lang="en-US" dirty="0" smtClean="0"/>
              <a:t>Upstream</a:t>
            </a:r>
            <a:r>
              <a:rPr lang="en-US" dirty="0"/>
              <a:t>: mosses, trout and minnows</a:t>
            </a:r>
          </a:p>
          <a:p>
            <a:r>
              <a:rPr lang="en-US" dirty="0"/>
              <a:t>Downstream: crowfoot, catfish and carp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014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Marine Ecosystems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50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Coastal Wetlands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Coastal land areas that are covered by salt water for all or part of the time</a:t>
            </a:r>
          </a:p>
          <a:p>
            <a:r>
              <a:rPr lang="en-US" dirty="0"/>
              <a:t>Absorb excess rain to protect from flooding</a:t>
            </a:r>
          </a:p>
        </p:txBody>
      </p:sp>
    </p:spTree>
    <p:extLst>
      <p:ext uri="{BB962C8B-B14F-4D97-AF65-F5344CB8AC3E}">
        <p14:creationId xmlns:p14="http://schemas.microsoft.com/office/powerpoint/2010/main" val="2501701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92</TotalTime>
  <Words>399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Tw Cen MT</vt:lpstr>
      <vt:lpstr>Tw Cen MT Condensed</vt:lpstr>
      <vt:lpstr>Wingdings 3</vt:lpstr>
      <vt:lpstr>Integral</vt:lpstr>
      <vt:lpstr>Aquatic Biomes</vt:lpstr>
      <vt:lpstr>Characteristics of Aquatic Ecosystems</vt:lpstr>
      <vt:lpstr>Characteristics of Aquatic Ecosystems</vt:lpstr>
      <vt:lpstr>Characteristics of Aquatic Ecosystems</vt:lpstr>
      <vt:lpstr>Freshwater Ecosystems</vt:lpstr>
      <vt:lpstr>Lakes and Ponds</vt:lpstr>
      <vt:lpstr>Freshwater Wetlands</vt:lpstr>
      <vt:lpstr>Marine Ecosystems</vt:lpstr>
      <vt:lpstr>Coastal Wetlands</vt:lpstr>
      <vt:lpstr>Coastal Wetlands</vt:lpstr>
      <vt:lpstr>Coastal Wetlands</vt:lpstr>
      <vt:lpstr>Coral Reefs</vt:lpstr>
      <vt:lpstr>Oceans</vt:lpstr>
      <vt:lpstr>Oceans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Freshwater Ecosystems</dc:title>
  <dc:creator>Lauren Marrone</dc:creator>
  <cp:lastModifiedBy>Hannah Styron</cp:lastModifiedBy>
  <cp:revision>9</cp:revision>
  <dcterms:created xsi:type="dcterms:W3CDTF">2012-09-09T22:02:50Z</dcterms:created>
  <dcterms:modified xsi:type="dcterms:W3CDTF">2019-08-22T14:54:23Z</dcterms:modified>
</cp:coreProperties>
</file>