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sldIdLst>
    <p:sldId id="256" r:id="rId2"/>
    <p:sldId id="257" r:id="rId3"/>
    <p:sldId id="258" r:id="rId4"/>
    <p:sldId id="260" r:id="rId5"/>
    <p:sldId id="274" r:id="rId6"/>
    <p:sldId id="259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510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468501"/>
            <a:ext cx="4038600" cy="7000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171950"/>
            <a:ext cx="4038600" cy="561415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4819230"/>
            <a:ext cx="1232647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71EA00A4-38A0-4358-9CBC-E5BF4F4E466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4819230"/>
            <a:ext cx="2617694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171450"/>
            <a:ext cx="4235450" cy="3140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1783080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2" y="131109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171450"/>
            <a:ext cx="2057400" cy="15293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1783080"/>
            <a:ext cx="2057400" cy="1529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95247" y="4817689"/>
            <a:ext cx="2133600" cy="273844"/>
          </a:xfrm>
          <a:prstGeom prst="rect">
            <a:avLst/>
          </a:prstGeom>
        </p:spPr>
        <p:txBody>
          <a:bodyPr/>
          <a:lstStyle/>
          <a:p>
            <a:fld id="{71EA00A4-38A0-4358-9CBC-E5BF4F4E466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706" y="4817689"/>
            <a:ext cx="6122894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181676"/>
            <a:ext cx="554038" cy="273844"/>
          </a:xfrm>
          <a:prstGeom prst="rect">
            <a:avLst/>
          </a:prstGeom>
        </p:spPr>
        <p:txBody>
          <a:bodyPr/>
          <a:lstStyle/>
          <a:p>
            <a:fld id="{D72320B3-2EE6-4D4C-B0EA-1D5F00B5234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1" y="1489472"/>
            <a:ext cx="3657413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1" y="3123724"/>
            <a:ext cx="3657413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489472"/>
            <a:ext cx="3657600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3127248"/>
            <a:ext cx="3657600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95247" y="4817689"/>
            <a:ext cx="2133600" cy="273844"/>
          </a:xfrm>
          <a:prstGeom prst="rect">
            <a:avLst/>
          </a:prstGeom>
        </p:spPr>
        <p:txBody>
          <a:bodyPr/>
          <a:lstStyle/>
          <a:p>
            <a:fld id="{71EA00A4-38A0-4358-9CBC-E5BF4F4E466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706" y="4817689"/>
            <a:ext cx="6122894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181676"/>
            <a:ext cx="554038" cy="273844"/>
          </a:xfrm>
          <a:prstGeom prst="rect">
            <a:avLst/>
          </a:prstGeom>
        </p:spPr>
        <p:txBody>
          <a:bodyPr/>
          <a:lstStyle/>
          <a:p>
            <a:fld id="{D72320B3-2EE6-4D4C-B0EA-1D5F00B523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11930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95247" y="4817689"/>
            <a:ext cx="2133600" cy="273844"/>
          </a:xfrm>
          <a:prstGeom prst="rect">
            <a:avLst/>
          </a:prstGeom>
        </p:spPr>
        <p:txBody>
          <a:bodyPr/>
          <a:lstStyle/>
          <a:p>
            <a:fld id="{71EA00A4-38A0-4358-9CBC-E5BF4F4E466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1706" y="4817689"/>
            <a:ext cx="6122894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181676"/>
            <a:ext cx="554038" cy="273844"/>
          </a:xfrm>
          <a:prstGeom prst="rect">
            <a:avLst/>
          </a:prstGeom>
        </p:spPr>
        <p:txBody>
          <a:bodyPr/>
          <a:lstStyle/>
          <a:p>
            <a:fld id="{D72320B3-2EE6-4D4C-B0EA-1D5F00B523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6" y="171450"/>
            <a:ext cx="3451225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1928812"/>
            <a:ext cx="3255264" cy="871538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6" y="204788"/>
            <a:ext cx="4597399" cy="4389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2800351"/>
            <a:ext cx="3255264" cy="179427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4817689"/>
            <a:ext cx="1537447" cy="273844"/>
          </a:xfrm>
          <a:prstGeom prst="rect">
            <a:avLst/>
          </a:prstGeom>
        </p:spPr>
        <p:txBody>
          <a:bodyPr/>
          <a:lstStyle/>
          <a:p>
            <a:fld id="{71EA00A4-38A0-4358-9CBC-E5BF4F4E466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6" y="4817689"/>
            <a:ext cx="3316941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2" y="131109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11930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2343150"/>
            <a:ext cx="3898272" cy="653654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71450"/>
            <a:ext cx="3460658" cy="47589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2996803"/>
            <a:ext cx="3898272" cy="161091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4817689"/>
            <a:ext cx="1537447" cy="273844"/>
          </a:xfrm>
          <a:prstGeom prst="rect">
            <a:avLst/>
          </a:prstGeom>
        </p:spPr>
        <p:txBody>
          <a:bodyPr/>
          <a:lstStyle/>
          <a:p>
            <a:fld id="{71EA00A4-38A0-4358-9CBC-E5BF4F4E466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4817689"/>
            <a:ext cx="3005138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181676"/>
            <a:ext cx="554038" cy="273844"/>
          </a:xfrm>
          <a:prstGeom prst="rect">
            <a:avLst/>
          </a:prstGeom>
        </p:spPr>
        <p:txBody>
          <a:bodyPr/>
          <a:lstStyle/>
          <a:p>
            <a:fld id="{D72320B3-2EE6-4D4C-B0EA-1D5F00B523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2528048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6" y="3318061"/>
            <a:ext cx="6191157" cy="625289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71450"/>
            <a:ext cx="6378389" cy="3140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6" y="3943350"/>
            <a:ext cx="6191157" cy="66436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95247" y="4817689"/>
            <a:ext cx="2133600" cy="273844"/>
          </a:xfrm>
          <a:prstGeom prst="rect">
            <a:avLst/>
          </a:prstGeom>
        </p:spPr>
        <p:txBody>
          <a:bodyPr/>
          <a:lstStyle/>
          <a:p>
            <a:fld id="{71EA00A4-38A0-4358-9CBC-E5BF4F4E466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706" y="4817689"/>
            <a:ext cx="6122894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181676"/>
            <a:ext cx="554038" cy="273844"/>
          </a:xfrm>
          <a:prstGeom prst="rect">
            <a:avLst/>
          </a:prstGeom>
        </p:spPr>
        <p:txBody>
          <a:bodyPr/>
          <a:lstStyle/>
          <a:p>
            <a:fld id="{D72320B3-2EE6-4D4C-B0EA-1D5F00B523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1783080"/>
            <a:ext cx="2057400" cy="15293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3474594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171450"/>
            <a:ext cx="6387167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1928812"/>
            <a:ext cx="6181611" cy="871538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2800351"/>
            <a:ext cx="6179566" cy="179427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4676706"/>
            <a:ext cx="1348398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A00A4-38A0-4358-9CBC-E5BF4F4E466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6" y="4676706"/>
            <a:ext cx="464810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181676"/>
            <a:ext cx="554038" cy="273844"/>
          </a:xfrm>
          <a:prstGeom prst="rect">
            <a:avLst/>
          </a:prstGeom>
        </p:spPr>
        <p:txBody>
          <a:bodyPr/>
          <a:lstStyle/>
          <a:p>
            <a:fld id="{D72320B3-2EE6-4D4C-B0EA-1D5F00B523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2" y="131109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1781205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3401568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171450"/>
            <a:ext cx="4235450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1928812"/>
            <a:ext cx="4016633" cy="871538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2800351"/>
            <a:ext cx="4015304" cy="179427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4676706"/>
            <a:ext cx="1348398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A00A4-38A0-4358-9CBC-E5BF4F4E466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6" y="4676706"/>
            <a:ext cx="259070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181676"/>
            <a:ext cx="554038" cy="273844"/>
          </a:xfrm>
          <a:prstGeom prst="rect">
            <a:avLst/>
          </a:prstGeom>
        </p:spPr>
        <p:txBody>
          <a:bodyPr/>
          <a:lstStyle/>
          <a:p>
            <a:fld id="{D72320B3-2EE6-4D4C-B0EA-1D5F00B523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2" y="131109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3401045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17145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1786247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1786247"/>
            <a:ext cx="2057400" cy="314096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11930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343150"/>
            <a:ext cx="3108960" cy="653654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773936"/>
            <a:ext cx="4240119" cy="3140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996803"/>
            <a:ext cx="3108960" cy="161091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4817689"/>
            <a:ext cx="1537447" cy="273844"/>
          </a:xfrm>
          <a:prstGeom prst="rect">
            <a:avLst/>
          </a:prstGeom>
        </p:spPr>
        <p:txBody>
          <a:bodyPr/>
          <a:lstStyle/>
          <a:p>
            <a:fld id="{71EA00A4-38A0-4358-9CBC-E5BF4F4E466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4817689"/>
            <a:ext cx="3005138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181676"/>
            <a:ext cx="554038" cy="273844"/>
          </a:xfrm>
          <a:prstGeom prst="rect">
            <a:avLst/>
          </a:prstGeom>
        </p:spPr>
        <p:txBody>
          <a:bodyPr/>
          <a:lstStyle/>
          <a:p>
            <a:fld id="{D72320B3-2EE6-4D4C-B0EA-1D5F00B523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2528048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17145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17145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5247" y="4817689"/>
            <a:ext cx="2133600" cy="273844"/>
          </a:xfrm>
          <a:prstGeom prst="rect">
            <a:avLst/>
          </a:prstGeom>
        </p:spPr>
        <p:txBody>
          <a:bodyPr/>
          <a:lstStyle/>
          <a:p>
            <a:fld id="{71EA00A4-38A0-4358-9CBC-E5BF4F4E466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4817689"/>
            <a:ext cx="6122894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181676"/>
            <a:ext cx="554038" cy="273844"/>
          </a:xfrm>
          <a:prstGeom prst="rect">
            <a:avLst/>
          </a:prstGeom>
        </p:spPr>
        <p:txBody>
          <a:bodyPr/>
          <a:lstStyle/>
          <a:p>
            <a:fld id="{D72320B3-2EE6-4D4C-B0EA-1D5F00B523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1" y="211931"/>
            <a:ext cx="642097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5247" y="4817689"/>
            <a:ext cx="2133600" cy="273844"/>
          </a:xfrm>
          <a:prstGeom prst="rect">
            <a:avLst/>
          </a:prstGeom>
        </p:spPr>
        <p:txBody>
          <a:bodyPr/>
          <a:lstStyle/>
          <a:p>
            <a:fld id="{71EA00A4-38A0-4358-9CBC-E5BF4F4E466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4817689"/>
            <a:ext cx="6122894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181676"/>
            <a:ext cx="554038" cy="273844"/>
          </a:xfrm>
          <a:prstGeom prst="rect">
            <a:avLst/>
          </a:prstGeom>
        </p:spPr>
        <p:txBody>
          <a:bodyPr/>
          <a:lstStyle/>
          <a:p>
            <a:fld id="{D72320B3-2EE6-4D4C-B0EA-1D5F00B523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11931"/>
            <a:ext cx="91440" cy="1200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11930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716056"/>
            <a:ext cx="681318" cy="3878567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19067"/>
            <a:ext cx="6858000" cy="388865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5247" y="4817689"/>
            <a:ext cx="2133600" cy="273844"/>
          </a:xfrm>
          <a:prstGeom prst="rect">
            <a:avLst/>
          </a:prstGeom>
        </p:spPr>
        <p:txBody>
          <a:bodyPr/>
          <a:lstStyle/>
          <a:p>
            <a:fld id="{71EA00A4-38A0-4358-9CBC-E5BF4F4E466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4817689"/>
            <a:ext cx="6122894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181676"/>
            <a:ext cx="554038" cy="273844"/>
          </a:xfrm>
          <a:prstGeom prst="rect">
            <a:avLst/>
          </a:prstGeom>
        </p:spPr>
        <p:txBody>
          <a:bodyPr/>
          <a:lstStyle/>
          <a:p>
            <a:fld id="{D72320B3-2EE6-4D4C-B0EA-1D5F00B523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625725" y="352001"/>
            <a:ext cx="19568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00853"/>
            <a:ext cx="7556313" cy="74631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5247" y="4817689"/>
            <a:ext cx="2133600" cy="273844"/>
          </a:xfrm>
          <a:prstGeom prst="rect">
            <a:avLst/>
          </a:prstGeom>
        </p:spPr>
        <p:txBody>
          <a:bodyPr/>
          <a:lstStyle/>
          <a:p>
            <a:fld id="{71EA00A4-38A0-4358-9CBC-E5BF4F4E466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4817689"/>
            <a:ext cx="6122894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181676"/>
            <a:ext cx="554038" cy="273844"/>
          </a:xfrm>
          <a:prstGeom prst="rect">
            <a:avLst/>
          </a:prstGeom>
        </p:spPr>
        <p:txBody>
          <a:bodyPr/>
          <a:lstStyle/>
          <a:p>
            <a:fld id="{D72320B3-2EE6-4D4C-B0EA-1D5F00B523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847165"/>
            <a:ext cx="7558960" cy="58102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468501"/>
            <a:ext cx="4038600" cy="7000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171950"/>
            <a:ext cx="4038600" cy="561415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4819230"/>
            <a:ext cx="1232647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71EA00A4-38A0-4358-9CBC-E5BF4F4E466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4819230"/>
            <a:ext cx="2617694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171450"/>
            <a:ext cx="4235450" cy="3140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1783080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17145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178308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334621"/>
            <a:ext cx="3086100" cy="1530679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2" y="131109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171450"/>
            <a:ext cx="8200930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343151"/>
            <a:ext cx="5638800" cy="1021556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371851"/>
            <a:ext cx="5638800" cy="112514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4686581"/>
            <a:ext cx="1474694" cy="27384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1EA00A4-38A0-4358-9CBC-E5BF4F4E466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4686581"/>
            <a:ext cx="56388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4686581"/>
            <a:ext cx="554038" cy="273844"/>
          </a:xfrm>
          <a:prstGeom prst="rect">
            <a:avLst/>
          </a:prstGeom>
        </p:spPr>
        <p:txBody>
          <a:bodyPr/>
          <a:lstStyle/>
          <a:p>
            <a:fld id="{D72320B3-2EE6-4D4C-B0EA-1D5F00B523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3" y="2333066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1" y="171450"/>
            <a:ext cx="212725" cy="47589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1" y="211931"/>
            <a:ext cx="642097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11931"/>
            <a:ext cx="91440" cy="1200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489472"/>
            <a:ext cx="3657600" cy="3105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489472"/>
            <a:ext cx="3657600" cy="3105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95247" y="4817689"/>
            <a:ext cx="2133600" cy="273844"/>
          </a:xfrm>
          <a:prstGeom prst="rect">
            <a:avLst/>
          </a:prstGeom>
        </p:spPr>
        <p:txBody>
          <a:bodyPr/>
          <a:lstStyle/>
          <a:p>
            <a:fld id="{71EA00A4-38A0-4358-9CBC-E5BF4F4E466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706" y="4817689"/>
            <a:ext cx="6122894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181676"/>
            <a:ext cx="554038" cy="273844"/>
          </a:xfrm>
          <a:prstGeom prst="rect">
            <a:avLst/>
          </a:prstGeom>
        </p:spPr>
        <p:txBody>
          <a:bodyPr/>
          <a:lstStyle/>
          <a:p>
            <a:fld id="{D72320B3-2EE6-4D4C-B0EA-1D5F00B523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1835524"/>
            <a:ext cx="3657600" cy="27590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1835524"/>
            <a:ext cx="3657600" cy="27590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95247" y="4817689"/>
            <a:ext cx="2133600" cy="273844"/>
          </a:xfrm>
          <a:prstGeom prst="rect">
            <a:avLst/>
          </a:prstGeom>
        </p:spPr>
        <p:txBody>
          <a:bodyPr/>
          <a:lstStyle/>
          <a:p>
            <a:fld id="{71EA00A4-38A0-4358-9CBC-E5BF4F4E466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706" y="4817689"/>
            <a:ext cx="6122894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181676"/>
            <a:ext cx="554038" cy="273844"/>
          </a:xfrm>
          <a:prstGeom prst="rect">
            <a:avLst/>
          </a:prstGeom>
        </p:spPr>
        <p:txBody>
          <a:bodyPr/>
          <a:lstStyle/>
          <a:p>
            <a:fld id="{D72320B3-2EE6-4D4C-B0EA-1D5F00B523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1553136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1553136"/>
            <a:ext cx="3657600" cy="2420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489472"/>
            <a:ext cx="7569157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95247" y="4817689"/>
            <a:ext cx="2133600" cy="273844"/>
          </a:xfrm>
          <a:prstGeom prst="rect">
            <a:avLst/>
          </a:prstGeom>
        </p:spPr>
        <p:txBody>
          <a:bodyPr/>
          <a:lstStyle/>
          <a:p>
            <a:fld id="{71EA00A4-38A0-4358-9CBC-E5BF4F4E466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706" y="4817689"/>
            <a:ext cx="6122894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8" y="3123724"/>
            <a:ext cx="7569157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181676"/>
            <a:ext cx="554038" cy="273844"/>
          </a:xfrm>
          <a:prstGeom prst="rect">
            <a:avLst/>
          </a:prstGeom>
        </p:spPr>
        <p:txBody>
          <a:bodyPr/>
          <a:lstStyle/>
          <a:p>
            <a:fld id="{D72320B3-2EE6-4D4C-B0EA-1D5F00B523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489472"/>
            <a:ext cx="3657600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95247" y="4817689"/>
            <a:ext cx="2133600" cy="273844"/>
          </a:xfrm>
          <a:prstGeom prst="rect">
            <a:avLst/>
          </a:prstGeom>
        </p:spPr>
        <p:txBody>
          <a:bodyPr/>
          <a:lstStyle/>
          <a:p>
            <a:fld id="{71EA00A4-38A0-4358-9CBC-E5BF4F4E466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706" y="4817689"/>
            <a:ext cx="6122894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181676"/>
            <a:ext cx="554038" cy="273844"/>
          </a:xfrm>
          <a:prstGeom prst="rect">
            <a:avLst/>
          </a:prstGeom>
        </p:spPr>
        <p:txBody>
          <a:bodyPr/>
          <a:lstStyle/>
          <a:p>
            <a:fld id="{D72320B3-2EE6-4D4C-B0EA-1D5F00B523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489472"/>
            <a:ext cx="3657600" cy="3105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3127248"/>
            <a:ext cx="3657600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4445" y="-26786"/>
            <a:ext cx="7556313" cy="837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06808"/>
            <a:ext cx="7556313" cy="310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752" y="3437348"/>
            <a:ext cx="2315940" cy="700088"/>
          </a:xfrm>
        </p:spPr>
        <p:txBody>
          <a:bodyPr/>
          <a:lstStyle/>
          <a:p>
            <a:r>
              <a:rPr lang="en-US" dirty="0"/>
              <a:t>Arthropoda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211" y="167305"/>
            <a:ext cx="6423486" cy="481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88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Subphylum Crustacea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8" y="580445"/>
            <a:ext cx="8562480" cy="3108722"/>
          </a:xfrm>
        </p:spPr>
        <p:txBody>
          <a:bodyPr>
            <a:normAutofit/>
          </a:bodyPr>
          <a:lstStyle/>
          <a:p>
            <a:r>
              <a:rPr lang="en-US" sz="2400" dirty="0"/>
              <a:t>Marine members include shrimp, lobster, barnacles, &amp; crabs</a:t>
            </a:r>
          </a:p>
          <a:p>
            <a:r>
              <a:rPr lang="en-US" sz="2400" dirty="0"/>
              <a:t>Terrestrial crustaceans called </a:t>
            </a:r>
            <a:r>
              <a:rPr lang="en-US" sz="2400" b="1" dirty="0"/>
              <a:t>isopods</a:t>
            </a:r>
            <a:r>
              <a:rPr lang="en-US" sz="2400" dirty="0"/>
              <a:t> (</a:t>
            </a:r>
            <a:r>
              <a:rPr lang="en-US" sz="2400" dirty="0" err="1"/>
              <a:t>pillbugs</a:t>
            </a:r>
            <a:r>
              <a:rPr lang="en-US" sz="2400" dirty="0"/>
              <a:t> or roly-poly's)</a:t>
            </a:r>
          </a:p>
          <a:p>
            <a:r>
              <a:rPr lang="en-US" sz="2400" dirty="0"/>
              <a:t>Freshwater members include crayfish and daphnia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53" y="3329516"/>
            <a:ext cx="2591404" cy="1813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187" y="3122191"/>
            <a:ext cx="2443561" cy="1832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24" y="3081069"/>
            <a:ext cx="1664343" cy="189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86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Subphylum Crustacea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6298" y="759859"/>
            <a:ext cx="6627935" cy="4182428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All have </a:t>
            </a:r>
            <a:r>
              <a:rPr lang="en-US" sz="3400" b="1" dirty="0"/>
              <a:t>mandibles</a:t>
            </a:r>
            <a:r>
              <a:rPr lang="en-US" sz="3400" dirty="0"/>
              <a:t> for chewing or tearing</a:t>
            </a:r>
          </a:p>
          <a:p>
            <a:r>
              <a:rPr lang="en-US" sz="3400" dirty="0"/>
              <a:t>Have cephalothorax &amp; abdomen</a:t>
            </a:r>
          </a:p>
          <a:p>
            <a:r>
              <a:rPr lang="en-US" sz="3400" dirty="0"/>
              <a:t>Barnacles are sessile</a:t>
            </a:r>
          </a:p>
          <a:p>
            <a:r>
              <a:rPr lang="en-US" sz="3400" dirty="0"/>
              <a:t>Lobsters and large </a:t>
            </a:r>
            <a:r>
              <a:rPr lang="en-US" sz="3400" dirty="0" err="1"/>
              <a:t>custraceans</a:t>
            </a:r>
            <a:r>
              <a:rPr lang="en-US" sz="3400" dirty="0"/>
              <a:t> are called Decapods (</a:t>
            </a:r>
            <a:r>
              <a:rPr lang="en-US" sz="3400" dirty="0" err="1"/>
              <a:t>Deca</a:t>
            </a:r>
            <a:r>
              <a:rPr lang="en-US" sz="3400" dirty="0"/>
              <a:t>=10)</a:t>
            </a:r>
          </a:p>
          <a:p>
            <a:pPr lvl="1"/>
            <a:r>
              <a:rPr lang="en-US" sz="3400" dirty="0"/>
              <a:t>Have 10 pairs of jointed appendages</a:t>
            </a:r>
          </a:p>
          <a:p>
            <a:r>
              <a:rPr lang="en-US" sz="3400" dirty="0"/>
              <a:t>Breathe through gills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73" y="707799"/>
            <a:ext cx="2026019" cy="1519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81" y="2691220"/>
            <a:ext cx="2157322" cy="107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23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Subphylum </a:t>
            </a:r>
            <a:r>
              <a:rPr lang="en-US" dirty="0" err="1"/>
              <a:t>Uniramia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6808"/>
            <a:ext cx="9027696" cy="3108722"/>
          </a:xfrm>
        </p:spPr>
        <p:txBody>
          <a:bodyPr>
            <a:normAutofit/>
          </a:bodyPr>
          <a:lstStyle/>
          <a:p>
            <a:r>
              <a:rPr lang="en-US" sz="2400" dirty="0"/>
              <a:t>Includes 3 classes --- </a:t>
            </a:r>
            <a:r>
              <a:rPr lang="en-US" sz="2400" dirty="0" err="1"/>
              <a:t>Chilopoda</a:t>
            </a:r>
            <a:r>
              <a:rPr lang="en-US" sz="2400" dirty="0"/>
              <a:t> (centipedes), </a:t>
            </a:r>
            <a:r>
              <a:rPr lang="en-US" sz="2400" dirty="0" err="1"/>
              <a:t>Diplopoda</a:t>
            </a:r>
            <a:r>
              <a:rPr lang="en-US" sz="2400" dirty="0"/>
              <a:t> (millipedes), and </a:t>
            </a:r>
            <a:r>
              <a:rPr lang="en-US" sz="2400" dirty="0" err="1"/>
              <a:t>Insecta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8123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dirty="0" err="1"/>
              <a:t>Chilopoda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Centipedes (predators)</a:t>
            </a:r>
          </a:p>
          <a:p>
            <a:r>
              <a:rPr lang="en-US" sz="2400" dirty="0"/>
              <a:t>Name means "100 legs"</a:t>
            </a:r>
          </a:p>
          <a:p>
            <a:r>
              <a:rPr lang="en-US" sz="2400" dirty="0"/>
              <a:t>Flattened body</a:t>
            </a:r>
          </a:p>
          <a:p>
            <a:r>
              <a:rPr lang="en-US" sz="2400" dirty="0"/>
              <a:t>Have 1 pair of legs per body segment</a:t>
            </a:r>
          </a:p>
          <a:p>
            <a:r>
              <a:rPr lang="en-US" sz="2400" dirty="0"/>
              <a:t>Pincers can inject venom</a:t>
            </a:r>
          </a:p>
        </p:txBody>
      </p:sp>
    </p:spTree>
    <p:extLst>
      <p:ext uri="{BB962C8B-B14F-4D97-AF65-F5344CB8AC3E}">
        <p14:creationId xmlns:p14="http://schemas.microsoft.com/office/powerpoint/2010/main" val="3976443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dirty="0" err="1"/>
              <a:t>Diplopoda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06808"/>
            <a:ext cx="4928770" cy="310872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Millipedes</a:t>
            </a:r>
          </a:p>
          <a:p>
            <a:r>
              <a:rPr lang="en-US" sz="2400" dirty="0"/>
              <a:t>Name means "1000 legs"</a:t>
            </a:r>
          </a:p>
          <a:p>
            <a:r>
              <a:rPr lang="en-US" sz="2400" dirty="0"/>
              <a:t>Have 2 pairs of legs per body segment</a:t>
            </a:r>
          </a:p>
          <a:p>
            <a:r>
              <a:rPr lang="en-US" sz="2400" dirty="0"/>
              <a:t>Rounded body</a:t>
            </a:r>
          </a:p>
          <a:p>
            <a:r>
              <a:rPr lang="en-US" sz="2400" dirty="0"/>
              <a:t>Scavengers or herbivores</a:t>
            </a:r>
          </a:p>
        </p:txBody>
      </p:sp>
    </p:spTree>
    <p:extLst>
      <p:ext uri="{BB962C8B-B14F-4D97-AF65-F5344CB8AC3E}">
        <p14:creationId xmlns:p14="http://schemas.microsoft.com/office/powerpoint/2010/main" val="3552250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dirty="0" err="1"/>
              <a:t>Insecta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3 pairs of legs</a:t>
            </a:r>
          </a:p>
          <a:p>
            <a:r>
              <a:rPr lang="en-US" sz="2400" dirty="0"/>
              <a:t>3 body parts - head, thorax, abdomen</a:t>
            </a:r>
          </a:p>
          <a:p>
            <a:r>
              <a:rPr lang="en-US" sz="2400" dirty="0"/>
              <a:t>Wings in most</a:t>
            </a:r>
          </a:p>
          <a:p>
            <a:r>
              <a:rPr lang="en-US" sz="2400" dirty="0"/>
              <a:t>All appendages attach to the thorax</a:t>
            </a:r>
          </a:p>
          <a:p>
            <a:r>
              <a:rPr lang="en-US" sz="2400" dirty="0"/>
              <a:t>9-11 segments in abdomen</a:t>
            </a:r>
          </a:p>
          <a:p>
            <a:r>
              <a:rPr lang="en-US" sz="2400" dirty="0"/>
              <a:t>Mandibles for chewing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7490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Insect Life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2408"/>
            <a:ext cx="9144000" cy="3108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Metamorphosis - dramatic physical change</a:t>
            </a:r>
          </a:p>
          <a:p>
            <a:pPr marL="0" indent="0">
              <a:buNone/>
            </a:pPr>
            <a:r>
              <a:rPr lang="en-US" sz="2400" dirty="0"/>
              <a:t>Complete metamorphosis: Larva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pupa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 adult (example: butterflies)</a:t>
            </a:r>
            <a:br>
              <a:rPr lang="en-US" sz="2400" dirty="0"/>
            </a:br>
            <a:r>
              <a:rPr lang="en-US" sz="2400" dirty="0"/>
              <a:t>Incomplete metamorphosis: Egg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nymph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adult (example: crickets)</a:t>
            </a:r>
          </a:p>
        </p:txBody>
      </p:sp>
      <p:pic>
        <p:nvPicPr>
          <p:cNvPr id="4" name="Picture 2" descr="http://www.biologycorner.com/resources/metamorphosis_grasshop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10" y="3382889"/>
            <a:ext cx="2574891" cy="153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biologycorner.com/resources/metamorphosis_butterfl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576" y="3445768"/>
            <a:ext cx="2626490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8" y="2979788"/>
            <a:ext cx="2881457" cy="21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190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Insects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6808"/>
            <a:ext cx="7556313" cy="372047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Honeybees  </a:t>
            </a:r>
          </a:p>
          <a:p>
            <a:pPr lvl="1"/>
            <a:r>
              <a:rPr lang="en-US" sz="2200" dirty="0"/>
              <a:t>Queen: Lays eggs (1 queen per hive)</a:t>
            </a:r>
          </a:p>
          <a:p>
            <a:pPr lvl="1"/>
            <a:r>
              <a:rPr lang="en-US" sz="2200" dirty="0"/>
              <a:t>Drones: a few males to fertilize eggs</a:t>
            </a:r>
          </a:p>
          <a:p>
            <a:pPr lvl="1"/>
            <a:r>
              <a:rPr lang="en-US" sz="2200" dirty="0"/>
              <a:t>Workers: all infertile females</a:t>
            </a:r>
          </a:p>
          <a:p>
            <a:r>
              <a:rPr lang="en-US" sz="2300" dirty="0"/>
              <a:t>Termites</a:t>
            </a:r>
          </a:p>
          <a:p>
            <a:pPr lvl="1"/>
            <a:r>
              <a:rPr lang="en-US" sz="2100" dirty="0" err="1"/>
              <a:t>Reproductives</a:t>
            </a:r>
            <a:r>
              <a:rPr lang="en-US" sz="2100" dirty="0"/>
              <a:t> (king, queen, </a:t>
            </a:r>
            <a:r>
              <a:rPr lang="en-US" sz="2100" dirty="0" err="1"/>
              <a:t>swarmers</a:t>
            </a:r>
            <a:r>
              <a:rPr lang="en-US" sz="2100" dirty="0"/>
              <a:t>)</a:t>
            </a:r>
          </a:p>
          <a:p>
            <a:pPr lvl="1"/>
            <a:r>
              <a:rPr lang="en-US" sz="2100" dirty="0"/>
              <a:t>Soldiers</a:t>
            </a:r>
          </a:p>
          <a:p>
            <a:pPr lvl="1"/>
            <a:r>
              <a:rPr lang="en-US" sz="2100" dirty="0"/>
              <a:t>Workers</a:t>
            </a:r>
          </a:p>
          <a:p>
            <a:r>
              <a:rPr lang="en-US" sz="2400" dirty="0"/>
              <a:t>Some wasps</a:t>
            </a:r>
          </a:p>
        </p:txBody>
      </p:sp>
    </p:spTree>
    <p:extLst>
      <p:ext uri="{BB962C8B-B14F-4D97-AF65-F5344CB8AC3E}">
        <p14:creationId xmlns:p14="http://schemas.microsoft.com/office/powerpoint/2010/main" val="266392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Makes up 75% of all animal species. Total number of arthropod species is MORE than all other species combined.</a:t>
            </a:r>
          </a:p>
          <a:p>
            <a:r>
              <a:rPr lang="en-US" sz="2400" dirty="0"/>
              <a:t>Included insects, spiders, and crustaceans</a:t>
            </a:r>
          </a:p>
          <a:p>
            <a:r>
              <a:rPr lang="en-US" sz="2400" dirty="0"/>
              <a:t>Arthropod means “Jointed Foot”</a:t>
            </a:r>
          </a:p>
          <a:p>
            <a:pPr lvl="1"/>
            <a:r>
              <a:rPr lang="en-US" sz="2300" dirty="0"/>
              <a:t>All arthropods have jointed appendages</a:t>
            </a:r>
          </a:p>
        </p:txBody>
      </p:sp>
    </p:spTree>
    <p:extLst>
      <p:ext uri="{BB962C8B-B14F-4D97-AF65-F5344CB8AC3E}">
        <p14:creationId xmlns:p14="http://schemas.microsoft.com/office/powerpoint/2010/main" val="4009659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097" y="1481234"/>
            <a:ext cx="3294227" cy="3507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06808"/>
            <a:ext cx="3482829" cy="310872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Segmented body</a:t>
            </a:r>
          </a:p>
          <a:p>
            <a:pPr lvl="1"/>
            <a:r>
              <a:rPr lang="en-US" sz="2400" dirty="0"/>
              <a:t>Adults have 3 segments </a:t>
            </a:r>
            <a:r>
              <a:rPr lang="en-US" sz="2400" dirty="0">
                <a:sym typeface="Wingdings"/>
              </a:rPr>
              <a:t> head, thorax, and abdomen</a:t>
            </a:r>
          </a:p>
          <a:p>
            <a:pPr lvl="1"/>
            <a:r>
              <a:rPr lang="en-US" sz="2400" dirty="0">
                <a:sym typeface="Wingdings"/>
              </a:rPr>
              <a:t>Some have a fused head and thorax  the cephalothorax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931" y="0"/>
            <a:ext cx="3181069" cy="307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4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Exoskeleton for protection and support</a:t>
            </a:r>
          </a:p>
          <a:p>
            <a:pPr lvl="1"/>
            <a:r>
              <a:rPr lang="en-US" sz="2300" dirty="0"/>
              <a:t>Exoskeleton is shed during molting</a:t>
            </a:r>
          </a:p>
          <a:p>
            <a:pPr lvl="1"/>
            <a:r>
              <a:rPr lang="en-US" sz="2300" dirty="0"/>
              <a:t>Made of chitin</a:t>
            </a:r>
          </a:p>
        </p:txBody>
      </p:sp>
      <p:pic>
        <p:nvPicPr>
          <p:cNvPr id="6" name="Picture 4" descr="http://evolution.berkeley.edu/evolibrary/images/lobster_cartoo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760" y="804851"/>
            <a:ext cx="2658652" cy="204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71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Ecdysis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741972"/>
            <a:ext cx="4267200" cy="417292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/>
              <a:t>Periodic shedding of the exoskeleton</a:t>
            </a:r>
          </a:p>
          <a:p>
            <a:r>
              <a:rPr lang="en-US" dirty="0"/>
              <a:t>Necessary as the arthropod grows</a:t>
            </a:r>
          </a:p>
          <a:p>
            <a:r>
              <a:rPr lang="en-US" dirty="0"/>
              <a:t>4 Stages:</a:t>
            </a:r>
          </a:p>
          <a:p>
            <a:pPr marL="822960" lvl="1" indent="-457200">
              <a:buAutoNum type="arabicPeriod"/>
            </a:pPr>
            <a:r>
              <a:rPr lang="en-US" dirty="0"/>
              <a:t>Glands secrete enzymes</a:t>
            </a:r>
          </a:p>
          <a:p>
            <a:pPr marL="822960" lvl="1" indent="-457200">
              <a:buAutoNum type="arabicPeriod"/>
            </a:pPr>
            <a:r>
              <a:rPr lang="en-US" dirty="0"/>
              <a:t>New </a:t>
            </a:r>
            <a:r>
              <a:rPr lang="en-US" dirty="0" err="1"/>
              <a:t>procuticle</a:t>
            </a:r>
            <a:r>
              <a:rPr lang="en-US" dirty="0"/>
              <a:t> and </a:t>
            </a:r>
            <a:r>
              <a:rPr lang="en-US" dirty="0" err="1"/>
              <a:t>epicuticle</a:t>
            </a:r>
            <a:r>
              <a:rPr lang="en-US" dirty="0"/>
              <a:t> are secreted</a:t>
            </a:r>
          </a:p>
          <a:p>
            <a:pPr marL="822960" lvl="1" indent="-457200">
              <a:buAutoNum type="arabicPeriod"/>
            </a:pPr>
            <a:r>
              <a:rPr lang="en-US" dirty="0"/>
              <a:t>Old exoskeleton splits</a:t>
            </a:r>
          </a:p>
          <a:p>
            <a:pPr marL="822960" lvl="1" indent="-457200">
              <a:buAutoNum type="arabicPeriod"/>
            </a:pPr>
            <a:r>
              <a:rPr lang="en-US" dirty="0"/>
              <a:t>Calcium carbonate deposits harden the new exoskeleton</a:t>
            </a:r>
          </a:p>
          <a:p>
            <a:r>
              <a:rPr lang="en-US" dirty="0"/>
              <a:t>Arthropods are vulnerable to predators for a few hours as the new exoskeleton hardens</a:t>
            </a:r>
          </a:p>
          <a:p>
            <a:pPr marL="36576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645152" y="1735073"/>
            <a:ext cx="3419856" cy="26197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824" y="1069781"/>
            <a:ext cx="41148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40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6808"/>
            <a:ext cx="7556313" cy="4336692"/>
          </a:xfrm>
        </p:spPr>
        <p:txBody>
          <a:bodyPr>
            <a:normAutofit/>
          </a:bodyPr>
          <a:lstStyle/>
          <a:p>
            <a:r>
              <a:rPr lang="en-US" sz="2400" dirty="0"/>
              <a:t>Open circulatory system</a:t>
            </a:r>
          </a:p>
          <a:p>
            <a:pPr lvl="1"/>
            <a:r>
              <a:rPr lang="en-US" sz="2400" dirty="0" err="1"/>
              <a:t>Hemocoel</a:t>
            </a:r>
            <a:r>
              <a:rPr lang="en-US" sz="2400" dirty="0"/>
              <a:t>: Internal cavity for the open circulatory system</a:t>
            </a:r>
          </a:p>
          <a:p>
            <a:pPr lvl="1"/>
            <a:r>
              <a:rPr lang="en-US" sz="2400" dirty="0"/>
              <a:t>Fluid surrounds the organs for the exchange of nutrients, wastes and gases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963" y="2746181"/>
            <a:ext cx="397338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18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5288"/>
            <a:ext cx="7556313" cy="4336692"/>
          </a:xfrm>
        </p:spPr>
        <p:txBody>
          <a:bodyPr>
            <a:normAutofit/>
          </a:bodyPr>
          <a:lstStyle/>
          <a:p>
            <a:r>
              <a:rPr lang="en-US" sz="2400" dirty="0"/>
              <a:t>Compound eyes (have many individual units)</a:t>
            </a:r>
          </a:p>
          <a:p>
            <a:r>
              <a:rPr lang="en-US" sz="2400" dirty="0"/>
              <a:t>Excretory structures called Malpighian tubules</a:t>
            </a:r>
          </a:p>
          <a:p>
            <a:r>
              <a:rPr lang="en-US" sz="2400" dirty="0"/>
              <a:t>Wings in many of the groups</a:t>
            </a:r>
          </a:p>
          <a:p>
            <a:r>
              <a:rPr lang="en-US" sz="2400" dirty="0"/>
              <a:t>Respiration using spiracles and trachea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457" y="2855520"/>
            <a:ext cx="2925543" cy="2011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472" y="2812368"/>
            <a:ext cx="4775968" cy="220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9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Subphylum Chelicerate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Includes (Class </a:t>
            </a:r>
            <a:r>
              <a:rPr lang="en-US" sz="2400" b="1" dirty="0"/>
              <a:t>Arachnida</a:t>
            </a:r>
            <a:r>
              <a:rPr lang="en-US" sz="2400" dirty="0"/>
              <a:t>) spiders, ticks, scorpions, mites and horseshoe crabs</a:t>
            </a:r>
          </a:p>
          <a:p>
            <a:r>
              <a:rPr lang="en-US" sz="2400" dirty="0"/>
              <a:t>Have a </a:t>
            </a:r>
            <a:r>
              <a:rPr lang="en-US" sz="2400" b="1" dirty="0"/>
              <a:t>cephalothorax</a:t>
            </a:r>
            <a:r>
              <a:rPr lang="en-US" sz="2400" dirty="0"/>
              <a:t> (fused head&amp; thorax) and </a:t>
            </a:r>
            <a:r>
              <a:rPr lang="en-US" sz="2400" b="1" dirty="0"/>
              <a:t>abdomen</a:t>
            </a:r>
          </a:p>
          <a:p>
            <a:r>
              <a:rPr lang="en-US" sz="2400" dirty="0"/>
              <a:t>No antenna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501" y="100605"/>
            <a:ext cx="1983622" cy="2288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229" y="3015500"/>
            <a:ext cx="2910538" cy="1763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168" y="2892432"/>
            <a:ext cx="3504965" cy="197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6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Subphylum Chelicerate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9170" y="892552"/>
            <a:ext cx="6577928" cy="3118079"/>
          </a:xfrm>
        </p:spPr>
        <p:txBody>
          <a:bodyPr>
            <a:normAutofit/>
          </a:bodyPr>
          <a:lstStyle/>
          <a:p>
            <a:r>
              <a:rPr lang="en-US" sz="2400" dirty="0"/>
              <a:t>Spinnerets in spiders make webs</a:t>
            </a:r>
          </a:p>
          <a:p>
            <a:r>
              <a:rPr lang="en-US" sz="2400" dirty="0"/>
              <a:t>Have 6 pairs of jointed appendages:</a:t>
            </a:r>
          </a:p>
          <a:p>
            <a:pPr lvl="1"/>
            <a:r>
              <a:rPr lang="en-US" sz="2300" b="1" dirty="0"/>
              <a:t>Chelicerae</a:t>
            </a:r>
            <a:r>
              <a:rPr lang="en-US" sz="2300" dirty="0"/>
              <a:t> - claws or fangs (1 pair) - (spiders have venom)</a:t>
            </a:r>
          </a:p>
          <a:p>
            <a:pPr lvl="1"/>
            <a:r>
              <a:rPr lang="en-US" sz="2300" b="1" dirty="0" err="1"/>
              <a:t>Pedipalps</a:t>
            </a:r>
            <a:r>
              <a:rPr lang="en-US" sz="2300" dirty="0"/>
              <a:t> - used for feeding, sensing, transferring sperm (1 pair)</a:t>
            </a:r>
          </a:p>
          <a:p>
            <a:pPr lvl="1"/>
            <a:r>
              <a:rPr lang="en-US" sz="2300" b="1" dirty="0"/>
              <a:t>Walking legs</a:t>
            </a:r>
            <a:r>
              <a:rPr lang="en-US" sz="2300" dirty="0"/>
              <a:t> - movement (4 pairs) </a:t>
            </a:r>
            <a:r>
              <a:rPr lang="en-US" sz="2300" b="1" dirty="0"/>
              <a:t> </a:t>
            </a:r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60" y="811358"/>
            <a:ext cx="2000250" cy="281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5355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539</TotalTime>
  <Words>343</Words>
  <Application>Microsoft Office PowerPoint</Application>
  <PresentationFormat>On-screen Show (16:9)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Rockwell</vt:lpstr>
      <vt:lpstr>Wingdings</vt:lpstr>
      <vt:lpstr>Advantage</vt:lpstr>
      <vt:lpstr>Arthropoda</vt:lpstr>
      <vt:lpstr>Characteristics</vt:lpstr>
      <vt:lpstr>Characteristics </vt:lpstr>
      <vt:lpstr>Characteristics</vt:lpstr>
      <vt:lpstr>Ecdysis</vt:lpstr>
      <vt:lpstr>Characteristics</vt:lpstr>
      <vt:lpstr>Characteristics</vt:lpstr>
      <vt:lpstr>Subphylum Chelicerate</vt:lpstr>
      <vt:lpstr>Subphylum Chelicerate</vt:lpstr>
      <vt:lpstr>Subphylum Crustacea</vt:lpstr>
      <vt:lpstr>Subphylum Crustacea</vt:lpstr>
      <vt:lpstr>Subphylum Uniramia</vt:lpstr>
      <vt:lpstr>Class Chilopoda</vt:lpstr>
      <vt:lpstr>Class Diplopoda</vt:lpstr>
      <vt:lpstr>Class Insecta</vt:lpstr>
      <vt:lpstr>Insect Life Cycle</vt:lpstr>
      <vt:lpstr>Social Insects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Arthropoda</dc:title>
  <dc:creator>Tiffany Jones</dc:creator>
  <cp:lastModifiedBy>Hannah E. Styron</cp:lastModifiedBy>
  <cp:revision>11</cp:revision>
  <dcterms:created xsi:type="dcterms:W3CDTF">2016-03-14T12:14:01Z</dcterms:created>
  <dcterms:modified xsi:type="dcterms:W3CDTF">2018-04-09T16:00:06Z</dcterms:modified>
</cp:coreProperties>
</file>