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notesMasterIdLst>
    <p:notesMasterId r:id="rId71"/>
  </p:notesMasterIdLst>
  <p:sldIdLst>
    <p:sldId id="260" r:id="rId4"/>
    <p:sldId id="261" r:id="rId5"/>
    <p:sldId id="262" r:id="rId6"/>
    <p:sldId id="281" r:id="rId7"/>
    <p:sldId id="343" r:id="rId8"/>
    <p:sldId id="358" r:id="rId9"/>
    <p:sldId id="342" r:id="rId10"/>
    <p:sldId id="285" r:id="rId11"/>
    <p:sldId id="344" r:id="rId12"/>
    <p:sldId id="345" r:id="rId13"/>
    <p:sldId id="346" r:id="rId14"/>
    <p:sldId id="347" r:id="rId15"/>
    <p:sldId id="264" r:id="rId16"/>
    <p:sldId id="284" r:id="rId17"/>
    <p:sldId id="304" r:id="rId18"/>
    <p:sldId id="348" r:id="rId19"/>
    <p:sldId id="263" r:id="rId20"/>
    <p:sldId id="289" r:id="rId21"/>
    <p:sldId id="290" r:id="rId22"/>
    <p:sldId id="279" r:id="rId23"/>
    <p:sldId id="338" r:id="rId24"/>
    <p:sldId id="288" r:id="rId25"/>
    <p:sldId id="295" r:id="rId26"/>
    <p:sldId id="300" r:id="rId27"/>
    <p:sldId id="299" r:id="rId28"/>
    <p:sldId id="302" r:id="rId29"/>
    <p:sldId id="298" r:id="rId30"/>
    <p:sldId id="266" r:id="rId31"/>
    <p:sldId id="267" r:id="rId32"/>
    <p:sldId id="286" r:id="rId33"/>
    <p:sldId id="315" r:id="rId34"/>
    <p:sldId id="316" r:id="rId35"/>
    <p:sldId id="323" r:id="rId36"/>
    <p:sldId id="324" r:id="rId37"/>
    <p:sldId id="325" r:id="rId38"/>
    <p:sldId id="326" r:id="rId39"/>
    <p:sldId id="317" r:id="rId40"/>
    <p:sldId id="341" r:id="rId41"/>
    <p:sldId id="340" r:id="rId42"/>
    <p:sldId id="327" r:id="rId43"/>
    <p:sldId id="335" r:id="rId44"/>
    <p:sldId id="328" r:id="rId45"/>
    <p:sldId id="339" r:id="rId46"/>
    <p:sldId id="329" r:id="rId47"/>
    <p:sldId id="277" r:id="rId48"/>
    <p:sldId id="270" r:id="rId49"/>
    <p:sldId id="297" r:id="rId50"/>
    <p:sldId id="271" r:id="rId51"/>
    <p:sldId id="305" r:id="rId52"/>
    <p:sldId id="354" r:id="rId53"/>
    <p:sldId id="272" r:id="rId54"/>
    <p:sldId id="274" r:id="rId55"/>
    <p:sldId id="355" r:id="rId56"/>
    <p:sldId id="275" r:id="rId57"/>
    <p:sldId id="357" r:id="rId58"/>
    <p:sldId id="276" r:id="rId59"/>
    <p:sldId id="306" r:id="rId60"/>
    <p:sldId id="307" r:id="rId61"/>
    <p:sldId id="318" r:id="rId62"/>
    <p:sldId id="319" r:id="rId63"/>
    <p:sldId id="322" r:id="rId64"/>
    <p:sldId id="320" r:id="rId65"/>
    <p:sldId id="321" r:id="rId66"/>
    <p:sldId id="308" r:id="rId67"/>
    <p:sldId id="334" r:id="rId68"/>
    <p:sldId id="296" r:id="rId69"/>
    <p:sldId id="331" r:id="rId7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414" y="5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a:p>
        </p:txBody>
      </p:sp>
      <p:sp>
        <p:nvSpPr>
          <p:cNvPr id="1157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F1A7C7-5E64-6049-B81D-C1326ACC712E}" type="slidenum">
              <a:rPr lang="en-US"/>
              <a:pPr/>
              <a:t>‹#›</a:t>
            </a:fld>
            <a:endParaRPr lang="en-US"/>
          </a:p>
        </p:txBody>
      </p:sp>
    </p:spTree>
    <p:extLst>
      <p:ext uri="{BB962C8B-B14F-4D97-AF65-F5344CB8AC3E}">
        <p14:creationId xmlns:p14="http://schemas.microsoft.com/office/powerpoint/2010/main" val="108877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7680FBE-118E-7C4D-9854-F79A47DF2EC8}" type="slidenum">
              <a:rPr lang="en-US"/>
              <a:pPr eaLnBrk="1" hangingPunct="1"/>
              <a:t>1</a:t>
            </a:fld>
            <a:endParaRPr lang="en-US"/>
          </a:p>
        </p:txBody>
      </p:sp>
      <p:sp>
        <p:nvSpPr>
          <p:cNvPr id="116739" name="Rectangle 2"/>
          <p:cNvSpPr>
            <a:spLocks noGrp="1" noRot="1" noChangeAspect="1" noChangeArrowheads="1" noTextEdit="1"/>
          </p:cNvSpPr>
          <p:nvPr>
            <p:ph type="sldImg"/>
          </p:nvPr>
        </p:nvSpPr>
        <p:spPr>
          <a:xfrm>
            <a:off x="381000" y="685800"/>
            <a:ext cx="6096000" cy="3429000"/>
          </a:xfrm>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0E0745D-DEEF-0040-9EF5-285BE4381618}" type="slidenum">
              <a:rPr lang="en-US"/>
              <a:pPr eaLnBrk="1" hangingPunct="1"/>
              <a:t>13</a:t>
            </a:fld>
            <a:endParaRPr lang="en-US"/>
          </a:p>
        </p:txBody>
      </p:sp>
      <p:sp>
        <p:nvSpPr>
          <p:cNvPr id="125955" name="Rectangle 2"/>
          <p:cNvSpPr>
            <a:spLocks noGrp="1" noRot="1" noChangeAspect="1" noChangeArrowheads="1" noTextEdit="1"/>
          </p:cNvSpPr>
          <p:nvPr>
            <p:ph type="sldImg"/>
          </p:nvPr>
        </p:nvSpPr>
        <p:spPr>
          <a:xfrm>
            <a:off x="381000" y="685800"/>
            <a:ext cx="6096000" cy="342900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315327A-C21D-E342-9124-0E1CB50A8067}" type="slidenum">
              <a:rPr lang="en-US"/>
              <a:pPr eaLnBrk="1" hangingPunct="1"/>
              <a:t>14</a:t>
            </a:fld>
            <a:endParaRPr lang="en-US"/>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899B9FC-0171-2F47-A720-A67BE463E94D}" type="slidenum">
              <a:rPr lang="en-US"/>
              <a:pPr eaLnBrk="1" hangingPunct="1"/>
              <a:t>15</a:t>
            </a:fld>
            <a:endParaRPr lang="en-US"/>
          </a:p>
        </p:txBody>
      </p:sp>
      <p:sp>
        <p:nvSpPr>
          <p:cNvPr id="128003" name="Rectangle 2"/>
          <p:cNvSpPr>
            <a:spLocks noGrp="1" noRot="1" noChangeAspect="1" noChangeArrowheads="1" noTextEdit="1"/>
          </p:cNvSpPr>
          <p:nvPr>
            <p:ph type="sldImg"/>
          </p:nvPr>
        </p:nvSpPr>
        <p:spPr>
          <a:xfrm>
            <a:off x="381000" y="685800"/>
            <a:ext cx="6096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9B0C1CC-25CC-5A46-AEF9-AF62310F08A5}" type="slidenum">
              <a:rPr lang="en-US"/>
              <a:pPr eaLnBrk="1" hangingPunct="1"/>
              <a:t>16</a:t>
            </a:fld>
            <a:endParaRPr lang="en-US"/>
          </a:p>
        </p:txBody>
      </p:sp>
      <p:sp>
        <p:nvSpPr>
          <p:cNvPr id="129027" name="Rectangle 2"/>
          <p:cNvSpPr>
            <a:spLocks noGrp="1" noRot="1" noChangeAspect="1" noChangeArrowheads="1" noTextEdit="1"/>
          </p:cNvSpPr>
          <p:nvPr>
            <p:ph type="sldImg"/>
          </p:nvPr>
        </p:nvSpPr>
        <p:spPr>
          <a:xfrm>
            <a:off x="381000" y="685800"/>
            <a:ext cx="6096000" cy="3429000"/>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3232A75-D0A0-414C-8054-EE518B2DE159}" type="slidenum">
              <a:rPr lang="en-US"/>
              <a:pPr eaLnBrk="1" hangingPunct="1"/>
              <a:t>17</a:t>
            </a:fld>
            <a:endParaRPr lang="en-US"/>
          </a:p>
        </p:txBody>
      </p:sp>
      <p:sp>
        <p:nvSpPr>
          <p:cNvPr id="130051" name="Rectangle 2"/>
          <p:cNvSpPr>
            <a:spLocks noGrp="1" noRot="1" noChangeAspect="1" noChangeArrowheads="1" noTextEdit="1"/>
          </p:cNvSpPr>
          <p:nvPr>
            <p:ph type="sldImg"/>
          </p:nvPr>
        </p:nvSpPr>
        <p:spPr>
          <a:xfrm>
            <a:off x="381000" y="685800"/>
            <a:ext cx="6096000" cy="3429000"/>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E86178-717A-0E4F-AFE7-626DD156FF8D}" type="slidenum">
              <a:rPr lang="en-US"/>
              <a:pPr eaLnBrk="1" hangingPunct="1"/>
              <a:t>18</a:t>
            </a:fld>
            <a:endParaRPr lang="en-US"/>
          </a:p>
        </p:txBody>
      </p:sp>
      <p:sp>
        <p:nvSpPr>
          <p:cNvPr id="131075" name="Rectangle 2"/>
          <p:cNvSpPr>
            <a:spLocks noGrp="1" noRot="1" noChangeAspect="1" noChangeArrowheads="1" noTextEdit="1"/>
          </p:cNvSpPr>
          <p:nvPr>
            <p:ph type="sldImg"/>
          </p:nvPr>
        </p:nvSpPr>
        <p:spPr>
          <a:xfrm>
            <a:off x="381000" y="685800"/>
            <a:ext cx="6096000" cy="3429000"/>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803300-3892-924B-9D35-CC56245BD2A0}" type="slidenum">
              <a:rPr lang="en-US"/>
              <a:pPr eaLnBrk="1" hangingPunct="1"/>
              <a:t>19</a:t>
            </a:fld>
            <a:endParaRPr lang="en-US"/>
          </a:p>
        </p:txBody>
      </p:sp>
      <p:sp>
        <p:nvSpPr>
          <p:cNvPr id="132099" name="Rectangle 2"/>
          <p:cNvSpPr>
            <a:spLocks noGrp="1" noRot="1" noChangeAspect="1" noChangeArrowheads="1" noTextEdit="1"/>
          </p:cNvSpPr>
          <p:nvPr>
            <p:ph type="sldImg"/>
          </p:nvPr>
        </p:nvSpPr>
        <p:spPr>
          <a:xfrm>
            <a:off x="381000" y="685800"/>
            <a:ext cx="6096000" cy="3429000"/>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8CC4A67-4E25-6D49-BD76-F1C837A79680}" type="slidenum">
              <a:rPr lang="en-US"/>
              <a:pPr eaLnBrk="1" hangingPunct="1"/>
              <a:t>20</a:t>
            </a:fld>
            <a:endParaRPr lang="en-US"/>
          </a:p>
        </p:txBody>
      </p:sp>
      <p:sp>
        <p:nvSpPr>
          <p:cNvPr id="133123" name="Rectangle 2"/>
          <p:cNvSpPr>
            <a:spLocks noGrp="1" noRot="1" noChangeAspect="1" noChangeArrowheads="1" noTextEdit="1"/>
          </p:cNvSpPr>
          <p:nvPr>
            <p:ph type="sldImg"/>
          </p:nvPr>
        </p:nvSpPr>
        <p:spPr>
          <a:xfrm>
            <a:off x="381000" y="685800"/>
            <a:ext cx="6096000" cy="3429000"/>
          </a:xfrm>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47D80BE-D0A6-D449-B0D9-E04D558B468B}" type="slidenum">
              <a:rPr lang="en-US"/>
              <a:pPr eaLnBrk="1" hangingPunct="1"/>
              <a:t>21</a:t>
            </a:fld>
            <a:endParaRPr lang="en-US"/>
          </a:p>
        </p:txBody>
      </p:sp>
      <p:sp>
        <p:nvSpPr>
          <p:cNvPr id="135171" name="Rectangle 2"/>
          <p:cNvSpPr>
            <a:spLocks noGrp="1" noRot="1" noChangeAspect="1" noChangeArrowheads="1" noTextEdit="1"/>
          </p:cNvSpPr>
          <p:nvPr>
            <p:ph type="sldImg"/>
          </p:nvPr>
        </p:nvSpPr>
        <p:spPr>
          <a:xfrm>
            <a:off x="381000" y="685800"/>
            <a:ext cx="6096000" cy="3429000"/>
          </a:xfrm>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23E476F-9D40-224D-8088-1D066DABBCBE}" type="slidenum">
              <a:rPr lang="en-US"/>
              <a:pPr eaLnBrk="1" hangingPunct="1"/>
              <a:t>22</a:t>
            </a:fld>
            <a:endParaRPr lang="en-US"/>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0C63B2-28A1-C94A-873C-F9D71CEAE1D8}" type="slidenum">
              <a:rPr lang="en-US"/>
              <a:pPr eaLnBrk="1" hangingPunct="1"/>
              <a:t>2</a:t>
            </a:fld>
            <a:endParaRPr lang="en-US"/>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5C22FDB-F922-9B4C-A52C-A9730410F1D6}" type="slidenum">
              <a:rPr lang="en-US"/>
              <a:pPr eaLnBrk="1" hangingPunct="1"/>
              <a:t>23</a:t>
            </a:fld>
            <a:endParaRPr lang="en-US"/>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5EC9DFB-E145-F44E-9481-D385126B2EB3}" type="slidenum">
              <a:rPr lang="en-US"/>
              <a:pPr eaLnBrk="1" hangingPunct="1"/>
              <a:t>24</a:t>
            </a:fld>
            <a:endParaRPr lang="en-US"/>
          </a:p>
        </p:txBody>
      </p:sp>
      <p:sp>
        <p:nvSpPr>
          <p:cNvPr id="138243" name="Rectangle 2"/>
          <p:cNvSpPr>
            <a:spLocks noGrp="1" noRot="1" noChangeAspect="1" noChangeArrowheads="1" noTextEdit="1"/>
          </p:cNvSpPr>
          <p:nvPr>
            <p:ph type="sldImg"/>
          </p:nvPr>
        </p:nvSpPr>
        <p:spPr>
          <a:xfrm>
            <a:off x="381000" y="685800"/>
            <a:ext cx="6096000" cy="3429000"/>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8A37A50-E25D-8245-A334-D7AFFCCCC034}" type="slidenum">
              <a:rPr lang="en-US"/>
              <a:pPr eaLnBrk="1" hangingPunct="1"/>
              <a:t>25</a:t>
            </a:fld>
            <a:endParaRPr lang="en-US"/>
          </a:p>
        </p:txBody>
      </p:sp>
      <p:sp>
        <p:nvSpPr>
          <p:cNvPr id="139267" name="Rectangle 2"/>
          <p:cNvSpPr>
            <a:spLocks noGrp="1" noRot="1" noChangeAspect="1" noChangeArrowheads="1" noTextEdit="1"/>
          </p:cNvSpPr>
          <p:nvPr>
            <p:ph type="sldImg"/>
          </p:nvPr>
        </p:nvSpPr>
        <p:spPr>
          <a:xfrm>
            <a:off x="381000" y="685800"/>
            <a:ext cx="6096000" cy="3429000"/>
          </a:xfrm>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236C44E-5992-ED49-B80E-9CB83A435F27}" type="slidenum">
              <a:rPr lang="en-US"/>
              <a:pPr eaLnBrk="1" hangingPunct="1"/>
              <a:t>26</a:t>
            </a:fld>
            <a:endParaRPr lang="en-US"/>
          </a:p>
        </p:txBody>
      </p:sp>
      <p:sp>
        <p:nvSpPr>
          <p:cNvPr id="140291" name="Rectangle 2"/>
          <p:cNvSpPr>
            <a:spLocks noGrp="1" noRot="1" noChangeAspect="1" noChangeArrowheads="1" noTextEdit="1"/>
          </p:cNvSpPr>
          <p:nvPr>
            <p:ph type="sldImg"/>
          </p:nvPr>
        </p:nvSpPr>
        <p:spPr>
          <a:xfrm>
            <a:off x="381000" y="685800"/>
            <a:ext cx="6096000" cy="3429000"/>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741B990-42EC-D943-ADC2-7FE8684D26A8}" type="slidenum">
              <a:rPr lang="en-US"/>
              <a:pPr eaLnBrk="1" hangingPunct="1"/>
              <a:t>27</a:t>
            </a:fld>
            <a:endParaRPr lang="en-US"/>
          </a:p>
        </p:txBody>
      </p:sp>
      <p:sp>
        <p:nvSpPr>
          <p:cNvPr id="141315" name="Rectangle 2"/>
          <p:cNvSpPr>
            <a:spLocks noGrp="1" noRot="1" noChangeAspect="1" noChangeArrowheads="1" noTextEdit="1"/>
          </p:cNvSpPr>
          <p:nvPr>
            <p:ph type="sldImg"/>
          </p:nvPr>
        </p:nvSpPr>
        <p:spPr>
          <a:xfrm>
            <a:off x="381000" y="685800"/>
            <a:ext cx="6096000" cy="3429000"/>
          </a:xfrm>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9038181-9DE5-1B4C-8704-EACC1866EF18}" type="slidenum">
              <a:rPr lang="en-US"/>
              <a:pPr eaLnBrk="1" hangingPunct="1"/>
              <a:t>28</a:t>
            </a:fld>
            <a:endParaRPr lang="en-US"/>
          </a:p>
        </p:txBody>
      </p:sp>
      <p:sp>
        <p:nvSpPr>
          <p:cNvPr id="143363" name="Rectangle 2"/>
          <p:cNvSpPr>
            <a:spLocks noGrp="1" noRot="1" noChangeAspect="1" noChangeArrowheads="1" noTextEdit="1"/>
          </p:cNvSpPr>
          <p:nvPr>
            <p:ph type="sldImg"/>
          </p:nvPr>
        </p:nvSpPr>
        <p:spPr>
          <a:xfrm>
            <a:off x="381000" y="685800"/>
            <a:ext cx="6096000" cy="3429000"/>
          </a:xfrm>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C52FA6F-3A6F-4D40-BE62-4E084EC3D2D2}" type="slidenum">
              <a:rPr lang="en-US"/>
              <a:pPr eaLnBrk="1" hangingPunct="1"/>
              <a:t>29</a:t>
            </a:fld>
            <a:endParaRPr lang="en-US"/>
          </a:p>
        </p:txBody>
      </p:sp>
      <p:sp>
        <p:nvSpPr>
          <p:cNvPr id="144387" name="Rectangle 2"/>
          <p:cNvSpPr>
            <a:spLocks noGrp="1" noRot="1" noChangeAspect="1" noChangeArrowheads="1" noTextEdit="1"/>
          </p:cNvSpPr>
          <p:nvPr>
            <p:ph type="sldImg"/>
          </p:nvPr>
        </p:nvSpPr>
        <p:spPr>
          <a:xfrm>
            <a:off x="381000" y="685800"/>
            <a:ext cx="6096000" cy="3429000"/>
          </a:xfrm>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27C0E72-9652-B648-AED9-CA47B9CE3EB9}" type="slidenum">
              <a:rPr lang="en-US"/>
              <a:pPr eaLnBrk="1" hangingPunct="1"/>
              <a:t>30</a:t>
            </a:fld>
            <a:endParaRPr lang="en-US"/>
          </a:p>
        </p:txBody>
      </p:sp>
      <p:sp>
        <p:nvSpPr>
          <p:cNvPr id="145411" name="Rectangle 2"/>
          <p:cNvSpPr>
            <a:spLocks noGrp="1" noRot="1" noChangeAspect="1" noChangeArrowheads="1" noTextEdit="1"/>
          </p:cNvSpPr>
          <p:nvPr>
            <p:ph type="sldImg"/>
          </p:nvPr>
        </p:nvSpPr>
        <p:spPr>
          <a:xfrm>
            <a:off x="381000" y="685800"/>
            <a:ext cx="6096000" cy="3429000"/>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502C53D-7FB7-2C46-B776-7C43B4EA35C5}" type="slidenum">
              <a:rPr lang="en-US"/>
              <a:pPr eaLnBrk="1" hangingPunct="1"/>
              <a:t>31</a:t>
            </a:fld>
            <a:endParaRPr lang="en-US"/>
          </a:p>
        </p:txBody>
      </p:sp>
      <p:sp>
        <p:nvSpPr>
          <p:cNvPr id="152579" name="Rectangle 2"/>
          <p:cNvSpPr>
            <a:spLocks noGrp="1" noRot="1" noChangeAspect="1" noChangeArrowheads="1" noTextEdit="1"/>
          </p:cNvSpPr>
          <p:nvPr>
            <p:ph type="sldImg"/>
          </p:nvPr>
        </p:nvSpPr>
        <p:spPr>
          <a:xfrm>
            <a:off x="381000" y="685800"/>
            <a:ext cx="6096000" cy="3429000"/>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5B1B9AD-7DF6-054D-8D54-0974E12B391A}" type="slidenum">
              <a:rPr lang="en-US"/>
              <a:pPr eaLnBrk="1" hangingPunct="1"/>
              <a:t>32</a:t>
            </a:fld>
            <a:endParaRPr lang="en-US"/>
          </a:p>
        </p:txBody>
      </p:sp>
      <p:sp>
        <p:nvSpPr>
          <p:cNvPr id="153603" name="Rectangle 2"/>
          <p:cNvSpPr>
            <a:spLocks noGrp="1" noRot="1" noChangeAspect="1" noChangeArrowheads="1" noTextEdit="1"/>
          </p:cNvSpPr>
          <p:nvPr>
            <p:ph type="sldImg"/>
          </p:nvPr>
        </p:nvSpPr>
        <p:spPr>
          <a:xfrm>
            <a:off x="381000" y="685800"/>
            <a:ext cx="6096000" cy="3429000"/>
          </a:xfrm>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EC50CAC-83CF-A64F-84A5-0017E1F2B55A}" type="slidenum">
              <a:rPr lang="en-US"/>
              <a:pPr eaLnBrk="1" hangingPunct="1"/>
              <a:t>3</a:t>
            </a:fld>
            <a:endParaRPr lang="en-US"/>
          </a:p>
        </p:txBody>
      </p:sp>
      <p:sp>
        <p:nvSpPr>
          <p:cNvPr id="118787" name="Rectangle 2"/>
          <p:cNvSpPr>
            <a:spLocks noGrp="1" noRot="1" noChangeAspect="1" noChangeArrowheads="1" noTextEdit="1"/>
          </p:cNvSpPr>
          <p:nvPr>
            <p:ph type="sldImg"/>
          </p:nvPr>
        </p:nvSpPr>
        <p:spPr>
          <a:xfrm>
            <a:off x="381000" y="685800"/>
            <a:ext cx="6096000" cy="3429000"/>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86BF158-7B73-B746-BBAD-61C2798221FB}" type="slidenum">
              <a:rPr lang="en-US"/>
              <a:pPr eaLnBrk="1" hangingPunct="1"/>
              <a:t>33</a:t>
            </a:fld>
            <a:endParaRPr lang="en-US"/>
          </a:p>
        </p:txBody>
      </p:sp>
      <p:sp>
        <p:nvSpPr>
          <p:cNvPr id="154627" name="Rectangle 2"/>
          <p:cNvSpPr>
            <a:spLocks noGrp="1" noRot="1" noChangeAspect="1" noChangeArrowheads="1" noTextEdit="1"/>
          </p:cNvSpPr>
          <p:nvPr>
            <p:ph type="sldImg"/>
          </p:nvPr>
        </p:nvSpPr>
        <p:spPr>
          <a:xfrm>
            <a:off x="381000" y="685800"/>
            <a:ext cx="6096000" cy="3429000"/>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536C35E-145C-F945-AA38-620D4189C886}" type="slidenum">
              <a:rPr lang="en-US"/>
              <a:pPr eaLnBrk="1" hangingPunct="1"/>
              <a:t>34</a:t>
            </a:fld>
            <a:endParaRPr lang="en-US"/>
          </a:p>
        </p:txBody>
      </p:sp>
      <p:sp>
        <p:nvSpPr>
          <p:cNvPr id="155651" name="Rectangle 2"/>
          <p:cNvSpPr>
            <a:spLocks noGrp="1" noRot="1" noChangeAspect="1" noChangeArrowheads="1" noTextEdit="1"/>
          </p:cNvSpPr>
          <p:nvPr>
            <p:ph type="sldImg"/>
          </p:nvPr>
        </p:nvSpPr>
        <p:spPr>
          <a:xfrm>
            <a:off x="381000" y="685800"/>
            <a:ext cx="6096000" cy="3429000"/>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9BE508F-5671-CC4D-8CBC-0F27241F1558}" type="slidenum">
              <a:rPr lang="en-US"/>
              <a:pPr eaLnBrk="1" hangingPunct="1"/>
              <a:t>35</a:t>
            </a:fld>
            <a:endParaRPr lang="en-US"/>
          </a:p>
        </p:txBody>
      </p:sp>
      <p:sp>
        <p:nvSpPr>
          <p:cNvPr id="156675" name="Rectangle 2"/>
          <p:cNvSpPr>
            <a:spLocks noGrp="1" noRot="1" noChangeAspect="1" noChangeArrowheads="1" noTextEdit="1"/>
          </p:cNvSpPr>
          <p:nvPr>
            <p:ph type="sldImg"/>
          </p:nvPr>
        </p:nvSpPr>
        <p:spPr>
          <a:xfrm>
            <a:off x="381000" y="685800"/>
            <a:ext cx="6096000" cy="3429000"/>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207A63-B799-434F-948A-272D8E8DB755}" type="slidenum">
              <a:rPr lang="en-US"/>
              <a:pPr eaLnBrk="1" hangingPunct="1"/>
              <a:t>36</a:t>
            </a:fld>
            <a:endParaRPr lang="en-US"/>
          </a:p>
        </p:txBody>
      </p:sp>
      <p:sp>
        <p:nvSpPr>
          <p:cNvPr id="157699" name="Rectangle 2"/>
          <p:cNvSpPr>
            <a:spLocks noGrp="1" noRot="1" noChangeAspect="1" noChangeArrowheads="1" noTextEdit="1"/>
          </p:cNvSpPr>
          <p:nvPr>
            <p:ph type="sldImg"/>
          </p:nvPr>
        </p:nvSpPr>
        <p:spPr>
          <a:xfrm>
            <a:off x="381000" y="685800"/>
            <a:ext cx="6096000" cy="3429000"/>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5C4E4AF-3AE3-E64C-8CB8-1170F5D4BD6E}" type="slidenum">
              <a:rPr lang="en-US"/>
              <a:pPr eaLnBrk="1" hangingPunct="1"/>
              <a:t>37</a:t>
            </a:fld>
            <a:endParaRPr lang="en-US"/>
          </a:p>
        </p:txBody>
      </p:sp>
      <p:sp>
        <p:nvSpPr>
          <p:cNvPr id="158723" name="Rectangle 2"/>
          <p:cNvSpPr>
            <a:spLocks noGrp="1" noRot="1" noChangeAspect="1" noChangeArrowheads="1" noTextEdit="1"/>
          </p:cNvSpPr>
          <p:nvPr>
            <p:ph type="sldImg"/>
          </p:nvPr>
        </p:nvSpPr>
        <p:spPr>
          <a:xfrm>
            <a:off x="381000" y="685800"/>
            <a:ext cx="6096000" cy="3429000"/>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2D11101-5F4F-E440-BAF9-B4D12355A0E8}" type="slidenum">
              <a:rPr lang="en-US"/>
              <a:pPr eaLnBrk="1" hangingPunct="1"/>
              <a:t>40</a:t>
            </a:fld>
            <a:endParaRPr lang="en-US"/>
          </a:p>
        </p:txBody>
      </p:sp>
      <p:sp>
        <p:nvSpPr>
          <p:cNvPr id="159747" name="Rectangle 2"/>
          <p:cNvSpPr>
            <a:spLocks noGrp="1" noRot="1" noChangeAspect="1" noChangeArrowheads="1" noTextEdit="1"/>
          </p:cNvSpPr>
          <p:nvPr>
            <p:ph type="sldImg"/>
          </p:nvPr>
        </p:nvSpPr>
        <p:spPr>
          <a:xfrm>
            <a:off x="381000" y="685800"/>
            <a:ext cx="6096000" cy="3429000"/>
          </a:xfrm>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8F99427-BF31-1B45-84E8-CC00F27B99FC}" type="slidenum">
              <a:rPr lang="en-US"/>
              <a:pPr eaLnBrk="1" hangingPunct="1"/>
              <a:t>41</a:t>
            </a:fld>
            <a:endParaRPr lang="en-US"/>
          </a:p>
        </p:txBody>
      </p:sp>
      <p:sp>
        <p:nvSpPr>
          <p:cNvPr id="160771" name="Rectangle 2"/>
          <p:cNvSpPr>
            <a:spLocks noGrp="1" noRot="1" noChangeAspect="1" noChangeArrowheads="1" noTextEdit="1"/>
          </p:cNvSpPr>
          <p:nvPr>
            <p:ph type="sldImg"/>
          </p:nvPr>
        </p:nvSpPr>
        <p:spPr>
          <a:xfrm>
            <a:off x="381000" y="685800"/>
            <a:ext cx="6096000" cy="3429000"/>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D9D7958-A129-D046-8050-C4CD3974D665}" type="slidenum">
              <a:rPr lang="en-US"/>
              <a:pPr eaLnBrk="1" hangingPunct="1"/>
              <a:t>42</a:t>
            </a:fld>
            <a:endParaRPr lang="en-US"/>
          </a:p>
        </p:txBody>
      </p:sp>
      <p:sp>
        <p:nvSpPr>
          <p:cNvPr id="161795" name="Rectangle 2"/>
          <p:cNvSpPr>
            <a:spLocks noGrp="1" noRot="1" noChangeAspect="1" noChangeArrowheads="1" noTextEdit="1"/>
          </p:cNvSpPr>
          <p:nvPr>
            <p:ph type="sldImg"/>
          </p:nvPr>
        </p:nvSpPr>
        <p:spPr>
          <a:xfrm>
            <a:off x="381000" y="685800"/>
            <a:ext cx="6096000" cy="3429000"/>
          </a:xfrm>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78E2050-9021-9F47-BE10-ECEEAF3750F8}" type="slidenum">
              <a:rPr lang="en-US"/>
              <a:pPr eaLnBrk="1" hangingPunct="1"/>
              <a:t>44</a:t>
            </a:fld>
            <a:endParaRPr lang="en-US"/>
          </a:p>
        </p:txBody>
      </p:sp>
      <p:sp>
        <p:nvSpPr>
          <p:cNvPr id="162819" name="Rectangle 2"/>
          <p:cNvSpPr>
            <a:spLocks noGrp="1" noRot="1" noChangeAspect="1" noChangeArrowheads="1" noTextEdit="1"/>
          </p:cNvSpPr>
          <p:nvPr>
            <p:ph type="sldImg"/>
          </p:nvPr>
        </p:nvSpPr>
        <p:spPr>
          <a:xfrm>
            <a:off x="381000" y="685800"/>
            <a:ext cx="6096000" cy="3429000"/>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D521250-4AEF-1D4A-ABE2-CF9D4293BC85}" type="slidenum">
              <a:rPr lang="en-US"/>
              <a:pPr eaLnBrk="1" hangingPunct="1"/>
              <a:t>45</a:t>
            </a:fld>
            <a:endParaRPr lang="en-US"/>
          </a:p>
        </p:txBody>
      </p:sp>
      <p:sp>
        <p:nvSpPr>
          <p:cNvPr id="164867" name="Rectangle 2"/>
          <p:cNvSpPr>
            <a:spLocks noGrp="1" noRot="1" noChangeAspect="1" noChangeArrowheads="1" noTextEdit="1"/>
          </p:cNvSpPr>
          <p:nvPr>
            <p:ph type="sldImg"/>
          </p:nvPr>
        </p:nvSpPr>
        <p:spPr>
          <a:xfrm>
            <a:off x="381000" y="685800"/>
            <a:ext cx="6096000" cy="3429000"/>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054D17C-4303-0F4A-ADE8-42A3B35FA12A}" type="slidenum">
              <a:rPr lang="en-US"/>
              <a:pPr eaLnBrk="1" hangingPunct="1"/>
              <a:t>4</a:t>
            </a:fld>
            <a:endParaRPr lang="en-US"/>
          </a:p>
        </p:txBody>
      </p:sp>
      <p:sp>
        <p:nvSpPr>
          <p:cNvPr id="119811" name="Rectangle 2"/>
          <p:cNvSpPr>
            <a:spLocks noGrp="1" noRot="1" noChangeAspect="1" noChangeArrowheads="1" noTextEdit="1"/>
          </p:cNvSpPr>
          <p:nvPr>
            <p:ph type="sldImg"/>
          </p:nvPr>
        </p:nvSpPr>
        <p:spPr>
          <a:xfrm>
            <a:off x="381000" y="685800"/>
            <a:ext cx="6096000" cy="3429000"/>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F7E46FB-3115-684F-BDE1-11DF1E78EC34}" type="slidenum">
              <a:rPr lang="en-US"/>
              <a:pPr eaLnBrk="1" hangingPunct="1"/>
              <a:t>46</a:t>
            </a:fld>
            <a:endParaRPr lang="en-US"/>
          </a:p>
        </p:txBody>
      </p:sp>
      <p:sp>
        <p:nvSpPr>
          <p:cNvPr id="165891" name="Rectangle 2"/>
          <p:cNvSpPr>
            <a:spLocks noGrp="1" noRot="1" noChangeAspect="1" noChangeArrowheads="1" noTextEdit="1"/>
          </p:cNvSpPr>
          <p:nvPr>
            <p:ph type="sldImg"/>
          </p:nvPr>
        </p:nvSpPr>
        <p:spPr>
          <a:xfrm>
            <a:off x="381000" y="685800"/>
            <a:ext cx="6096000" cy="3429000"/>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1B2D2F4-6C31-CF41-9B1B-3FA0F96DDDAA}" type="slidenum">
              <a:rPr lang="en-US"/>
              <a:pPr eaLnBrk="1" hangingPunct="1"/>
              <a:t>47</a:t>
            </a:fld>
            <a:endParaRPr lang="en-US"/>
          </a:p>
        </p:txBody>
      </p:sp>
      <p:sp>
        <p:nvSpPr>
          <p:cNvPr id="166915" name="Rectangle 2"/>
          <p:cNvSpPr>
            <a:spLocks noGrp="1" noRot="1" noChangeAspect="1" noChangeArrowheads="1" noTextEdit="1"/>
          </p:cNvSpPr>
          <p:nvPr>
            <p:ph type="sldImg"/>
          </p:nvPr>
        </p:nvSpPr>
        <p:spPr>
          <a:xfrm>
            <a:off x="381000" y="685800"/>
            <a:ext cx="6096000" cy="3429000"/>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BEF22B6-5AD3-5948-8699-BABA5F65D19C}" type="slidenum">
              <a:rPr lang="en-US"/>
              <a:pPr eaLnBrk="1" hangingPunct="1"/>
              <a:t>48</a:t>
            </a:fld>
            <a:endParaRPr lang="en-US"/>
          </a:p>
        </p:txBody>
      </p:sp>
      <p:sp>
        <p:nvSpPr>
          <p:cNvPr id="167939" name="Rectangle 2"/>
          <p:cNvSpPr>
            <a:spLocks noGrp="1" noRot="1" noChangeAspect="1" noChangeArrowheads="1" noTextEdit="1"/>
          </p:cNvSpPr>
          <p:nvPr>
            <p:ph type="sldImg"/>
          </p:nvPr>
        </p:nvSpPr>
        <p:spPr>
          <a:xfrm>
            <a:off x="381000" y="685800"/>
            <a:ext cx="6096000" cy="3429000"/>
          </a:xfrm>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AB3080A-DA38-CB4B-8F83-361DFC978A47}" type="slidenum">
              <a:rPr lang="en-US"/>
              <a:pPr eaLnBrk="1" hangingPunct="1"/>
              <a:t>49</a:t>
            </a:fld>
            <a:endParaRPr lang="en-US"/>
          </a:p>
        </p:txBody>
      </p:sp>
      <p:sp>
        <p:nvSpPr>
          <p:cNvPr id="168963" name="Rectangle 2"/>
          <p:cNvSpPr>
            <a:spLocks noGrp="1" noRot="1" noChangeAspect="1" noChangeArrowheads="1" noTextEdit="1"/>
          </p:cNvSpPr>
          <p:nvPr>
            <p:ph type="sldImg"/>
          </p:nvPr>
        </p:nvSpPr>
        <p:spPr>
          <a:xfrm>
            <a:off x="381000" y="685800"/>
            <a:ext cx="6096000" cy="3429000"/>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EB70F2B-1F2F-5848-BEA7-B169E6BB6972}" type="slidenum">
              <a:rPr lang="en-US"/>
              <a:pPr eaLnBrk="1" hangingPunct="1"/>
              <a:t>50</a:t>
            </a:fld>
            <a:endParaRPr lang="en-US"/>
          </a:p>
        </p:txBody>
      </p:sp>
      <p:sp>
        <p:nvSpPr>
          <p:cNvPr id="169987" name="Rectangle 2"/>
          <p:cNvSpPr>
            <a:spLocks noGrp="1" noRot="1" noChangeAspect="1" noChangeArrowheads="1" noTextEdit="1"/>
          </p:cNvSpPr>
          <p:nvPr>
            <p:ph type="sldImg"/>
          </p:nvPr>
        </p:nvSpPr>
        <p:spPr>
          <a:xfrm>
            <a:off x="381000" y="685800"/>
            <a:ext cx="6096000" cy="3429000"/>
          </a:xfrm>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CEB0A55-B51A-2A42-A62F-62932B70813F}" type="slidenum">
              <a:rPr lang="en-US"/>
              <a:pPr eaLnBrk="1" hangingPunct="1"/>
              <a:t>51</a:t>
            </a:fld>
            <a:endParaRPr lang="en-US"/>
          </a:p>
        </p:txBody>
      </p:sp>
      <p:sp>
        <p:nvSpPr>
          <p:cNvPr id="171011" name="Rectangle 2"/>
          <p:cNvSpPr>
            <a:spLocks noGrp="1" noRot="1" noChangeAspect="1" noChangeArrowheads="1" noTextEdit="1"/>
          </p:cNvSpPr>
          <p:nvPr>
            <p:ph type="sldImg"/>
          </p:nvPr>
        </p:nvSpPr>
        <p:spPr>
          <a:xfrm>
            <a:off x="381000" y="685800"/>
            <a:ext cx="6096000" cy="3429000"/>
          </a:xfrm>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F2A6E4-6B98-BF49-BDEA-78709507E086}" type="slidenum">
              <a:rPr lang="en-US"/>
              <a:pPr eaLnBrk="1" hangingPunct="1"/>
              <a:t>52</a:t>
            </a:fld>
            <a:endParaRPr lang="en-US"/>
          </a:p>
        </p:txBody>
      </p:sp>
      <p:sp>
        <p:nvSpPr>
          <p:cNvPr id="172035" name="Rectangle 2"/>
          <p:cNvSpPr>
            <a:spLocks noGrp="1" noRot="1" noChangeAspect="1" noChangeArrowheads="1" noTextEdit="1"/>
          </p:cNvSpPr>
          <p:nvPr>
            <p:ph type="sldImg"/>
          </p:nvPr>
        </p:nvSpPr>
        <p:spPr>
          <a:xfrm>
            <a:off x="381000" y="685800"/>
            <a:ext cx="6096000" cy="3429000"/>
          </a:xfrm>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190040E-B5EB-7146-9F80-41B07F51791B}" type="slidenum">
              <a:rPr lang="en-US"/>
              <a:pPr eaLnBrk="1" hangingPunct="1"/>
              <a:t>53</a:t>
            </a:fld>
            <a:endParaRPr lang="en-US"/>
          </a:p>
        </p:txBody>
      </p:sp>
      <p:sp>
        <p:nvSpPr>
          <p:cNvPr id="173059" name="Rectangle 2"/>
          <p:cNvSpPr>
            <a:spLocks noGrp="1" noRot="1" noChangeAspect="1" noChangeArrowheads="1" noTextEdit="1"/>
          </p:cNvSpPr>
          <p:nvPr>
            <p:ph type="sldImg"/>
          </p:nvPr>
        </p:nvSpPr>
        <p:spPr>
          <a:xfrm>
            <a:off x="381000" y="685800"/>
            <a:ext cx="6096000" cy="3429000"/>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370AEF8-6F9E-EA4C-BDEC-7533BB90FA7B}" type="slidenum">
              <a:rPr lang="en-US"/>
              <a:pPr eaLnBrk="1" hangingPunct="1"/>
              <a:t>54</a:t>
            </a:fld>
            <a:endParaRPr lang="en-US"/>
          </a:p>
        </p:txBody>
      </p:sp>
      <p:sp>
        <p:nvSpPr>
          <p:cNvPr id="174083" name="Rectangle 2"/>
          <p:cNvSpPr>
            <a:spLocks noGrp="1" noRot="1" noChangeAspect="1" noChangeArrowheads="1" noTextEdit="1"/>
          </p:cNvSpPr>
          <p:nvPr>
            <p:ph type="sldImg"/>
          </p:nvPr>
        </p:nvSpPr>
        <p:spPr>
          <a:xfrm>
            <a:off x="381000" y="685800"/>
            <a:ext cx="6096000" cy="3429000"/>
          </a:xfrm>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FB5F13B-4C16-A246-B69C-A5DDB6C1D757}" type="slidenum">
              <a:rPr lang="en-US"/>
              <a:pPr eaLnBrk="1" hangingPunct="1"/>
              <a:t>55</a:t>
            </a:fld>
            <a:endParaRPr lang="en-US"/>
          </a:p>
        </p:txBody>
      </p:sp>
      <p:sp>
        <p:nvSpPr>
          <p:cNvPr id="175107" name="Rectangle 2"/>
          <p:cNvSpPr>
            <a:spLocks noGrp="1" noRot="1" noChangeAspect="1" noChangeArrowheads="1" noTextEdit="1"/>
          </p:cNvSpPr>
          <p:nvPr>
            <p:ph type="sldImg"/>
          </p:nvPr>
        </p:nvSpPr>
        <p:spPr>
          <a:xfrm>
            <a:off x="381000" y="685800"/>
            <a:ext cx="6096000" cy="3429000"/>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AF81DCF-9FD7-4340-954E-2924FA6EA8B3}" type="slidenum">
              <a:rPr lang="en-US"/>
              <a:pPr eaLnBrk="1" hangingPunct="1"/>
              <a:t>8</a:t>
            </a:fld>
            <a:endParaRPr lang="en-US"/>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BB73F49-FC57-D047-8F11-CDEF3A744966}" type="slidenum">
              <a:rPr lang="en-US"/>
              <a:pPr eaLnBrk="1" hangingPunct="1"/>
              <a:t>56</a:t>
            </a:fld>
            <a:endParaRPr lang="en-US"/>
          </a:p>
        </p:txBody>
      </p:sp>
      <p:sp>
        <p:nvSpPr>
          <p:cNvPr id="176131" name="Rectangle 2"/>
          <p:cNvSpPr>
            <a:spLocks noGrp="1" noRot="1" noChangeAspect="1" noChangeArrowheads="1" noTextEdit="1"/>
          </p:cNvSpPr>
          <p:nvPr>
            <p:ph type="sldImg"/>
          </p:nvPr>
        </p:nvSpPr>
        <p:spPr>
          <a:xfrm>
            <a:off x="381000" y="685800"/>
            <a:ext cx="6096000" cy="3429000"/>
          </a:xfrm>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10A69AA-57CE-B143-ACD0-6E4B6C46F9C8}" type="slidenum">
              <a:rPr lang="en-US"/>
              <a:pPr eaLnBrk="1" hangingPunct="1"/>
              <a:t>57</a:t>
            </a:fld>
            <a:endParaRPr lang="en-US"/>
          </a:p>
        </p:txBody>
      </p:sp>
      <p:sp>
        <p:nvSpPr>
          <p:cNvPr id="177155" name="Rectangle 2"/>
          <p:cNvSpPr>
            <a:spLocks noGrp="1" noRot="1" noChangeAspect="1" noChangeArrowheads="1" noTextEdit="1"/>
          </p:cNvSpPr>
          <p:nvPr>
            <p:ph type="sldImg"/>
          </p:nvPr>
        </p:nvSpPr>
        <p:spPr>
          <a:xfrm>
            <a:off x="381000" y="685800"/>
            <a:ext cx="6096000" cy="3429000"/>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47D3DE-848C-0845-89B1-2441C1CEFC8C}" type="slidenum">
              <a:rPr lang="en-US"/>
              <a:pPr eaLnBrk="1" hangingPunct="1"/>
              <a:t>58</a:t>
            </a:fld>
            <a:endParaRPr lang="en-US"/>
          </a:p>
        </p:txBody>
      </p:sp>
      <p:sp>
        <p:nvSpPr>
          <p:cNvPr id="178179" name="Rectangle 2"/>
          <p:cNvSpPr>
            <a:spLocks noGrp="1" noRot="1" noChangeAspect="1" noChangeArrowheads="1" noTextEdit="1"/>
          </p:cNvSpPr>
          <p:nvPr>
            <p:ph type="sldImg"/>
          </p:nvPr>
        </p:nvSpPr>
        <p:spPr>
          <a:xfrm>
            <a:off x="381000" y="685800"/>
            <a:ext cx="6096000" cy="3429000"/>
          </a:xfrm>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DCE5DBD-7A90-E444-A941-80FEA967A7E5}" type="slidenum">
              <a:rPr lang="en-US"/>
              <a:pPr eaLnBrk="1" hangingPunct="1"/>
              <a:t>59</a:t>
            </a:fld>
            <a:endParaRPr lang="en-US"/>
          </a:p>
        </p:txBody>
      </p:sp>
      <p:sp>
        <p:nvSpPr>
          <p:cNvPr id="179203" name="Rectangle 2"/>
          <p:cNvSpPr>
            <a:spLocks noGrp="1" noRot="1" noChangeAspect="1" noChangeArrowheads="1" noTextEdit="1"/>
          </p:cNvSpPr>
          <p:nvPr>
            <p:ph type="sldImg"/>
          </p:nvPr>
        </p:nvSpPr>
        <p:spPr>
          <a:xfrm>
            <a:off x="381000" y="685800"/>
            <a:ext cx="6096000" cy="3429000"/>
          </a:xfrm>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DAC23D8-CEE6-A545-96CA-4FC4FE228F05}" type="slidenum">
              <a:rPr lang="en-US"/>
              <a:pPr eaLnBrk="1" hangingPunct="1"/>
              <a:t>60</a:t>
            </a:fld>
            <a:endParaRPr lang="en-US"/>
          </a:p>
        </p:txBody>
      </p:sp>
      <p:sp>
        <p:nvSpPr>
          <p:cNvPr id="180227" name="Rectangle 2"/>
          <p:cNvSpPr>
            <a:spLocks noGrp="1" noRot="1" noChangeAspect="1" noChangeArrowheads="1" noTextEdit="1"/>
          </p:cNvSpPr>
          <p:nvPr>
            <p:ph type="sldImg"/>
          </p:nvPr>
        </p:nvSpPr>
        <p:spPr>
          <a:xfrm>
            <a:off x="381000" y="685800"/>
            <a:ext cx="6096000" cy="3429000"/>
          </a:xfrm>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935D39B-259A-CF45-A674-CAEE56F4ADF3}" type="slidenum">
              <a:rPr lang="en-US"/>
              <a:pPr eaLnBrk="1" hangingPunct="1"/>
              <a:t>61</a:t>
            </a:fld>
            <a:endParaRPr lang="en-US"/>
          </a:p>
        </p:txBody>
      </p:sp>
      <p:sp>
        <p:nvSpPr>
          <p:cNvPr id="181251" name="Rectangle 2"/>
          <p:cNvSpPr>
            <a:spLocks noGrp="1" noRot="1" noChangeAspect="1" noChangeArrowheads="1" noTextEdit="1"/>
          </p:cNvSpPr>
          <p:nvPr>
            <p:ph type="sldImg"/>
          </p:nvPr>
        </p:nvSpPr>
        <p:spPr>
          <a:xfrm>
            <a:off x="381000" y="685800"/>
            <a:ext cx="6096000" cy="3429000"/>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DABE2F4-E302-D541-8993-A6ABFDB312EF}" type="slidenum">
              <a:rPr lang="en-US"/>
              <a:pPr eaLnBrk="1" hangingPunct="1"/>
              <a:t>62</a:t>
            </a:fld>
            <a:endParaRPr lang="en-US"/>
          </a:p>
        </p:txBody>
      </p:sp>
      <p:sp>
        <p:nvSpPr>
          <p:cNvPr id="182275" name="Rectangle 2"/>
          <p:cNvSpPr>
            <a:spLocks noGrp="1" noRot="1" noChangeAspect="1" noChangeArrowheads="1" noTextEdit="1"/>
          </p:cNvSpPr>
          <p:nvPr>
            <p:ph type="sldImg"/>
          </p:nvPr>
        </p:nvSpPr>
        <p:spPr>
          <a:xfrm>
            <a:off x="381000" y="685800"/>
            <a:ext cx="6096000" cy="3429000"/>
          </a:xfrm>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957AC2E-4203-5843-9DE1-11288212BAB7}" type="slidenum">
              <a:rPr lang="en-US"/>
              <a:pPr eaLnBrk="1" hangingPunct="1"/>
              <a:t>63</a:t>
            </a:fld>
            <a:endParaRPr lang="en-US"/>
          </a:p>
        </p:txBody>
      </p:sp>
      <p:sp>
        <p:nvSpPr>
          <p:cNvPr id="183299" name="Rectangle 2"/>
          <p:cNvSpPr>
            <a:spLocks noGrp="1" noRot="1" noChangeAspect="1" noChangeArrowheads="1" noTextEdit="1"/>
          </p:cNvSpPr>
          <p:nvPr>
            <p:ph type="sldImg"/>
          </p:nvPr>
        </p:nvSpPr>
        <p:spPr>
          <a:xfrm>
            <a:off x="381000" y="685800"/>
            <a:ext cx="6096000" cy="3429000"/>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03712BA-4D4F-CF48-9681-939C8DAD0108}" type="slidenum">
              <a:rPr lang="en-US"/>
              <a:pPr eaLnBrk="1" hangingPunct="1"/>
              <a:t>64</a:t>
            </a:fld>
            <a:endParaRPr lang="en-US"/>
          </a:p>
        </p:txBody>
      </p:sp>
      <p:sp>
        <p:nvSpPr>
          <p:cNvPr id="193539" name="Rectangle 2"/>
          <p:cNvSpPr>
            <a:spLocks noGrp="1" noRot="1" noChangeAspect="1" noChangeArrowheads="1" noTextEdit="1"/>
          </p:cNvSpPr>
          <p:nvPr>
            <p:ph type="sldImg"/>
          </p:nvPr>
        </p:nvSpPr>
        <p:spPr>
          <a:xfrm>
            <a:off x="381000" y="685800"/>
            <a:ext cx="6096000" cy="3429000"/>
          </a:xfrm>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2237AB6-AD57-4B46-8DE2-EAB61225F2FC}" type="slidenum">
              <a:rPr lang="en-US"/>
              <a:pPr eaLnBrk="1" hangingPunct="1"/>
              <a:t>65</a:t>
            </a:fld>
            <a:endParaRPr lang="en-US"/>
          </a:p>
        </p:txBody>
      </p:sp>
      <p:sp>
        <p:nvSpPr>
          <p:cNvPr id="194563" name="Rectangle 2"/>
          <p:cNvSpPr>
            <a:spLocks noGrp="1" noRot="1" noChangeAspect="1" noChangeArrowheads="1" noTextEdit="1"/>
          </p:cNvSpPr>
          <p:nvPr>
            <p:ph type="sldImg"/>
          </p:nvPr>
        </p:nvSpPr>
        <p:spPr>
          <a:xfrm>
            <a:off x="381000" y="685800"/>
            <a:ext cx="6096000" cy="3429000"/>
          </a:xfrm>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53395F-8F2E-A44B-AB5C-D8A97D3651B9}" type="slidenum">
              <a:rPr lang="en-US"/>
              <a:pPr eaLnBrk="1" hangingPunct="1"/>
              <a:t>9</a:t>
            </a:fld>
            <a:endParaRPr lang="en-US"/>
          </a:p>
        </p:txBody>
      </p:sp>
      <p:sp>
        <p:nvSpPr>
          <p:cNvPr id="121859" name="Rectangle 2"/>
          <p:cNvSpPr>
            <a:spLocks noGrp="1" noRot="1" noChangeAspect="1" noChangeArrowheads="1" noTextEdit="1"/>
          </p:cNvSpPr>
          <p:nvPr>
            <p:ph type="sldImg"/>
          </p:nvPr>
        </p:nvSpPr>
        <p:spPr>
          <a:xfrm>
            <a:off x="381000" y="685800"/>
            <a:ext cx="6096000" cy="34290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E8126D8-8718-1740-ABB9-0CBF2E7F1945}" type="slidenum">
              <a:rPr lang="en-US"/>
              <a:pPr eaLnBrk="1" hangingPunct="1"/>
              <a:t>66</a:t>
            </a:fld>
            <a:endParaRPr lang="en-US"/>
          </a:p>
        </p:txBody>
      </p:sp>
      <p:sp>
        <p:nvSpPr>
          <p:cNvPr id="195587" name="Rectangle 2"/>
          <p:cNvSpPr>
            <a:spLocks noGrp="1" noRot="1" noChangeAspect="1" noChangeArrowheads="1" noTextEdit="1"/>
          </p:cNvSpPr>
          <p:nvPr>
            <p:ph type="sldImg"/>
          </p:nvPr>
        </p:nvSpPr>
        <p:spPr>
          <a:xfrm>
            <a:off x="381000" y="685800"/>
            <a:ext cx="6096000" cy="3429000"/>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6893E77-B9D8-0244-B2C7-1A56A00B8B51}" type="slidenum">
              <a:rPr lang="en-US"/>
              <a:pPr eaLnBrk="1" hangingPunct="1"/>
              <a:t>67</a:t>
            </a:fld>
            <a:endParaRPr lang="en-US"/>
          </a:p>
        </p:txBody>
      </p:sp>
      <p:sp>
        <p:nvSpPr>
          <p:cNvPr id="196611" name="Rectangle 2"/>
          <p:cNvSpPr>
            <a:spLocks noGrp="1" noRot="1" noChangeAspect="1" noChangeArrowheads="1" noTextEdit="1"/>
          </p:cNvSpPr>
          <p:nvPr>
            <p:ph type="sldImg"/>
          </p:nvPr>
        </p:nvSpPr>
        <p:spPr>
          <a:xfrm>
            <a:off x="381000" y="685800"/>
            <a:ext cx="6096000" cy="3429000"/>
          </a:xfrm>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B4D2D93-A2E9-1548-A090-C3035BA3782F}" type="slidenum">
              <a:rPr lang="en-US"/>
              <a:pPr eaLnBrk="1" hangingPunct="1"/>
              <a:t>10</a:t>
            </a:fld>
            <a:endParaRPr lang="en-US"/>
          </a:p>
        </p:txBody>
      </p:sp>
      <p:sp>
        <p:nvSpPr>
          <p:cNvPr id="122883" name="Rectangle 2"/>
          <p:cNvSpPr>
            <a:spLocks noGrp="1" noRot="1" noChangeAspect="1" noChangeArrowheads="1" noTextEdit="1"/>
          </p:cNvSpPr>
          <p:nvPr>
            <p:ph type="sldImg"/>
          </p:nvPr>
        </p:nvSpPr>
        <p:spPr>
          <a:xfrm>
            <a:off x="381000" y="685800"/>
            <a:ext cx="6096000" cy="342900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BE50D9C-2468-9C48-BD66-23D3D9F9D092}" type="slidenum">
              <a:rPr lang="en-US"/>
              <a:pPr eaLnBrk="1" hangingPunct="1"/>
              <a:t>11</a:t>
            </a:fld>
            <a:endParaRPr lang="en-US"/>
          </a:p>
        </p:txBody>
      </p:sp>
      <p:sp>
        <p:nvSpPr>
          <p:cNvPr id="123907" name="Rectangle 2"/>
          <p:cNvSpPr>
            <a:spLocks noGrp="1" noRot="1" noChangeAspect="1" noChangeArrowheads="1" noTextEdit="1"/>
          </p:cNvSpPr>
          <p:nvPr>
            <p:ph type="sldImg"/>
          </p:nvPr>
        </p:nvSpPr>
        <p:spPr>
          <a:xfrm>
            <a:off x="381000" y="685800"/>
            <a:ext cx="6096000" cy="342900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69284E-30EB-5040-9488-D203C4E008BA}" type="slidenum">
              <a:rPr lang="en-US"/>
              <a:pPr eaLnBrk="1" hangingPunct="1"/>
              <a:t>12</a:t>
            </a:fld>
            <a:endParaRPr lang="en-US"/>
          </a:p>
        </p:txBody>
      </p:sp>
      <p:sp>
        <p:nvSpPr>
          <p:cNvPr id="124931" name="Rectangle 2"/>
          <p:cNvSpPr>
            <a:spLocks noGrp="1" noRot="1" noChangeAspect="1" noChangeArrowheads="1" noTextEdit="1"/>
          </p:cNvSpPr>
          <p:nvPr>
            <p:ph type="sldImg"/>
          </p:nvPr>
        </p:nvSpPr>
        <p:spPr>
          <a:xfrm>
            <a:off x="381000" y="685800"/>
            <a:ext cx="6096000" cy="342900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926557"/>
            <a:ext cx="3400425" cy="2212181"/>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mn-ea"/>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a typeface="+mn-ea"/>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grpSp>
      <p:sp>
        <p:nvSpPr>
          <p:cNvPr id="9226" name="Rectangle 10"/>
          <p:cNvSpPr>
            <a:spLocks noGrp="1" noChangeArrowheads="1"/>
          </p:cNvSpPr>
          <p:nvPr>
            <p:ph type="ctrTitle" sz="quarter"/>
          </p:nvPr>
        </p:nvSpPr>
        <p:spPr>
          <a:xfrm>
            <a:off x="685800" y="1404937"/>
            <a:ext cx="7772400" cy="1166813"/>
          </a:xfrm>
        </p:spPr>
        <p:txBody>
          <a:bodyPr/>
          <a:lstStyle>
            <a:lvl1pPr>
              <a:defRPr sz="4800"/>
            </a:lvl1pPr>
          </a:lstStyle>
          <a:p>
            <a:r>
              <a:rPr lang="en-US"/>
              <a:t>Click to edit Master title style</a:t>
            </a:r>
          </a:p>
        </p:txBody>
      </p:sp>
      <p:sp>
        <p:nvSpPr>
          <p:cNvPr id="9227"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fld id="{93BAD6EF-592E-1047-B253-AD0BD698D45C}" type="slidenum">
              <a:rPr lang="en-US"/>
              <a:pPr/>
              <a:t>‹#›</a:t>
            </a:fld>
            <a:endParaRPr lang="en-US"/>
          </a:p>
        </p:txBody>
      </p:sp>
    </p:spTree>
    <p:extLst>
      <p:ext uri="{BB962C8B-B14F-4D97-AF65-F5344CB8AC3E}">
        <p14:creationId xmlns:p14="http://schemas.microsoft.com/office/powerpoint/2010/main" val="335930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961E8FFD-6FAC-004A-B14F-8761C6984E82}" type="slidenum">
              <a:rPr lang="en-US"/>
              <a:pPr/>
              <a:t>‹#›</a:t>
            </a:fld>
            <a:endParaRPr lang="en-US"/>
          </a:p>
        </p:txBody>
      </p:sp>
    </p:spTree>
    <p:extLst>
      <p:ext uri="{BB962C8B-B14F-4D97-AF65-F5344CB8AC3E}">
        <p14:creationId xmlns:p14="http://schemas.microsoft.com/office/powerpoint/2010/main" val="257329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78C95AF6-5522-5D4E-B470-AC6496445123}" type="slidenum">
              <a:rPr lang="en-US"/>
              <a:pPr/>
              <a:t>‹#›</a:t>
            </a:fld>
            <a:endParaRPr lang="en-US"/>
          </a:p>
        </p:txBody>
      </p:sp>
    </p:spTree>
    <p:extLst>
      <p:ext uri="{BB962C8B-B14F-4D97-AF65-F5344CB8AC3E}">
        <p14:creationId xmlns:p14="http://schemas.microsoft.com/office/powerpoint/2010/main" val="1859074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200150"/>
            <a:ext cx="4038600" cy="3398044"/>
          </a:xfrm>
        </p:spPr>
        <p:txBody>
          <a:bodyPr/>
          <a:lstStyle/>
          <a:p>
            <a:endParaRPr lang="en-US"/>
          </a:p>
        </p:txBody>
      </p:sp>
      <p:sp>
        <p:nvSpPr>
          <p:cNvPr id="5" name="Date Placeholder 4"/>
          <p:cNvSpPr>
            <a:spLocks noGrp="1"/>
          </p:cNvSpPr>
          <p:nvPr>
            <p:ph type="dt" sz="half" idx="10"/>
          </p:nvPr>
        </p:nvSpPr>
        <p:spPr>
          <a:xfrm>
            <a:off x="457200" y="4686300"/>
            <a:ext cx="2133600" cy="3429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p:spPr>
        <p:txBody>
          <a:bodyPr/>
          <a:lstStyle>
            <a:lvl1pPr>
              <a:defRPr/>
            </a:lvl1pPr>
          </a:lstStyle>
          <a:p>
            <a:fld id="{F31A9420-719A-C240-A6EC-5B3966C6F10D}" type="slidenum">
              <a:rPr lang="en-US"/>
              <a:pPr/>
              <a:t>‹#›</a:t>
            </a:fld>
            <a:endParaRPr lang="en-US"/>
          </a:p>
        </p:txBody>
      </p:sp>
    </p:spTree>
    <p:extLst>
      <p:ext uri="{BB962C8B-B14F-4D97-AF65-F5344CB8AC3E}">
        <p14:creationId xmlns:p14="http://schemas.microsoft.com/office/powerpoint/2010/main" val="204610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80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BFBCE89D-8BD9-9F46-A624-FEE77934B309}" type="slidenum">
              <a:rPr lang="en-US"/>
              <a:pPr/>
              <a:t>‹#›</a:t>
            </a:fld>
            <a:endParaRPr lang="en-US"/>
          </a:p>
        </p:txBody>
      </p:sp>
    </p:spTree>
    <p:extLst>
      <p:ext uri="{BB962C8B-B14F-4D97-AF65-F5344CB8AC3E}">
        <p14:creationId xmlns:p14="http://schemas.microsoft.com/office/powerpoint/2010/main" val="96836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C84DF2E5-BCA0-E147-9623-3ABA9051E1B2}" type="slidenum">
              <a:rPr lang="en-US"/>
              <a:pPr/>
              <a:t>‹#›</a:t>
            </a:fld>
            <a:endParaRPr lang="en-US"/>
          </a:p>
        </p:txBody>
      </p:sp>
    </p:spTree>
    <p:extLst>
      <p:ext uri="{BB962C8B-B14F-4D97-AF65-F5344CB8AC3E}">
        <p14:creationId xmlns:p14="http://schemas.microsoft.com/office/powerpoint/2010/main" val="364759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39C70EE5-3668-DF46-A3DC-5F4E1C8B8711}" type="slidenum">
              <a:rPr lang="en-US"/>
              <a:pPr/>
              <a:t>‹#›</a:t>
            </a:fld>
            <a:endParaRPr lang="en-US"/>
          </a:p>
        </p:txBody>
      </p:sp>
    </p:spTree>
    <p:extLst>
      <p:ext uri="{BB962C8B-B14F-4D97-AF65-F5344CB8AC3E}">
        <p14:creationId xmlns:p14="http://schemas.microsoft.com/office/powerpoint/2010/main" val="155795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6CC9EC46-ADB0-5141-81E6-928C9CFC46E0}" type="slidenum">
              <a:rPr lang="en-US"/>
              <a:pPr/>
              <a:t>‹#›</a:t>
            </a:fld>
            <a:endParaRPr lang="en-US"/>
          </a:p>
        </p:txBody>
      </p:sp>
    </p:spTree>
    <p:extLst>
      <p:ext uri="{BB962C8B-B14F-4D97-AF65-F5344CB8AC3E}">
        <p14:creationId xmlns:p14="http://schemas.microsoft.com/office/powerpoint/2010/main" val="356164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80480E0E-4C6A-7D40-B625-EB6C14AC1FA2}" type="slidenum">
              <a:rPr lang="en-US"/>
              <a:pPr/>
              <a:t>‹#›</a:t>
            </a:fld>
            <a:endParaRPr lang="en-US"/>
          </a:p>
        </p:txBody>
      </p:sp>
    </p:spTree>
    <p:extLst>
      <p:ext uri="{BB962C8B-B14F-4D97-AF65-F5344CB8AC3E}">
        <p14:creationId xmlns:p14="http://schemas.microsoft.com/office/powerpoint/2010/main" val="3596147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470A6F66-1FDA-024B-974C-8CBBE1BE6303}" type="slidenum">
              <a:rPr lang="en-US"/>
              <a:pPr/>
              <a:t>‹#›</a:t>
            </a:fld>
            <a:endParaRPr lang="en-US"/>
          </a:p>
        </p:txBody>
      </p:sp>
    </p:spTree>
    <p:extLst>
      <p:ext uri="{BB962C8B-B14F-4D97-AF65-F5344CB8AC3E}">
        <p14:creationId xmlns:p14="http://schemas.microsoft.com/office/powerpoint/2010/main" val="329695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B3B5DC46-0BFA-2B4D-B5A3-66CE01AF9696}" type="slidenum">
              <a:rPr lang="en-US"/>
              <a:pPr/>
              <a:t>‹#›</a:t>
            </a:fld>
            <a:endParaRPr lang="en-US"/>
          </a:p>
        </p:txBody>
      </p:sp>
    </p:spTree>
    <p:extLst>
      <p:ext uri="{BB962C8B-B14F-4D97-AF65-F5344CB8AC3E}">
        <p14:creationId xmlns:p14="http://schemas.microsoft.com/office/powerpoint/2010/main" val="405150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11312900-1969-1448-B9C8-A43E7135FB2B}" type="slidenum">
              <a:rPr lang="en-US"/>
              <a:pPr/>
              <a:t>‹#›</a:t>
            </a:fld>
            <a:endParaRPr lang="en-US"/>
          </a:p>
        </p:txBody>
      </p:sp>
    </p:spTree>
    <p:extLst>
      <p:ext uri="{BB962C8B-B14F-4D97-AF65-F5344CB8AC3E}">
        <p14:creationId xmlns:p14="http://schemas.microsoft.com/office/powerpoint/2010/main" val="2055282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42C87820-78BD-C94D-8BED-F85A857D5337}" type="slidenum">
              <a:rPr lang="en-US"/>
              <a:pPr/>
              <a:t>‹#›</a:t>
            </a:fld>
            <a:endParaRPr lang="en-US"/>
          </a:p>
        </p:txBody>
      </p:sp>
    </p:spTree>
    <p:extLst>
      <p:ext uri="{BB962C8B-B14F-4D97-AF65-F5344CB8AC3E}">
        <p14:creationId xmlns:p14="http://schemas.microsoft.com/office/powerpoint/2010/main" val="76173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80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454BAB83-3C3E-F541-965C-AE7D7B64A937}" type="slidenum">
              <a:rPr lang="en-US"/>
              <a:pPr/>
              <a:t>‹#›</a:t>
            </a:fld>
            <a:endParaRPr lang="en-US"/>
          </a:p>
        </p:txBody>
      </p:sp>
    </p:spTree>
    <p:extLst>
      <p:ext uri="{BB962C8B-B14F-4D97-AF65-F5344CB8AC3E}">
        <p14:creationId xmlns:p14="http://schemas.microsoft.com/office/powerpoint/2010/main" val="8445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3811ADB8-DBED-D341-9D3B-EC09C22BD1AE}" type="slidenum">
              <a:rPr lang="en-US"/>
              <a:pPr/>
              <a:t>‹#›</a:t>
            </a:fld>
            <a:endParaRPr lang="en-US"/>
          </a:p>
        </p:txBody>
      </p:sp>
    </p:spTree>
    <p:extLst>
      <p:ext uri="{BB962C8B-B14F-4D97-AF65-F5344CB8AC3E}">
        <p14:creationId xmlns:p14="http://schemas.microsoft.com/office/powerpoint/2010/main" val="1328904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80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E75D5AFC-28CB-F549-892A-0CE1A2B35F29}" type="slidenum">
              <a:rPr lang="en-US"/>
              <a:pPr/>
              <a:t>‹#›</a:t>
            </a:fld>
            <a:endParaRPr lang="en-US"/>
          </a:p>
        </p:txBody>
      </p:sp>
    </p:spTree>
    <p:extLst>
      <p:ext uri="{BB962C8B-B14F-4D97-AF65-F5344CB8AC3E}">
        <p14:creationId xmlns:p14="http://schemas.microsoft.com/office/powerpoint/2010/main" val="408800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34D56AA1-B214-D44B-989C-374D64681438}" type="slidenum">
              <a:rPr lang="en-US"/>
              <a:pPr/>
              <a:t>‹#›</a:t>
            </a:fld>
            <a:endParaRPr lang="en-US"/>
          </a:p>
        </p:txBody>
      </p:sp>
    </p:spTree>
    <p:extLst>
      <p:ext uri="{BB962C8B-B14F-4D97-AF65-F5344CB8AC3E}">
        <p14:creationId xmlns:p14="http://schemas.microsoft.com/office/powerpoint/2010/main" val="1854462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FA6619E8-B9B2-8942-9394-1893770B56FE}" type="slidenum">
              <a:rPr lang="en-US"/>
              <a:pPr/>
              <a:t>‹#›</a:t>
            </a:fld>
            <a:endParaRPr lang="en-US"/>
          </a:p>
        </p:txBody>
      </p:sp>
    </p:spTree>
    <p:extLst>
      <p:ext uri="{BB962C8B-B14F-4D97-AF65-F5344CB8AC3E}">
        <p14:creationId xmlns:p14="http://schemas.microsoft.com/office/powerpoint/2010/main" val="2540902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8" name="Footer Placeholder 7"/>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9" name="Slide Number Placeholder 8"/>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CB660E92-B049-8D4C-A5A5-A9DAE1C7E30D}" type="slidenum">
              <a:rPr lang="en-US"/>
              <a:pPr/>
              <a:t>‹#›</a:t>
            </a:fld>
            <a:endParaRPr lang="en-US"/>
          </a:p>
        </p:txBody>
      </p:sp>
    </p:spTree>
    <p:extLst>
      <p:ext uri="{BB962C8B-B14F-4D97-AF65-F5344CB8AC3E}">
        <p14:creationId xmlns:p14="http://schemas.microsoft.com/office/powerpoint/2010/main" val="3288061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4" name="Footer Placeholder 3"/>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5" name="Slide Number Placeholder 4"/>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DB46DA03-743F-344D-9BE0-1D4D79DB684A}" type="slidenum">
              <a:rPr lang="en-US"/>
              <a:pPr/>
              <a:t>‹#›</a:t>
            </a:fld>
            <a:endParaRPr lang="en-US"/>
          </a:p>
        </p:txBody>
      </p:sp>
    </p:spTree>
    <p:extLst>
      <p:ext uri="{BB962C8B-B14F-4D97-AF65-F5344CB8AC3E}">
        <p14:creationId xmlns:p14="http://schemas.microsoft.com/office/powerpoint/2010/main" val="4276439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3" name="Footer Placeholder 2"/>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4" name="Slide Number Placeholder 3"/>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88CDD4FE-0AEE-D342-95B4-BE6855FC062A}" type="slidenum">
              <a:rPr lang="en-US"/>
              <a:pPr/>
              <a:t>‹#›</a:t>
            </a:fld>
            <a:endParaRPr lang="en-US"/>
          </a:p>
        </p:txBody>
      </p:sp>
    </p:spTree>
    <p:extLst>
      <p:ext uri="{BB962C8B-B14F-4D97-AF65-F5344CB8AC3E}">
        <p14:creationId xmlns:p14="http://schemas.microsoft.com/office/powerpoint/2010/main" val="2408854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51DEC22F-EB18-C14F-9280-D0F75AF42128}" type="slidenum">
              <a:rPr lang="en-US"/>
              <a:pPr/>
              <a:t>‹#›</a:t>
            </a:fld>
            <a:endParaRPr lang="en-US"/>
          </a:p>
        </p:txBody>
      </p:sp>
    </p:spTree>
    <p:extLst>
      <p:ext uri="{BB962C8B-B14F-4D97-AF65-F5344CB8AC3E}">
        <p14:creationId xmlns:p14="http://schemas.microsoft.com/office/powerpoint/2010/main" val="422166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2FF13488-04C0-6C4B-A8C8-726450F3DE5C}" type="slidenum">
              <a:rPr lang="en-US"/>
              <a:pPr/>
              <a:t>‹#›</a:t>
            </a:fld>
            <a:endParaRPr lang="en-US"/>
          </a:p>
        </p:txBody>
      </p:sp>
    </p:spTree>
    <p:extLst>
      <p:ext uri="{BB962C8B-B14F-4D97-AF65-F5344CB8AC3E}">
        <p14:creationId xmlns:p14="http://schemas.microsoft.com/office/powerpoint/2010/main" val="1092610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6" name="Footer Placeholder 5"/>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7" name="Slide Number Placeholder 6"/>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8046D7CA-00FE-324A-BFAF-D9D79DC8ACE2}" type="slidenum">
              <a:rPr lang="en-US"/>
              <a:pPr/>
              <a:t>‹#›</a:t>
            </a:fld>
            <a:endParaRPr lang="en-US"/>
          </a:p>
        </p:txBody>
      </p:sp>
    </p:spTree>
    <p:extLst>
      <p:ext uri="{BB962C8B-B14F-4D97-AF65-F5344CB8AC3E}">
        <p14:creationId xmlns:p14="http://schemas.microsoft.com/office/powerpoint/2010/main" val="2300292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80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84E9A9BA-4E4E-8744-8618-2DDE9DBA6E75}" type="slidenum">
              <a:rPr lang="en-US"/>
              <a:pPr/>
              <a:t>‹#›</a:t>
            </a:fld>
            <a:endParaRPr lang="en-US"/>
          </a:p>
        </p:txBody>
      </p:sp>
    </p:spTree>
    <p:extLst>
      <p:ext uri="{BB962C8B-B14F-4D97-AF65-F5344CB8AC3E}">
        <p14:creationId xmlns:p14="http://schemas.microsoft.com/office/powerpoint/2010/main" val="2332785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6300"/>
            <a:ext cx="2133600" cy="342900"/>
          </a:xfrm>
          <a:prstGeom prst="rect">
            <a:avLst/>
          </a:prstGeom>
        </p:spPr>
        <p:txBody>
          <a:bodyPr/>
          <a:lstStyle>
            <a:lvl1pPr>
              <a:defRPr>
                <a:ea typeface="+mn-ea"/>
              </a:defRPr>
            </a:lvl1pPr>
          </a:lstStyle>
          <a:p>
            <a:pPr>
              <a:defRPr/>
            </a:pPr>
            <a:endParaRPr lang="en-US"/>
          </a:p>
        </p:txBody>
      </p:sp>
      <p:sp>
        <p:nvSpPr>
          <p:cNvPr id="5" name="Footer Placeholder 4"/>
          <p:cNvSpPr>
            <a:spLocks noGrp="1"/>
          </p:cNvSpPr>
          <p:nvPr>
            <p:ph type="ftr" sz="quarter" idx="11"/>
          </p:nvPr>
        </p:nvSpPr>
        <p:spPr>
          <a:xfrm>
            <a:off x="3124200" y="4686300"/>
            <a:ext cx="2895600" cy="342900"/>
          </a:xfrm>
          <a:prstGeom prst="rect">
            <a:avLst/>
          </a:prstGeom>
        </p:spPr>
        <p:txBody>
          <a:bodyPr/>
          <a:lstStyle>
            <a:lvl1pPr>
              <a:defRPr>
                <a:ea typeface="+mn-ea"/>
              </a:defRPr>
            </a:lvl1pPr>
          </a:lstStyle>
          <a:p>
            <a:pPr>
              <a:defRPr/>
            </a:pPr>
            <a:endParaRPr lang="en-US"/>
          </a:p>
        </p:txBody>
      </p:sp>
      <p:sp>
        <p:nvSpPr>
          <p:cNvPr id="6" name="Slide Number Placeholder 5"/>
          <p:cNvSpPr>
            <a:spLocks noGrp="1"/>
          </p:cNvSpPr>
          <p:nvPr>
            <p:ph type="sldNum" sz="quarter" idx="12"/>
          </p:nvPr>
        </p:nvSpPr>
        <p:spPr>
          <a:xfrm>
            <a:off x="6553200" y="4686300"/>
            <a:ext cx="2133600" cy="342900"/>
          </a:xfrm>
          <a:prstGeom prst="rect">
            <a:avLst/>
          </a:prstGeom>
        </p:spPr>
        <p:txBody>
          <a:bodyPr vert="horz" wrap="square" lIns="91440" tIns="45720" rIns="91440" bIns="45720" numCol="1" anchor="t" anchorCtr="0" compatLnSpc="1">
            <a:prstTxWarp prst="textNoShape">
              <a:avLst/>
            </a:prstTxWarp>
          </a:bodyPr>
          <a:lstStyle>
            <a:lvl1pPr>
              <a:defRPr/>
            </a:lvl1pPr>
          </a:lstStyle>
          <a:p>
            <a:fld id="{C1FB726A-C3D1-B544-8BD8-08CBD93D69FD}" type="slidenum">
              <a:rPr lang="en-US"/>
              <a:pPr/>
              <a:t>‹#›</a:t>
            </a:fld>
            <a:endParaRPr lang="en-US"/>
          </a:p>
        </p:txBody>
      </p:sp>
    </p:spTree>
    <p:extLst>
      <p:ext uri="{BB962C8B-B14F-4D97-AF65-F5344CB8AC3E}">
        <p14:creationId xmlns:p14="http://schemas.microsoft.com/office/powerpoint/2010/main" val="236609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9FA0CC06-87AB-D34D-835D-9EF184B0EBA4}" type="slidenum">
              <a:rPr lang="en-US"/>
              <a:pPr/>
              <a:t>‹#›</a:t>
            </a:fld>
            <a:endParaRPr lang="en-US"/>
          </a:p>
        </p:txBody>
      </p:sp>
    </p:spTree>
    <p:extLst>
      <p:ext uri="{BB962C8B-B14F-4D97-AF65-F5344CB8AC3E}">
        <p14:creationId xmlns:p14="http://schemas.microsoft.com/office/powerpoint/2010/main" val="461015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fld id="{97633206-1A5C-5F4A-8D5F-0F7DE891E1FF}" type="slidenum">
              <a:rPr lang="en-US"/>
              <a:pPr/>
              <a:t>‹#›</a:t>
            </a:fld>
            <a:endParaRPr lang="en-US"/>
          </a:p>
        </p:txBody>
      </p:sp>
    </p:spTree>
    <p:extLst>
      <p:ext uri="{BB962C8B-B14F-4D97-AF65-F5344CB8AC3E}">
        <p14:creationId xmlns:p14="http://schemas.microsoft.com/office/powerpoint/2010/main" val="148317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fld id="{13E88BCA-C8FC-594A-90B5-17683817ACFD}" type="slidenum">
              <a:rPr lang="en-US"/>
              <a:pPr/>
              <a:t>‹#›</a:t>
            </a:fld>
            <a:endParaRPr lang="en-US"/>
          </a:p>
        </p:txBody>
      </p:sp>
    </p:spTree>
    <p:extLst>
      <p:ext uri="{BB962C8B-B14F-4D97-AF65-F5344CB8AC3E}">
        <p14:creationId xmlns:p14="http://schemas.microsoft.com/office/powerpoint/2010/main" val="71406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fld id="{F2185A23-1ECD-C14F-81FD-BA09474C6FC1}" type="slidenum">
              <a:rPr lang="en-US"/>
              <a:pPr/>
              <a:t>‹#›</a:t>
            </a:fld>
            <a:endParaRPr lang="en-US"/>
          </a:p>
        </p:txBody>
      </p:sp>
    </p:spTree>
    <p:extLst>
      <p:ext uri="{BB962C8B-B14F-4D97-AF65-F5344CB8AC3E}">
        <p14:creationId xmlns:p14="http://schemas.microsoft.com/office/powerpoint/2010/main" val="378810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5F603B80-C952-C540-9202-0FBA6F5EDF89}" type="slidenum">
              <a:rPr lang="en-US"/>
              <a:pPr/>
              <a:t>‹#›</a:t>
            </a:fld>
            <a:endParaRPr lang="en-US"/>
          </a:p>
        </p:txBody>
      </p:sp>
    </p:spTree>
    <p:extLst>
      <p:ext uri="{BB962C8B-B14F-4D97-AF65-F5344CB8AC3E}">
        <p14:creationId xmlns:p14="http://schemas.microsoft.com/office/powerpoint/2010/main" val="242181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AB2D84C2-540F-5E42-B4EF-1D37090FD36E}" type="slidenum">
              <a:rPr lang="en-US"/>
              <a:pPr/>
              <a:t>‹#›</a:t>
            </a:fld>
            <a:endParaRPr lang="en-US"/>
          </a:p>
        </p:txBody>
      </p:sp>
    </p:spTree>
    <p:extLst>
      <p:ext uri="{BB962C8B-B14F-4D97-AF65-F5344CB8AC3E}">
        <p14:creationId xmlns:p14="http://schemas.microsoft.com/office/powerpoint/2010/main" val="292190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mn-ea"/>
              </a:endParaRPr>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a typeface="+mn-ea"/>
              </a:endParaRPr>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grpSp>
      <p:sp>
        <p:nvSpPr>
          <p:cNvPr id="8202" name="Rectangle 10"/>
          <p:cNvSpPr>
            <a:spLocks noGrp="1" noChangeArrowheads="1"/>
          </p:cNvSpPr>
          <p:nvPr>
            <p:ph type="title"/>
          </p:nvPr>
        </p:nvSpPr>
        <p:spPr bwMode="auto">
          <a:xfrm>
            <a:off x="457200" y="208360"/>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03"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4"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ea typeface="+mn-ea"/>
              </a:defRPr>
            </a:lvl1pPr>
          </a:lstStyle>
          <a:p>
            <a:pPr>
              <a:defRPr/>
            </a:pPr>
            <a:endParaRPr lang="en-US"/>
          </a:p>
        </p:txBody>
      </p:sp>
      <p:sp>
        <p:nvSpPr>
          <p:cNvPr id="8205"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ea typeface="+mn-ea"/>
              </a:defRPr>
            </a:lvl1pPr>
          </a:lstStyle>
          <a:p>
            <a:pPr>
              <a:defRPr/>
            </a:pPr>
            <a:endParaRPr lang="en-US"/>
          </a:p>
        </p:txBody>
      </p:sp>
      <p:sp>
        <p:nvSpPr>
          <p:cNvPr id="8206"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CC2A0445-8CC1-DA4F-B0B9-26D2A202BD9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029"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 y="2926557"/>
            <a:ext cx="3400425" cy="2212181"/>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mn-ea"/>
              </a:endParaRPr>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a typeface="+mn-ea"/>
              </a:endParaRPr>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grpSp>
      <p:sp>
        <p:nvSpPr>
          <p:cNvPr id="15" name="QuestionShape"/>
          <p:cNvSpPr/>
          <p:nvPr userDrawn="1"/>
        </p:nvSpPr>
        <p:spPr>
          <a:xfrm>
            <a:off x="127000" y="95250"/>
            <a:ext cx="8890000" cy="2143125"/>
          </a:xfrm>
          <a:prstGeom prst="rect">
            <a:avLst/>
          </a:prstGeom>
          <a:noFill/>
          <a:ln w="9525">
            <a:noFill/>
            <a:miter lim="800000"/>
            <a:headEnd/>
            <a:tailEnd/>
          </a:ln>
          <a:effectLst/>
        </p:spPr>
        <p:txBody>
          <a:bodyPr anchor="ctr" anchorCtr="1"/>
          <a:lstStyle/>
          <a:p>
            <a:pPr algn="ctr"/>
            <a:r>
              <a:rPr lang="en-US" sz="4400">
                <a:solidFill>
                  <a:schemeClr val="tx2"/>
                </a:solidFill>
                <a:effectLst>
                  <a:outerShdw blurRad="38100" dist="38100" dir="2700000" algn="tl">
                    <a:srgbClr val="FFFFFF"/>
                  </a:outerShdw>
                </a:effectLst>
              </a:rPr>
              <a:t>iRespond Question Master</a:t>
            </a:r>
          </a:p>
        </p:txBody>
      </p:sp>
      <p:sp>
        <p:nvSpPr>
          <p:cNvPr id="16" name="AShape"/>
          <p:cNvSpPr/>
          <p:nvPr userDrawn="1"/>
        </p:nvSpPr>
        <p:spPr>
          <a:xfrm>
            <a:off x="127000" y="2333625"/>
            <a:ext cx="8890000" cy="533400"/>
          </a:xfrm>
          <a:prstGeom prst="rect">
            <a:avLst/>
          </a:prstGeom>
          <a:noFill/>
          <a:ln w="9525">
            <a:noFill/>
            <a:miter lim="800000"/>
            <a:headEnd/>
            <a:tailEnd/>
          </a:ln>
          <a:effectLst/>
        </p:spPr>
        <p:txBody>
          <a:bodyPr/>
          <a:lstStyle/>
          <a:p>
            <a:pPr>
              <a:spcBef>
                <a:spcPct val="20000"/>
              </a:spcBef>
              <a:buSzPct val="75000"/>
              <a:buFont typeface="Wingdings" charset="0"/>
              <a:buNone/>
            </a:pPr>
            <a:r>
              <a:rPr lang="en-US" sz="3200">
                <a:effectLst>
                  <a:outerShdw blurRad="38100" dist="38100" dir="2700000" algn="tl">
                    <a:srgbClr val="010199"/>
                  </a:outerShdw>
                </a:effectLst>
              </a:rPr>
              <a:t>A.) Response A</a:t>
            </a:r>
          </a:p>
        </p:txBody>
      </p:sp>
      <p:sp>
        <p:nvSpPr>
          <p:cNvPr id="17" name="BShape"/>
          <p:cNvSpPr/>
          <p:nvPr userDrawn="1"/>
        </p:nvSpPr>
        <p:spPr>
          <a:xfrm>
            <a:off x="127000" y="2876550"/>
            <a:ext cx="8890000" cy="533400"/>
          </a:xfrm>
          <a:prstGeom prst="rect">
            <a:avLst/>
          </a:prstGeom>
          <a:noFill/>
          <a:ln w="9525">
            <a:noFill/>
            <a:miter lim="800000"/>
            <a:headEnd/>
            <a:tailEnd/>
          </a:ln>
          <a:effectLst/>
        </p:spPr>
        <p:txBody>
          <a:bodyPr/>
          <a:lstStyle/>
          <a:p>
            <a:pPr>
              <a:spcBef>
                <a:spcPct val="20000"/>
              </a:spcBef>
              <a:buSzPct val="75000"/>
              <a:buFont typeface="Wingdings" charset="0"/>
              <a:buNone/>
            </a:pPr>
            <a:r>
              <a:rPr lang="en-US" sz="3200">
                <a:effectLst>
                  <a:outerShdw blurRad="38100" dist="38100" dir="2700000" algn="tl">
                    <a:srgbClr val="010199"/>
                  </a:outerShdw>
                </a:effectLst>
              </a:rPr>
              <a:t>B.) Response B</a:t>
            </a:r>
          </a:p>
        </p:txBody>
      </p:sp>
      <p:sp>
        <p:nvSpPr>
          <p:cNvPr id="18" name="CShape"/>
          <p:cNvSpPr/>
          <p:nvPr userDrawn="1"/>
        </p:nvSpPr>
        <p:spPr>
          <a:xfrm>
            <a:off x="127000" y="3419475"/>
            <a:ext cx="8890000" cy="533400"/>
          </a:xfrm>
          <a:prstGeom prst="rect">
            <a:avLst/>
          </a:prstGeom>
          <a:noFill/>
          <a:ln w="9525">
            <a:noFill/>
            <a:miter lim="800000"/>
            <a:headEnd/>
            <a:tailEnd/>
          </a:ln>
          <a:effectLst/>
        </p:spPr>
        <p:txBody>
          <a:bodyPr/>
          <a:lstStyle/>
          <a:p>
            <a:pPr>
              <a:spcBef>
                <a:spcPct val="20000"/>
              </a:spcBef>
              <a:buSzPct val="75000"/>
              <a:buFont typeface="Wingdings" charset="0"/>
              <a:buNone/>
            </a:pPr>
            <a:r>
              <a:rPr lang="en-US" sz="3200">
                <a:effectLst>
                  <a:outerShdw blurRad="38100" dist="38100" dir="2700000" algn="tl">
                    <a:srgbClr val="010199"/>
                  </a:outerShdw>
                </a:effectLst>
              </a:rPr>
              <a:t>C.) Response C</a:t>
            </a:r>
          </a:p>
        </p:txBody>
      </p:sp>
      <p:sp>
        <p:nvSpPr>
          <p:cNvPr id="19" name="DShape"/>
          <p:cNvSpPr/>
          <p:nvPr userDrawn="1"/>
        </p:nvSpPr>
        <p:spPr>
          <a:xfrm>
            <a:off x="127000" y="3962400"/>
            <a:ext cx="8890000" cy="533400"/>
          </a:xfrm>
          <a:prstGeom prst="rect">
            <a:avLst/>
          </a:prstGeom>
          <a:noFill/>
          <a:ln w="9525">
            <a:noFill/>
            <a:miter lim="800000"/>
            <a:headEnd/>
            <a:tailEnd/>
          </a:ln>
          <a:effectLst/>
        </p:spPr>
        <p:txBody>
          <a:bodyPr/>
          <a:lstStyle/>
          <a:p>
            <a:pPr>
              <a:spcBef>
                <a:spcPct val="20000"/>
              </a:spcBef>
              <a:buSzPct val="75000"/>
              <a:buFont typeface="Wingdings" charset="0"/>
              <a:buNone/>
            </a:pPr>
            <a:r>
              <a:rPr lang="en-US" sz="3200">
                <a:effectLst>
                  <a:outerShdw blurRad="38100" dist="38100" dir="2700000" algn="tl">
                    <a:srgbClr val="010199"/>
                  </a:outerShdw>
                </a:effectLst>
              </a:rPr>
              <a:t>D.) Response D</a:t>
            </a:r>
          </a:p>
        </p:txBody>
      </p:sp>
      <p:sp>
        <p:nvSpPr>
          <p:cNvPr id="20" name="EShape"/>
          <p:cNvSpPr/>
          <p:nvPr userDrawn="1"/>
        </p:nvSpPr>
        <p:spPr>
          <a:xfrm>
            <a:off x="127000" y="4505325"/>
            <a:ext cx="8890000" cy="533400"/>
          </a:xfrm>
          <a:prstGeom prst="rect">
            <a:avLst/>
          </a:prstGeom>
          <a:noFill/>
          <a:ln w="9525">
            <a:noFill/>
            <a:miter lim="800000"/>
            <a:headEnd/>
            <a:tailEnd/>
          </a:ln>
          <a:effectLst/>
        </p:spPr>
        <p:txBody>
          <a:bodyPr/>
          <a:lstStyle/>
          <a:p>
            <a:pPr>
              <a:spcBef>
                <a:spcPct val="20000"/>
              </a:spcBef>
              <a:buSzPct val="75000"/>
              <a:buFont typeface="Wingdings" charset="0"/>
              <a:buNone/>
            </a:pPr>
            <a:r>
              <a:rPr lang="en-US" sz="3200">
                <a:effectLst>
                  <a:outerShdw blurRad="38100" dist="38100" dir="2700000" algn="tl">
                    <a:srgbClr val="010199"/>
                  </a:outerShdw>
                </a:effectLst>
              </a:rPr>
              <a:t>E.) Response E</a:t>
            </a:r>
          </a:p>
        </p:txBody>
      </p:sp>
      <p:sp>
        <p:nvSpPr>
          <p:cNvPr id="21" name="Percent"/>
          <p:cNvSpPr/>
          <p:nvPr userDrawn="1"/>
        </p:nvSpPr>
        <p:spPr>
          <a:xfrm>
            <a:off x="6350000" y="190500"/>
            <a:ext cx="2540000"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FFFFFF"/>
                </a:solidFill>
              </a:rPr>
              <a:t>Percent Complete 100%</a:t>
            </a:r>
          </a:p>
        </p:txBody>
      </p:sp>
      <p:sp>
        <p:nvSpPr>
          <p:cNvPr id="22" name="Timer"/>
          <p:cNvSpPr/>
          <p:nvPr userDrawn="1"/>
        </p:nvSpPr>
        <p:spPr>
          <a:xfrm>
            <a:off x="254000" y="190500"/>
            <a:ext cx="2540000" cy="381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1" y="2926557"/>
            <a:ext cx="3400425" cy="2212181"/>
            <a:chOff x="0" y="2458"/>
            <a:chExt cx="2142" cy="1858"/>
          </a:xfrm>
        </p:grpSpPr>
        <p:sp>
          <p:nvSpPr>
            <p:cNvPr id="81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mn-ea"/>
              </a:endParaRPr>
            </a:p>
          </p:txBody>
        </p:sp>
        <p:sp>
          <p:nvSpPr>
            <p:cNvPr id="81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mn-ea"/>
              </a:endParaRPr>
            </a:p>
          </p:txBody>
        </p:sp>
        <p:sp>
          <p:nvSpPr>
            <p:cNvPr id="81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sp>
          <p:nvSpPr>
            <p:cNvPr id="82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ea typeface="+mn-ea"/>
              </a:endParaRPr>
            </a:p>
          </p:txBody>
        </p:sp>
        <p:sp>
          <p:nvSpPr>
            <p:cNvPr id="82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ea typeface="+mn-ea"/>
              </a:endParaRPr>
            </a:p>
          </p:txBody>
        </p:sp>
      </p:grpSp>
      <p:sp>
        <p:nvSpPr>
          <p:cNvPr id="15" name="GraphShape" hidden="1"/>
          <p:cNvSpPr/>
          <p:nvPr userDrawn="1"/>
        </p:nvSpPr>
        <p:spPr>
          <a:xfrm>
            <a:off x="127000" y="190500"/>
            <a:ext cx="1270000"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Graph</a:t>
            </a:r>
          </a:p>
        </p:txBody>
      </p:sp>
      <p:grpSp>
        <p:nvGrpSpPr>
          <p:cNvPr id="3076" name="CorrectBarGroup"/>
          <p:cNvGrpSpPr>
            <a:grpSpLocks/>
          </p:cNvGrpSpPr>
          <p:nvPr userDrawn="1"/>
        </p:nvGrpSpPr>
        <p:grpSpPr bwMode="auto">
          <a:xfrm>
            <a:off x="1270000" y="2381250"/>
            <a:ext cx="2667000" cy="1905000"/>
            <a:chOff x="1270000" y="3175000"/>
            <a:chExt cx="2667000" cy="2540000"/>
          </a:xfrm>
        </p:grpSpPr>
        <p:sp>
          <p:nvSpPr>
            <p:cNvPr id="17"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7" name="PercentLabelGroup"/>
          <p:cNvGrpSpPr>
            <a:grpSpLocks/>
          </p:cNvGrpSpPr>
          <p:nvPr userDrawn="1"/>
        </p:nvGrpSpPr>
        <p:grpSpPr bwMode="auto">
          <a:xfrm>
            <a:off x="1270000" y="952500"/>
            <a:ext cx="7429500" cy="238125"/>
            <a:chOff x="1270000" y="1270000"/>
            <a:chExt cx="7429500" cy="317500"/>
          </a:xfrm>
        </p:grpSpPr>
        <p:sp>
          <p:nvSpPr>
            <p:cNvPr id="16"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67%</a:t>
              </a:r>
            </a:p>
          </p:txBody>
        </p:sp>
        <p:sp>
          <p:nvSpPr>
            <p:cNvPr id="19"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33%</a:t>
              </a:r>
            </a:p>
          </p:txBody>
        </p:sp>
        <p:sp>
          <p:nvSpPr>
            <p:cNvPr id="22"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100%</a:t>
              </a:r>
            </a:p>
          </p:txBody>
        </p:sp>
        <p:sp>
          <p:nvSpPr>
            <p:cNvPr id="25"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100%</a:t>
              </a:r>
            </a:p>
          </p:txBody>
        </p:sp>
        <p:sp>
          <p:nvSpPr>
            <p:cNvPr id="28"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67%</a:t>
              </a:r>
            </a:p>
          </p:txBody>
        </p:sp>
      </p:grpSp>
      <p:grpSp>
        <p:nvGrpSpPr>
          <p:cNvPr id="3078" name="IncorrectBarGroup"/>
          <p:cNvGrpSpPr>
            <a:grpSpLocks/>
          </p:cNvGrpSpPr>
          <p:nvPr userDrawn="1"/>
        </p:nvGrpSpPr>
        <p:grpSpPr bwMode="auto">
          <a:xfrm>
            <a:off x="4445000" y="1428750"/>
            <a:ext cx="4254500" cy="2857500"/>
            <a:chOff x="4445000" y="1905000"/>
            <a:chExt cx="4254500" cy="3810000"/>
          </a:xfrm>
        </p:grpSpPr>
        <p:sp>
          <p:nvSpPr>
            <p:cNvPr id="23"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9" name="XLabelGroup"/>
          <p:cNvGrpSpPr>
            <a:grpSpLocks/>
          </p:cNvGrpSpPr>
          <p:nvPr userDrawn="1"/>
        </p:nvGrpSpPr>
        <p:grpSpPr bwMode="auto">
          <a:xfrm>
            <a:off x="1270000" y="4381500"/>
            <a:ext cx="7429500" cy="238125"/>
            <a:chOff x="1270000" y="5842000"/>
            <a:chExt cx="7429500" cy="317500"/>
          </a:xfrm>
        </p:grpSpPr>
        <p:sp>
          <p:nvSpPr>
            <p:cNvPr id="18"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A*</a:t>
              </a:r>
            </a:p>
          </p:txBody>
        </p:sp>
        <p:sp>
          <p:nvSpPr>
            <p:cNvPr id="21"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B*</a:t>
              </a:r>
            </a:p>
          </p:txBody>
        </p:sp>
        <p:sp>
          <p:nvSpPr>
            <p:cNvPr id="24"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C</a:t>
              </a:r>
            </a:p>
          </p:txBody>
        </p:sp>
        <p:sp>
          <p:nvSpPr>
            <p:cNvPr id="27"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D</a:t>
              </a:r>
            </a:p>
          </p:txBody>
        </p:sp>
        <p:sp>
          <p:nvSpPr>
            <p:cNvPr id="30"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E</a:t>
              </a:r>
            </a:p>
          </p:txBody>
        </p:sp>
      </p:grpSp>
      <p:grpSp>
        <p:nvGrpSpPr>
          <p:cNvPr id="3080" name="AxisLineGroup"/>
          <p:cNvGrpSpPr>
            <a:grpSpLocks/>
          </p:cNvGrpSpPr>
          <p:nvPr userDrawn="1"/>
        </p:nvGrpSpPr>
        <p:grpSpPr bwMode="auto">
          <a:xfrm>
            <a:off x="889000" y="1190625"/>
            <a:ext cx="8001000" cy="3095625"/>
            <a:chOff x="889000" y="1587500"/>
            <a:chExt cx="8001000" cy="4127500"/>
          </a:xfrm>
        </p:grpSpPr>
        <p:cxnSp>
          <p:nvCxnSpPr>
            <p:cNvPr id="31" name="XAxisLine"/>
            <p:cNvCxnSpPr/>
            <p:nvPr userDrawn="1"/>
          </p:nvCxnSpPr>
          <p:spPr>
            <a:xfrm>
              <a:off x="889000" y="5715000"/>
              <a:ext cx="8001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2" name="YAxisLine"/>
            <p:cNvCxnSpPr/>
            <p:nvPr userDrawn="1"/>
          </p:nvCxnSpPr>
          <p:spPr>
            <a:xfrm>
              <a:off x="1016000" y="1587500"/>
              <a:ext cx="0" cy="412750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YAxisTick0"/>
            <p:cNvCxnSpPr/>
            <p:nvPr userDrawn="1"/>
          </p:nvCxnSpPr>
          <p:spPr>
            <a:xfrm>
              <a:off x="889000" y="571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YAxisTick1"/>
            <p:cNvCxnSpPr/>
            <p:nvPr userDrawn="1"/>
          </p:nvCxnSpPr>
          <p:spPr>
            <a:xfrm>
              <a:off x="889000" y="444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7" name="YAxisTick2"/>
            <p:cNvCxnSpPr/>
            <p:nvPr userDrawn="1"/>
          </p:nvCxnSpPr>
          <p:spPr>
            <a:xfrm>
              <a:off x="889000" y="317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9" name="YAxisTick3"/>
            <p:cNvCxnSpPr/>
            <p:nvPr userDrawn="1"/>
          </p:nvCxnSpPr>
          <p:spPr>
            <a:xfrm>
              <a:off x="889000" y="190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081" name="YLabelGroup"/>
          <p:cNvGrpSpPr>
            <a:grpSpLocks/>
          </p:cNvGrpSpPr>
          <p:nvPr userDrawn="1"/>
        </p:nvGrpSpPr>
        <p:grpSpPr bwMode="auto">
          <a:xfrm>
            <a:off x="254000" y="1381125"/>
            <a:ext cx="762000" cy="2952750"/>
            <a:chOff x="254000" y="1841500"/>
            <a:chExt cx="762000" cy="3937000"/>
          </a:xfrm>
        </p:grpSpPr>
        <p:sp>
          <p:nvSpPr>
            <p:cNvPr id="34"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0</a:t>
              </a:r>
            </a:p>
          </p:txBody>
        </p:sp>
        <p:sp>
          <p:nvSpPr>
            <p:cNvPr id="36"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1</a:t>
              </a:r>
            </a:p>
          </p:txBody>
        </p:sp>
        <p:sp>
          <p:nvSpPr>
            <p:cNvPr id="38"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2</a:t>
              </a:r>
            </a:p>
          </p:txBody>
        </p:sp>
        <p:sp>
          <p:nvSpPr>
            <p:cNvPr id="40"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Arial" charset="0"/>
          <a:cs typeface="+mn-cs"/>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Arial" charset="0"/>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upload.wikimedia.org/wikipedia/commons/4/4d/White-winged_Crossbill_Uropygial.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hyperlink" Target="http://upload.wikimedia.org/wikipedia/commons/6/60/Colaptes_auratus_FWS.jpg" TargetMode="External"/><Relationship Id="rId4" Type="http://schemas.openxmlformats.org/officeDocument/2006/relationships/image" Target="../media/image78.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hyperlink" Target="http://upload.wikimedia.org/wikipedia/commons/d/d8/PMontezumaNests03.jpg" TargetMode="External"/><Relationship Id="rId4" Type="http://schemas.openxmlformats.org/officeDocument/2006/relationships/image" Target="../media/image85.jpeg"/></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37.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3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41.xml.rels><?xml version="1.0" encoding="UTF-8" standalone="yes"?>
<Relationships xmlns="http://schemas.openxmlformats.org/package/2006/relationships"><Relationship Id="rId3" Type="http://schemas.openxmlformats.org/officeDocument/2006/relationships/image" Target="../media/image106.jpeg"/><Relationship Id="rId7" Type="http://schemas.openxmlformats.org/officeDocument/2006/relationships/image" Target="../media/image11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4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4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4" Type="http://schemas.openxmlformats.org/officeDocument/2006/relationships/image" Target="../media/image116.jpeg"/></Relationships>
</file>

<file path=ppt/slides/_rels/slide44.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jpeg"/><Relationship Id="rId7" Type="http://schemas.openxmlformats.org/officeDocument/2006/relationships/image" Target="../media/image12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4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28.jpeg"/><Relationship Id="rId4" Type="http://schemas.openxmlformats.org/officeDocument/2006/relationships/image" Target="../media/image127.jpeg"/></Relationships>
</file>

<file path=ppt/slides/_rels/slide48.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jpeg"/><Relationship Id="rId7" Type="http://schemas.openxmlformats.org/officeDocument/2006/relationships/image" Target="../media/image133.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9" Type="http://schemas.openxmlformats.org/officeDocument/2006/relationships/image" Target="../media/image135.jpeg"/></Relationships>
</file>

<file path=ppt/slides/_rels/slide49.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136.jpeg"/><Relationship Id="rId7" Type="http://schemas.openxmlformats.org/officeDocument/2006/relationships/image" Target="../media/image140.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2.jpeg"/><Relationship Id="rId7" Type="http://schemas.openxmlformats.org/officeDocument/2006/relationships/image" Target="../media/image146.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51.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147.jpeg"/><Relationship Id="rId7" Type="http://schemas.openxmlformats.org/officeDocument/2006/relationships/image" Target="../media/image15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52.xml.rels><?xml version="1.0" encoding="UTF-8" standalone="yes"?>
<Relationships xmlns="http://schemas.openxmlformats.org/package/2006/relationships"><Relationship Id="rId3" Type="http://schemas.openxmlformats.org/officeDocument/2006/relationships/image" Target="../media/image153.jpeg"/><Relationship Id="rId7" Type="http://schemas.openxmlformats.org/officeDocument/2006/relationships/image" Target="../media/image157.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56.jpeg"/><Relationship Id="rId5" Type="http://schemas.openxmlformats.org/officeDocument/2006/relationships/image" Target="../media/image155.png"/><Relationship Id="rId4" Type="http://schemas.openxmlformats.org/officeDocument/2006/relationships/image" Target="../media/image154.jpeg"/></Relationships>
</file>

<file path=ppt/slides/_rels/slide53.xml.rels><?xml version="1.0" encoding="UTF-8" standalone="yes"?>
<Relationships xmlns="http://schemas.openxmlformats.org/package/2006/relationships"><Relationship Id="rId3" Type="http://schemas.openxmlformats.org/officeDocument/2006/relationships/image" Target="../media/image158.jpeg"/><Relationship Id="rId7" Type="http://schemas.openxmlformats.org/officeDocument/2006/relationships/image" Target="../media/image162.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61.jpeg"/><Relationship Id="rId5" Type="http://schemas.openxmlformats.org/officeDocument/2006/relationships/image" Target="../media/image160.jpeg"/><Relationship Id="rId4" Type="http://schemas.openxmlformats.org/officeDocument/2006/relationships/image" Target="../media/image159.jpeg"/></Relationships>
</file>

<file path=ppt/slides/_rels/slide5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66.jpeg"/><Relationship Id="rId5" Type="http://schemas.openxmlformats.org/officeDocument/2006/relationships/image" Target="../media/image165.png"/><Relationship Id="rId4" Type="http://schemas.openxmlformats.org/officeDocument/2006/relationships/image" Target="../media/image164.jpeg"/></Relationships>
</file>

<file path=ppt/slides/_rels/slide5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70.jpeg"/><Relationship Id="rId5" Type="http://schemas.openxmlformats.org/officeDocument/2006/relationships/image" Target="../media/image169.jpeg"/><Relationship Id="rId4" Type="http://schemas.openxmlformats.org/officeDocument/2006/relationships/image" Target="../media/image168.jpeg"/></Relationships>
</file>

<file path=ppt/slides/_rels/slide56.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2.jpeg"/></Relationships>
</file>

<file path=ppt/slides/_rels/slide57.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5.jpeg"/><Relationship Id="rId4" Type="http://schemas.openxmlformats.org/officeDocument/2006/relationships/image" Target="../media/image174.jpeg"/></Relationships>
</file>

<file path=ppt/slides/_rels/slide58.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78.jpeg"/><Relationship Id="rId4" Type="http://schemas.openxmlformats.org/officeDocument/2006/relationships/image" Target="../media/image177.jpeg"/></Relationships>
</file>

<file path=ppt/slides/_rels/slide59.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81.jpeg"/><Relationship Id="rId4" Type="http://schemas.openxmlformats.org/officeDocument/2006/relationships/image" Target="../media/image18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3.jpeg"/></Relationships>
</file>

<file path=ppt/slides/_rels/slide61.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86.jpeg"/><Relationship Id="rId4" Type="http://schemas.openxmlformats.org/officeDocument/2006/relationships/image" Target="../media/image185.jpeg"/></Relationships>
</file>

<file path=ppt/slides/_rels/slide62.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8.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90.jpeg"/><Relationship Id="rId4" Type="http://schemas.openxmlformats.org/officeDocument/2006/relationships/image" Target="../media/image189.png"/></Relationships>
</file>

<file path=ppt/slides/_rels/slide64.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93.jpeg"/><Relationship Id="rId4" Type="http://schemas.openxmlformats.org/officeDocument/2006/relationships/image" Target="../media/image192.jpeg"/></Relationships>
</file>

<file path=ppt/slides/_rels/slide65.xml.rels><?xml version="1.0" encoding="UTF-8" standalone="yes"?>
<Relationships xmlns="http://schemas.openxmlformats.org/package/2006/relationships"><Relationship Id="rId3" Type="http://schemas.openxmlformats.org/officeDocument/2006/relationships/image" Target="../media/image194.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97.jpeg"/><Relationship Id="rId5" Type="http://schemas.openxmlformats.org/officeDocument/2006/relationships/image" Target="../media/image196.jpeg"/><Relationship Id="rId4" Type="http://schemas.openxmlformats.org/officeDocument/2006/relationships/image" Target="../media/image195.jpeg"/></Relationships>
</file>

<file path=ppt/slides/_rels/slide66.xml.rels><?xml version="1.0" encoding="UTF-8" standalone="yes"?>
<Relationships xmlns="http://schemas.openxmlformats.org/package/2006/relationships"><Relationship Id="rId3" Type="http://schemas.openxmlformats.org/officeDocument/2006/relationships/image" Target="../media/image198.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00.jpeg"/><Relationship Id="rId4" Type="http://schemas.openxmlformats.org/officeDocument/2006/relationships/image" Target="../media/image199.jpeg"/></Relationships>
</file>

<file path=ppt/slides/_rels/slide67.xml.rels><?xml version="1.0" encoding="UTF-8" standalone="yes"?>
<Relationships xmlns="http://schemas.openxmlformats.org/package/2006/relationships"><Relationship Id="rId8" Type="http://schemas.openxmlformats.org/officeDocument/2006/relationships/image" Target="../media/image206.jpeg"/><Relationship Id="rId3" Type="http://schemas.openxmlformats.org/officeDocument/2006/relationships/image" Target="../media/image201.jpeg"/><Relationship Id="rId7" Type="http://schemas.openxmlformats.org/officeDocument/2006/relationships/image" Target="../media/image205.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04.jpeg"/><Relationship Id="rId5" Type="http://schemas.openxmlformats.org/officeDocument/2006/relationships/image" Target="../media/image203.jpeg"/><Relationship Id="rId4" Type="http://schemas.openxmlformats.org/officeDocument/2006/relationships/image" Target="../media/image202.jpeg"/><Relationship Id="rId9" Type="http://schemas.openxmlformats.org/officeDocument/2006/relationships/image" Target="../media/image20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descr="http://lovingnepal.com/gallery/data/media/24/Macaw_Bird_Fly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0"/>
            <a:ext cx="10287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6" name="Rectangle 2"/>
          <p:cNvSpPr>
            <a:spLocks noGrp="1" noChangeArrowheads="1"/>
          </p:cNvSpPr>
          <p:nvPr>
            <p:ph type="title"/>
          </p:nvPr>
        </p:nvSpPr>
        <p:spPr>
          <a:xfrm>
            <a:off x="-228600" y="2724150"/>
            <a:ext cx="5562600" cy="1828800"/>
          </a:xfrm>
        </p:spPr>
        <p:txBody>
          <a:bodyPr/>
          <a:lstStyle/>
          <a:p>
            <a:pPr eaLnBrk="1" hangingPunct="1">
              <a:defRPr/>
            </a:pPr>
            <a:r>
              <a:rPr lang="en-US" sz="8800" dirty="0">
                <a:solidFill>
                  <a:srgbClr val="33CC33"/>
                </a:solidFill>
                <a:effectLst/>
                <a:latin typeface="Aloe" pitchFamily="2" charset="0"/>
                <a:ea typeface="+mj-ea"/>
              </a:rPr>
              <a:t>Birds</a:t>
            </a:r>
            <a:br>
              <a:rPr lang="en-US" dirty="0">
                <a:solidFill>
                  <a:schemeClr val="bg1"/>
                </a:solidFill>
                <a:ea typeface="+mj-ea"/>
              </a:rPr>
            </a:br>
            <a:r>
              <a:rPr lang="en-US" sz="3200" dirty="0">
                <a:solidFill>
                  <a:schemeClr val="bg2">
                    <a:lumMod val="40000"/>
                    <a:lumOff val="60000"/>
                  </a:schemeClr>
                </a:solidFill>
                <a:ea typeface="+mj-ea"/>
              </a:rPr>
              <a:t>Kingdom </a:t>
            </a:r>
            <a:r>
              <a:rPr lang="en-US" sz="3200" dirty="0" err="1">
                <a:solidFill>
                  <a:schemeClr val="bg2">
                    <a:lumMod val="40000"/>
                    <a:lumOff val="60000"/>
                  </a:schemeClr>
                </a:solidFill>
                <a:ea typeface="+mj-ea"/>
              </a:rPr>
              <a:t>Animalia</a:t>
            </a:r>
            <a:br>
              <a:rPr lang="en-US" sz="3200" dirty="0">
                <a:solidFill>
                  <a:schemeClr val="bg2">
                    <a:lumMod val="40000"/>
                    <a:lumOff val="60000"/>
                  </a:schemeClr>
                </a:solidFill>
                <a:ea typeface="+mj-ea"/>
              </a:rPr>
            </a:br>
            <a:r>
              <a:rPr lang="en-US" sz="3200" dirty="0">
                <a:solidFill>
                  <a:schemeClr val="bg2">
                    <a:lumMod val="40000"/>
                    <a:lumOff val="60000"/>
                  </a:schemeClr>
                </a:solidFill>
                <a:ea typeface="+mj-ea"/>
              </a:rPr>
              <a:t>Phylum </a:t>
            </a:r>
            <a:r>
              <a:rPr lang="en-US" sz="3200" dirty="0" err="1">
                <a:solidFill>
                  <a:schemeClr val="bg2">
                    <a:lumMod val="40000"/>
                    <a:lumOff val="60000"/>
                  </a:schemeClr>
                </a:solidFill>
                <a:ea typeface="+mj-ea"/>
              </a:rPr>
              <a:t>Chordata</a:t>
            </a:r>
            <a:br>
              <a:rPr lang="en-US" sz="3200" dirty="0">
                <a:solidFill>
                  <a:schemeClr val="bg2">
                    <a:lumMod val="40000"/>
                    <a:lumOff val="60000"/>
                  </a:schemeClr>
                </a:solidFill>
                <a:ea typeface="+mj-ea"/>
              </a:rPr>
            </a:br>
            <a:r>
              <a:rPr lang="en-US" sz="3200" dirty="0">
                <a:solidFill>
                  <a:schemeClr val="bg2">
                    <a:lumMod val="40000"/>
                    <a:lumOff val="60000"/>
                  </a:schemeClr>
                </a:solidFill>
                <a:ea typeface="+mj-ea"/>
              </a:rPr>
              <a:t>Class Aves</a:t>
            </a:r>
            <a:endParaRPr lang="en-US" dirty="0">
              <a:solidFill>
                <a:schemeClr val="bg2">
                  <a:lumMod val="40000"/>
                  <a:lumOff val="60000"/>
                </a:schemeClr>
              </a:solidFill>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Types of Feathers</a:t>
            </a:r>
          </a:p>
        </p:txBody>
      </p:sp>
      <p:sp>
        <p:nvSpPr>
          <p:cNvPr id="36867" name="Rectangle 3"/>
          <p:cNvSpPr>
            <a:spLocks noGrp="1" noChangeArrowheads="1"/>
          </p:cNvSpPr>
          <p:nvPr>
            <p:ph type="body" idx="1"/>
          </p:nvPr>
        </p:nvSpPr>
        <p:spPr>
          <a:xfrm>
            <a:off x="0" y="590550"/>
            <a:ext cx="9144000" cy="4114800"/>
          </a:xfrm>
        </p:spPr>
        <p:txBody>
          <a:bodyPr/>
          <a:lstStyle/>
          <a:p>
            <a:pPr>
              <a:buFont typeface="Wingdings" charset="0"/>
              <a:buNone/>
            </a:pPr>
            <a:r>
              <a:rPr lang="en-US" sz="3600" dirty="0">
                <a:effectLst/>
                <a:latin typeface="Arial" charset="0"/>
                <a:cs typeface="Arial" charset="0"/>
              </a:rPr>
              <a:t>3.  </a:t>
            </a:r>
            <a:r>
              <a:rPr lang="en-US" sz="3600" b="1" i="1" u="sng" dirty="0" err="1">
                <a:solidFill>
                  <a:srgbClr val="FF3399"/>
                </a:solidFill>
                <a:effectLst/>
                <a:latin typeface="Arial" charset="0"/>
                <a:cs typeface="Arial" charset="0"/>
              </a:rPr>
              <a:t>Rectrices</a:t>
            </a:r>
            <a:r>
              <a:rPr lang="en-US" sz="3600" i="1" dirty="0">
                <a:effectLst/>
                <a:latin typeface="Arial" charset="0"/>
                <a:cs typeface="Arial" charset="0"/>
              </a:rPr>
              <a:t>:  Tail feathers</a:t>
            </a:r>
          </a:p>
          <a:p>
            <a:pPr>
              <a:buFont typeface="Wingdings" charset="0"/>
              <a:buNone/>
            </a:pPr>
            <a:endParaRPr lang="en-US" sz="1200" dirty="0">
              <a:effectLst/>
              <a:latin typeface="Arial" charset="0"/>
              <a:cs typeface="Arial" charset="0"/>
            </a:endParaRPr>
          </a:p>
          <a:p>
            <a:r>
              <a:rPr lang="en-US" dirty="0">
                <a:effectLst/>
                <a:latin typeface="Arial" charset="0"/>
                <a:cs typeface="Arial" charset="0"/>
              </a:rPr>
              <a:t>The tail feathers are used to provide stability and control. They are referred to collectively as </a:t>
            </a:r>
            <a:r>
              <a:rPr lang="en-US" b="1" dirty="0" err="1">
                <a:solidFill>
                  <a:srgbClr val="FF3399"/>
                </a:solidFill>
                <a:effectLst/>
                <a:latin typeface="Arial" charset="0"/>
                <a:cs typeface="Arial" charset="0"/>
              </a:rPr>
              <a:t>rectrices</a:t>
            </a:r>
            <a:r>
              <a:rPr lang="en-US" dirty="0">
                <a:effectLst/>
                <a:latin typeface="Arial" charset="0"/>
                <a:cs typeface="Arial" charset="0"/>
              </a:rPr>
              <a:t>.</a:t>
            </a:r>
            <a:r>
              <a:rPr lang="en-US" sz="2800" dirty="0">
                <a:effectLst/>
                <a:latin typeface="Arial" charset="0"/>
                <a:cs typeface="Arial" charset="0"/>
              </a:rPr>
              <a:t> </a:t>
            </a:r>
            <a:endParaRPr lang="en-US" dirty="0">
              <a:effectLst/>
              <a:latin typeface="Arial" charset="0"/>
              <a:cs typeface="Arial" charset="0"/>
            </a:endParaRPr>
          </a:p>
          <a:p>
            <a:pPr eaLnBrk="1" hangingPunct="1"/>
            <a:endParaRPr lang="en-US" dirty="0">
              <a:latin typeface="Arial" charset="0"/>
              <a:cs typeface="Arial" charset="0"/>
            </a:endParaRPr>
          </a:p>
        </p:txBody>
      </p:sp>
      <p:pic>
        <p:nvPicPr>
          <p:cNvPr id="33796" name="Picture 2" descr="http://naturalhistory.uga.edu/~gmnh/gawildlife/images/GlossaryImages/rectric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369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4" descr="http://m1.ikiwq.com/img/xl/Ht3IAyTQlNVUeqQmnT9IYb.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0861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6" descr="http://cache2.allpostersimages.com/p/LRG/21/2143/LKQED00Z/posters/nussbaumer-rolf-rear-view-of-male-wild-turkey-tail-feathers-during-display-texas-us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57400" y="3086100"/>
            <a:ext cx="36576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9" name="Picture 8" descr="http://meckimac.com/wp/wp-content/gallery/new-york/beardsley-peacock.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15000" y="3086100"/>
            <a:ext cx="34290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Types of Feathers</a:t>
            </a:r>
          </a:p>
        </p:txBody>
      </p:sp>
      <p:sp>
        <p:nvSpPr>
          <p:cNvPr id="36867" name="Rectangle 3"/>
          <p:cNvSpPr>
            <a:spLocks noGrp="1" noChangeArrowheads="1"/>
          </p:cNvSpPr>
          <p:nvPr>
            <p:ph type="body" idx="1"/>
          </p:nvPr>
        </p:nvSpPr>
        <p:spPr>
          <a:xfrm>
            <a:off x="0" y="590550"/>
            <a:ext cx="9144000" cy="4514850"/>
          </a:xfrm>
        </p:spPr>
        <p:txBody>
          <a:bodyPr/>
          <a:lstStyle/>
          <a:p>
            <a:pPr>
              <a:buFont typeface="Wingdings" pitchFamily="2" charset="2"/>
              <a:buNone/>
              <a:defRPr/>
            </a:pPr>
            <a:r>
              <a:rPr lang="en-US" sz="2800" dirty="0">
                <a:ea typeface="+mn-ea"/>
              </a:rPr>
              <a:t>4</a:t>
            </a:r>
            <a:r>
              <a:rPr lang="en-US" sz="2000" dirty="0">
                <a:ea typeface="+mn-ea"/>
              </a:rPr>
              <a:t>. </a:t>
            </a:r>
            <a:r>
              <a:rPr lang="en-US" sz="2000" b="1" i="1" u="sng" dirty="0">
                <a:solidFill>
                  <a:srgbClr val="FF3399"/>
                </a:solidFill>
                <a:ea typeface="+mn-ea"/>
              </a:rPr>
              <a:t>Coverts</a:t>
            </a:r>
            <a:r>
              <a:rPr lang="en-US" sz="2000" b="1" i="1" dirty="0">
                <a:ea typeface="+mn-ea"/>
              </a:rPr>
              <a:t>:</a:t>
            </a:r>
            <a:br>
              <a:rPr lang="en-US" sz="2000" b="1" dirty="0">
                <a:ea typeface="+mn-ea"/>
              </a:rPr>
            </a:br>
            <a:r>
              <a:rPr lang="en-US" sz="2000" dirty="0">
                <a:ea typeface="+mn-ea"/>
              </a:rPr>
              <a:t>Bordering and overlaying the edges of the </a:t>
            </a:r>
            <a:r>
              <a:rPr lang="en-US" sz="2000" dirty="0" err="1">
                <a:ea typeface="+mn-ea"/>
              </a:rPr>
              <a:t>remiges</a:t>
            </a:r>
            <a:r>
              <a:rPr lang="en-US" sz="2000" dirty="0">
                <a:ea typeface="+mn-ea"/>
              </a:rPr>
              <a:t> and the </a:t>
            </a:r>
            <a:r>
              <a:rPr lang="en-US" sz="2000" dirty="0" err="1">
                <a:ea typeface="+mn-ea"/>
              </a:rPr>
              <a:t>rectrices</a:t>
            </a:r>
            <a:r>
              <a:rPr lang="en-US" sz="2000" dirty="0">
                <a:ea typeface="+mn-ea"/>
              </a:rPr>
              <a:t> on both the lower side and upper side of the body are rows of feathers called </a:t>
            </a:r>
            <a:r>
              <a:rPr lang="en-US" sz="2000" b="1" dirty="0">
                <a:solidFill>
                  <a:srgbClr val="FF3399"/>
                </a:solidFill>
                <a:ea typeface="+mn-ea"/>
              </a:rPr>
              <a:t>coverts</a:t>
            </a:r>
            <a:r>
              <a:rPr lang="en-US" sz="2000" dirty="0">
                <a:ea typeface="+mn-ea"/>
              </a:rPr>
              <a:t>. The coverts help streamline the shape of the wings and tail while providing the bird with insulation. </a:t>
            </a:r>
            <a:endParaRPr lang="en-US" sz="2400" dirty="0">
              <a:ea typeface="+mn-ea"/>
            </a:endParaRPr>
          </a:p>
        </p:txBody>
      </p:sp>
      <p:pic>
        <p:nvPicPr>
          <p:cNvPr id="34820" name="Picture 4" descr="http://www.javierblasco.arrakis.es/glosario/coberteras_alar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83669"/>
            <a:ext cx="5410200" cy="2459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6" descr="http://www.westol.com/~banding/INBU_SYM_043002_molt_limits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10200" y="2678907"/>
            <a:ext cx="3733800" cy="2464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Types of Feathers</a:t>
            </a:r>
          </a:p>
        </p:txBody>
      </p:sp>
      <p:sp>
        <p:nvSpPr>
          <p:cNvPr id="36867" name="Rectangle 3"/>
          <p:cNvSpPr>
            <a:spLocks noGrp="1" noChangeArrowheads="1"/>
          </p:cNvSpPr>
          <p:nvPr>
            <p:ph type="body" idx="1"/>
          </p:nvPr>
        </p:nvSpPr>
        <p:spPr>
          <a:xfrm>
            <a:off x="0" y="628650"/>
            <a:ext cx="9144000" cy="4514850"/>
          </a:xfrm>
        </p:spPr>
        <p:txBody>
          <a:bodyPr/>
          <a:lstStyle/>
          <a:p>
            <a:pPr>
              <a:buFont typeface="Wingdings" charset="0"/>
              <a:buNone/>
            </a:pPr>
            <a:r>
              <a:rPr lang="en-US" sz="2800" dirty="0">
                <a:latin typeface="Arial" charset="0"/>
                <a:cs typeface="Arial" charset="0"/>
              </a:rPr>
              <a:t>5</a:t>
            </a:r>
            <a:r>
              <a:rPr lang="en-US" sz="2400" dirty="0">
                <a:latin typeface="Arial" charset="0"/>
                <a:cs typeface="Arial" charset="0"/>
              </a:rPr>
              <a:t>. </a:t>
            </a:r>
            <a:r>
              <a:rPr lang="en-US" sz="2400" b="1" i="1" u="sng" dirty="0">
                <a:solidFill>
                  <a:srgbClr val="FF3399"/>
                </a:solidFill>
                <a:effectLst>
                  <a:outerShdw blurRad="38100" dist="38100" dir="2700000" algn="tl">
                    <a:srgbClr val="FFFFFF"/>
                  </a:outerShdw>
                </a:effectLst>
                <a:latin typeface="Arial" charset="0"/>
                <a:cs typeface="Arial" charset="0"/>
              </a:rPr>
              <a:t>Bristles</a:t>
            </a:r>
            <a:r>
              <a:rPr lang="en-US" sz="2400" i="1" dirty="0">
                <a:latin typeface="Arial" charset="0"/>
                <a:cs typeface="Arial" charset="0"/>
              </a:rPr>
              <a:t>: </a:t>
            </a:r>
            <a:r>
              <a:rPr lang="ja-JP" altLang="en-US" sz="2400" i="1" dirty="0">
                <a:latin typeface="Arial" charset="0"/>
                <a:cs typeface="Arial" charset="0"/>
              </a:rPr>
              <a:t>“</a:t>
            </a:r>
            <a:r>
              <a:rPr lang="en-US" sz="2400" i="1" dirty="0">
                <a:latin typeface="Arial" charset="0"/>
                <a:cs typeface="Arial" charset="0"/>
              </a:rPr>
              <a:t>whisker-like</a:t>
            </a:r>
            <a:r>
              <a:rPr lang="ja-JP" altLang="en-US" sz="2400" i="1" dirty="0">
                <a:latin typeface="Arial" charset="0"/>
                <a:cs typeface="Arial" charset="0"/>
              </a:rPr>
              <a:t>”</a:t>
            </a:r>
            <a:r>
              <a:rPr lang="en-US" sz="2400" i="1" dirty="0">
                <a:latin typeface="Arial" charset="0"/>
                <a:cs typeface="Arial" charset="0"/>
              </a:rPr>
              <a:t> feathers</a:t>
            </a:r>
            <a:br>
              <a:rPr lang="en-US" sz="2400" dirty="0">
                <a:latin typeface="Arial" charset="0"/>
                <a:cs typeface="Arial" charset="0"/>
              </a:rPr>
            </a:br>
            <a:r>
              <a:rPr lang="en-US" sz="2400" dirty="0">
                <a:latin typeface="Arial" charset="0"/>
                <a:cs typeface="Arial" charset="0"/>
              </a:rPr>
              <a:t>Specialized feathers, </a:t>
            </a:r>
            <a:r>
              <a:rPr lang="en-US" sz="2400" b="1" dirty="0">
                <a:latin typeface="Arial" charset="0"/>
                <a:cs typeface="Arial" charset="0"/>
              </a:rPr>
              <a:t>bristles</a:t>
            </a:r>
            <a:r>
              <a:rPr lang="en-US" sz="2400" dirty="0">
                <a:latin typeface="Arial" charset="0"/>
                <a:cs typeface="Arial" charset="0"/>
              </a:rPr>
              <a:t> are small contour feathers which lack barbs.</a:t>
            </a:r>
          </a:p>
          <a:p>
            <a:pPr>
              <a:buFont typeface="Wingdings" charset="0"/>
              <a:buNone/>
            </a:pPr>
            <a:endParaRPr lang="en-US" sz="1100" dirty="0">
              <a:latin typeface="Arial" charset="0"/>
              <a:cs typeface="Arial" charset="0"/>
            </a:endParaRPr>
          </a:p>
          <a:p>
            <a:r>
              <a:rPr lang="en-US" sz="2000" i="1" dirty="0">
                <a:latin typeface="Arial" charset="0"/>
                <a:cs typeface="Arial" charset="0"/>
              </a:rPr>
              <a:t>Bristles p</a:t>
            </a:r>
            <a:r>
              <a:rPr lang="en-US" sz="2000" dirty="0">
                <a:latin typeface="Arial" charset="0"/>
                <a:cs typeface="Arial" charset="0"/>
              </a:rPr>
              <a:t>roject from the beak of many insect-eating birds, including flycatchers, nightjars and even the American Robin. They are believed to provide protection for the bird's eyes as it consumes wriggly prey. The bristles may also provide tactile feedback, like the whiskers on a dog or cat.</a:t>
            </a:r>
          </a:p>
        </p:txBody>
      </p:sp>
      <p:pic>
        <p:nvPicPr>
          <p:cNvPr id="35844" name="Picture 2" descr="http://leesbirdblog.files.wordpress.com/2010/06/whip-poor-will-caprimulgus-vociferus-by-c2a9judd-paters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17" y="3333750"/>
            <a:ext cx="35814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6" descr="http://farm4.static.flickr.com/3153/2707897738_769f46235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57600" y="3355182"/>
            <a:ext cx="3429000" cy="1788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8" descr="http://people.eku.edu/ritchisong/Hoodedwarblerbill.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51688" y="3371850"/>
            <a:ext cx="1992312"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742950"/>
          </a:xfrm>
        </p:spPr>
        <p:txBody>
          <a:bodyPr/>
          <a:lstStyle/>
          <a:p>
            <a:pPr eaLnBrk="1" hangingPunct="1"/>
            <a:r>
              <a:rPr lang="en-US">
                <a:latin typeface="Arial" charset="0"/>
                <a:cs typeface="Arial" charset="0"/>
              </a:rPr>
              <a:t>Types of Feathers </a:t>
            </a:r>
          </a:p>
        </p:txBody>
      </p:sp>
      <p:sp>
        <p:nvSpPr>
          <p:cNvPr id="14339" name="Rectangle 3"/>
          <p:cNvSpPr>
            <a:spLocks noGrp="1" noChangeArrowheads="1"/>
          </p:cNvSpPr>
          <p:nvPr>
            <p:ph type="body" idx="1"/>
          </p:nvPr>
        </p:nvSpPr>
        <p:spPr>
          <a:xfrm>
            <a:off x="0" y="285750"/>
            <a:ext cx="9144000" cy="4857750"/>
          </a:xfrm>
        </p:spPr>
        <p:txBody>
          <a:bodyPr/>
          <a:lstStyle/>
          <a:p>
            <a:pPr eaLnBrk="1" hangingPunct="1">
              <a:buFont typeface="Wingdings" charset="0"/>
              <a:buNone/>
            </a:pPr>
            <a:endParaRPr lang="en-US" sz="2800" dirty="0">
              <a:latin typeface="Arial" charset="0"/>
              <a:cs typeface="Arial" charset="0"/>
            </a:endParaRPr>
          </a:p>
          <a:p>
            <a:pPr eaLnBrk="1" hangingPunct="1">
              <a:buFont typeface="Wingdings" charset="0"/>
              <a:buNone/>
            </a:pPr>
            <a:r>
              <a:rPr lang="en-US" sz="2800" dirty="0">
                <a:latin typeface="Arial" charset="0"/>
                <a:cs typeface="Arial" charset="0"/>
              </a:rPr>
              <a:t>6. </a:t>
            </a:r>
            <a:r>
              <a:rPr lang="en-US" sz="2000" b="1" u="sng" dirty="0">
                <a:solidFill>
                  <a:srgbClr val="FF3399"/>
                </a:solidFill>
                <a:effectLst/>
                <a:latin typeface="Arial" charset="0"/>
                <a:cs typeface="Arial" charset="0"/>
              </a:rPr>
              <a:t>Down Feathers</a:t>
            </a:r>
            <a:r>
              <a:rPr lang="en-US" sz="2000" dirty="0">
                <a:effectLst/>
                <a:latin typeface="Arial" charset="0"/>
                <a:cs typeface="Arial" charset="0"/>
              </a:rPr>
              <a:t>:  Inner feathers that are soft, finely-divided feathers used to help keep warm</a:t>
            </a:r>
          </a:p>
          <a:p>
            <a:pPr eaLnBrk="1" hangingPunct="1">
              <a:buFont typeface="Wingdings" charset="0"/>
              <a:buNone/>
            </a:pPr>
            <a:endParaRPr lang="en-US" sz="1000" dirty="0">
              <a:effectLst/>
              <a:latin typeface="Arial" charset="0"/>
              <a:cs typeface="Arial" charset="0"/>
            </a:endParaRPr>
          </a:p>
          <a:p>
            <a:pPr eaLnBrk="1" hangingPunct="1"/>
            <a:r>
              <a:rPr lang="en-US" sz="2000" dirty="0">
                <a:effectLst/>
                <a:latin typeface="Arial" charset="0"/>
                <a:cs typeface="Arial" charset="0"/>
              </a:rPr>
              <a:t>Trap a layer of air to provide insulation</a:t>
            </a:r>
          </a:p>
          <a:p>
            <a:pPr eaLnBrk="1" hangingPunct="1">
              <a:buFont typeface="Wingdings" charset="0"/>
              <a:buNone/>
            </a:pPr>
            <a:endParaRPr lang="en-US" sz="1050" dirty="0">
              <a:effectLst/>
              <a:latin typeface="Arial" charset="0"/>
              <a:cs typeface="Arial" charset="0"/>
            </a:endParaRPr>
          </a:p>
          <a:p>
            <a:pPr eaLnBrk="1" hangingPunct="1"/>
            <a:r>
              <a:rPr lang="en-US" sz="2000" dirty="0">
                <a:effectLst/>
                <a:latin typeface="Arial" charset="0"/>
                <a:cs typeface="Arial" charset="0"/>
              </a:rPr>
              <a:t>Lack hooks to lock the feathers together</a:t>
            </a:r>
          </a:p>
          <a:p>
            <a:pPr eaLnBrk="1" hangingPunct="1">
              <a:buFont typeface="Wingdings" charset="0"/>
              <a:buNone/>
            </a:pPr>
            <a:endParaRPr lang="en-US" sz="1100" dirty="0">
              <a:effectLst/>
              <a:latin typeface="Arial" charset="0"/>
              <a:cs typeface="Arial" charset="0"/>
            </a:endParaRPr>
          </a:p>
          <a:p>
            <a:pPr eaLnBrk="1" hangingPunct="1"/>
            <a:r>
              <a:rPr lang="en-US" sz="2000" dirty="0">
                <a:effectLst/>
                <a:latin typeface="Arial" charset="0"/>
                <a:cs typeface="Arial" charset="0"/>
              </a:rPr>
              <a:t>Down feathers are the feathers that cover the bodies of young birds.</a:t>
            </a:r>
          </a:p>
        </p:txBody>
      </p:sp>
      <p:pic>
        <p:nvPicPr>
          <p:cNvPr id="36869" name="Picture 7" descr="http://www.angelinasnest.com/_borders/2005%2012-13%20ANA%20Seagreen%20Op%20Nestl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71850"/>
            <a:ext cx="31496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9" descr="http://1.bp.blogspot.com/_SQq7mqYD3JY/S_VpdGRF02I/AAAAAAAACuc/6ttnm5c4SX8/s1600/LAAL_down_whit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6600" y="3367271"/>
            <a:ext cx="28956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11" descr="http://www.boingboing.net/200806020945.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2200" y="3371850"/>
            <a:ext cx="29718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3 Reasons for Preening</a:t>
            </a:r>
          </a:p>
        </p:txBody>
      </p:sp>
      <p:sp>
        <p:nvSpPr>
          <p:cNvPr id="35843" name="Rectangle 3"/>
          <p:cNvSpPr>
            <a:spLocks noGrp="1" noChangeArrowheads="1"/>
          </p:cNvSpPr>
          <p:nvPr>
            <p:ph type="body" idx="1"/>
          </p:nvPr>
        </p:nvSpPr>
        <p:spPr>
          <a:xfrm>
            <a:off x="0" y="628650"/>
            <a:ext cx="9144000" cy="4514850"/>
          </a:xfrm>
        </p:spPr>
        <p:txBody>
          <a:bodyPr/>
          <a:lstStyle/>
          <a:p>
            <a:pPr eaLnBrk="1" hangingPunct="1">
              <a:buFont typeface="Wingdings" pitchFamily="2" charset="2"/>
              <a:buChar char="l"/>
              <a:defRPr/>
            </a:pPr>
            <a:r>
              <a:rPr lang="en-US" sz="2000" b="1" u="sng" dirty="0">
                <a:solidFill>
                  <a:srgbClr val="FF3399"/>
                </a:solidFill>
                <a:ea typeface="+mn-ea"/>
              </a:rPr>
              <a:t>Preening</a:t>
            </a:r>
            <a:r>
              <a:rPr lang="en-US" sz="2000" dirty="0">
                <a:ea typeface="+mn-ea"/>
              </a:rPr>
              <a:t>:  The process by which birds groom and care for their feathers.</a:t>
            </a:r>
          </a:p>
          <a:p>
            <a:pPr eaLnBrk="1" hangingPunct="1">
              <a:buFont typeface="Wingdings" pitchFamily="2" charset="2"/>
              <a:buChar char="l"/>
              <a:defRPr/>
            </a:pPr>
            <a:endParaRPr lang="en-US" sz="900" dirty="0">
              <a:ea typeface="+mn-ea"/>
            </a:endParaRPr>
          </a:p>
          <a:p>
            <a:pPr eaLnBrk="1" hangingPunct="1">
              <a:buFont typeface="Wingdings" pitchFamily="2" charset="2"/>
              <a:buChar char="l"/>
              <a:defRPr/>
            </a:pPr>
            <a:r>
              <a:rPr lang="en-US" sz="2000" dirty="0">
                <a:ea typeface="+mn-ea"/>
              </a:rPr>
              <a:t>Birds spend several hours a day preening</a:t>
            </a:r>
          </a:p>
          <a:p>
            <a:pPr eaLnBrk="1" hangingPunct="1">
              <a:buFont typeface="Wingdings" pitchFamily="2" charset="2"/>
              <a:buNone/>
              <a:defRPr/>
            </a:pPr>
            <a:endParaRPr lang="en-US" sz="700" dirty="0">
              <a:ea typeface="+mn-ea"/>
            </a:endParaRPr>
          </a:p>
          <a:p>
            <a:pPr marL="514350" indent="-514350" eaLnBrk="1" hangingPunct="1">
              <a:buFont typeface="Wingdings" pitchFamily="2" charset="2"/>
              <a:buAutoNum type="arabicPeriod"/>
              <a:defRPr/>
            </a:pPr>
            <a:r>
              <a:rPr lang="en-US" sz="2000" dirty="0">
                <a:ea typeface="+mn-ea"/>
              </a:rPr>
              <a:t>The bird uses its beak like a comb to draw together </a:t>
            </a:r>
          </a:p>
          <a:p>
            <a:pPr marL="514350" indent="-514350" eaLnBrk="1" hangingPunct="1">
              <a:buFont typeface="Wingdings" pitchFamily="2" charset="2"/>
              <a:buNone/>
              <a:defRPr/>
            </a:pPr>
            <a:r>
              <a:rPr lang="en-US" sz="2000" dirty="0">
                <a:ea typeface="+mn-ea"/>
              </a:rPr>
              <a:t>      the barbs and barbules to stop feathers from fraying </a:t>
            </a:r>
          </a:p>
          <a:p>
            <a:pPr eaLnBrk="1" hangingPunct="1">
              <a:buFont typeface="Wingdings" pitchFamily="2" charset="2"/>
              <a:buNone/>
              <a:defRPr/>
            </a:pPr>
            <a:endParaRPr lang="en-US" sz="2400" dirty="0">
              <a:ea typeface="+mn-ea"/>
            </a:endParaRPr>
          </a:p>
        </p:txBody>
      </p:sp>
      <p:pic>
        <p:nvPicPr>
          <p:cNvPr id="37892" name="Picture 8" descr="http://www.natures-desktop.com/images/wallpapers/1024x768/birds/white-duck-preen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60" y="2743200"/>
            <a:ext cx="41910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10" descr="http://billmajoros.com/photoalbum/categories/new/florida/great-egret-preeni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67200" y="2742010"/>
            <a:ext cx="4876800" cy="240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12" descr="http://t3.gstatic.com/images?q=tbn:ANd9GcQGx-sMbYN9aMoxV7HDt9HE9LBjY0BmP8DCRT8P3tRKevLA-XbvRg&amp;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62800" y="1028700"/>
            <a:ext cx="1981200" cy="102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514350"/>
          </a:xfrm>
        </p:spPr>
        <p:txBody>
          <a:bodyPr/>
          <a:lstStyle/>
          <a:p>
            <a:pPr eaLnBrk="1" hangingPunct="1"/>
            <a:r>
              <a:rPr lang="en-US" sz="3600">
                <a:latin typeface="Arial" charset="0"/>
                <a:cs typeface="Arial" charset="0"/>
              </a:rPr>
              <a:t>3 Reasons for Preening</a:t>
            </a:r>
          </a:p>
        </p:txBody>
      </p:sp>
      <p:sp>
        <p:nvSpPr>
          <p:cNvPr id="59395" name="Rectangle 3"/>
          <p:cNvSpPr>
            <a:spLocks noGrp="1" noChangeArrowheads="1"/>
          </p:cNvSpPr>
          <p:nvPr>
            <p:ph type="body" idx="1"/>
          </p:nvPr>
        </p:nvSpPr>
        <p:spPr>
          <a:xfrm>
            <a:off x="0" y="514350"/>
            <a:ext cx="9144000" cy="4629150"/>
          </a:xfrm>
        </p:spPr>
        <p:txBody>
          <a:bodyPr/>
          <a:lstStyle/>
          <a:p>
            <a:pPr marL="514350" indent="-514350" eaLnBrk="1" hangingPunct="1">
              <a:buFont typeface="Wingdings" charset="0"/>
              <a:buAutoNum type="arabicPeriod" startAt="2"/>
            </a:pPr>
            <a:r>
              <a:rPr lang="en-US" sz="2000" dirty="0">
                <a:latin typeface="Arial" charset="0"/>
                <a:cs typeface="Arial" charset="0"/>
              </a:rPr>
              <a:t>Birds have ONE oil gland in their skin at the base of </a:t>
            </a:r>
          </a:p>
          <a:p>
            <a:pPr marL="514350" indent="-514350" eaLnBrk="1" hangingPunct="1">
              <a:buFont typeface="Wingdings" charset="0"/>
              <a:buNone/>
            </a:pPr>
            <a:r>
              <a:rPr lang="en-US" sz="2000" dirty="0">
                <a:latin typeface="Arial" charset="0"/>
                <a:cs typeface="Arial" charset="0"/>
              </a:rPr>
              <a:t>     their tail called the </a:t>
            </a:r>
            <a:r>
              <a:rPr lang="en-US" sz="2000" b="1" u="sng" dirty="0" err="1">
                <a:solidFill>
                  <a:srgbClr val="FF3399"/>
                </a:solidFill>
                <a:effectLst>
                  <a:outerShdw blurRad="38100" dist="38100" dir="2700000" algn="tl">
                    <a:srgbClr val="FFFFFF"/>
                  </a:outerShdw>
                </a:effectLst>
                <a:latin typeface="Arial" charset="0"/>
                <a:cs typeface="Arial" charset="0"/>
              </a:rPr>
              <a:t>uropygial</a:t>
            </a:r>
            <a:r>
              <a:rPr lang="en-US" sz="2000" b="1" u="sng" dirty="0">
                <a:solidFill>
                  <a:srgbClr val="FF3399"/>
                </a:solidFill>
                <a:effectLst>
                  <a:outerShdw blurRad="38100" dist="38100" dir="2700000" algn="tl">
                    <a:srgbClr val="FFFFFF"/>
                  </a:outerShdw>
                </a:effectLst>
                <a:latin typeface="Arial" charset="0"/>
                <a:cs typeface="Arial" charset="0"/>
              </a:rPr>
              <a:t> gland</a:t>
            </a:r>
            <a:r>
              <a:rPr lang="en-US" sz="2000" dirty="0">
                <a:latin typeface="Arial" charset="0"/>
                <a:cs typeface="Arial" charset="0"/>
              </a:rPr>
              <a:t>.</a:t>
            </a:r>
          </a:p>
          <a:p>
            <a:pPr marL="514350" indent="-514350" eaLnBrk="1" hangingPunct="1">
              <a:buFont typeface="Wingdings" charset="0"/>
              <a:buNone/>
            </a:pPr>
            <a:endParaRPr lang="en-US" sz="700" dirty="0">
              <a:latin typeface="Arial" charset="0"/>
              <a:cs typeface="Arial" charset="0"/>
            </a:endParaRPr>
          </a:p>
          <a:p>
            <a:pPr marL="514350" indent="-514350" eaLnBrk="1" hangingPunct="1"/>
            <a:r>
              <a:rPr lang="en-US" sz="2000" dirty="0">
                <a:latin typeface="Arial" charset="0"/>
                <a:cs typeface="Arial" charset="0"/>
              </a:rPr>
              <a:t>They squeeze oil from this gland with their beak, and coat their feathers with the oil.</a:t>
            </a:r>
          </a:p>
          <a:p>
            <a:pPr marL="514350" indent="-514350" eaLnBrk="1" hangingPunct="1">
              <a:buFont typeface="Wingdings" charset="0"/>
              <a:buNone/>
            </a:pPr>
            <a:endParaRPr lang="en-US" sz="700" dirty="0">
              <a:latin typeface="Arial" charset="0"/>
              <a:cs typeface="Arial" charset="0"/>
            </a:endParaRPr>
          </a:p>
          <a:p>
            <a:pPr marL="514350" indent="-514350" eaLnBrk="1" hangingPunct="1"/>
            <a:r>
              <a:rPr lang="en-US" sz="2000" dirty="0">
                <a:latin typeface="Arial" charset="0"/>
                <a:cs typeface="Arial" charset="0"/>
              </a:rPr>
              <a:t>The oil helps water proof the feathers &amp; protects against parasites like lice.</a:t>
            </a:r>
          </a:p>
        </p:txBody>
      </p:sp>
      <p:pic>
        <p:nvPicPr>
          <p:cNvPr id="38916" name="Picture 7" descr="Feather2Ol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1200" y="2914650"/>
            <a:ext cx="33528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8" descr="File:White-winged Crossbill Uropygial.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2914650"/>
            <a:ext cx="4092575"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8" name="Picture 10" descr="http://remotesensingart.com/WhitePelicans/images/WhitePelican_K500221small.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05200" y="2800350"/>
            <a:ext cx="2224088"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514350"/>
          </a:xfrm>
        </p:spPr>
        <p:txBody>
          <a:bodyPr/>
          <a:lstStyle/>
          <a:p>
            <a:pPr eaLnBrk="1" hangingPunct="1"/>
            <a:r>
              <a:rPr lang="en-US" sz="3600">
                <a:latin typeface="Arial" charset="0"/>
                <a:cs typeface="Arial" charset="0"/>
              </a:rPr>
              <a:t>3 Reasons for Preening</a:t>
            </a:r>
          </a:p>
        </p:txBody>
      </p:sp>
      <p:sp>
        <p:nvSpPr>
          <p:cNvPr id="59395" name="Rectangle 3"/>
          <p:cNvSpPr>
            <a:spLocks noGrp="1" noChangeArrowheads="1"/>
          </p:cNvSpPr>
          <p:nvPr>
            <p:ph type="body" idx="1"/>
          </p:nvPr>
        </p:nvSpPr>
        <p:spPr>
          <a:xfrm>
            <a:off x="0" y="857250"/>
            <a:ext cx="9144000" cy="4286250"/>
          </a:xfrm>
        </p:spPr>
        <p:txBody>
          <a:bodyPr/>
          <a:lstStyle/>
          <a:p>
            <a:pPr marL="514350" indent="-514350" eaLnBrk="1" hangingPunct="1">
              <a:buFont typeface="Wingdings" charset="0"/>
              <a:buAutoNum type="arabicPeriod" startAt="3"/>
            </a:pPr>
            <a:r>
              <a:rPr lang="en-US">
                <a:latin typeface="Arial" charset="0"/>
                <a:cs typeface="Arial" charset="0"/>
              </a:rPr>
              <a:t>Preening helps with pair bonding during breeding season.</a:t>
            </a:r>
            <a:r>
              <a:rPr lang="en-US" sz="2800">
                <a:latin typeface="Arial" charset="0"/>
                <a:cs typeface="Arial" charset="0"/>
              </a:rPr>
              <a:t> </a:t>
            </a:r>
          </a:p>
        </p:txBody>
      </p:sp>
      <p:pic>
        <p:nvPicPr>
          <p:cNvPr id="39940" name="Picture 2" descr="http://www.richardseah-photography.com/wp-content/gallery/birds/duck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11455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4" descr="http://2.bp.blogspot.com/_gtA9bTRTE4U/ShPDJf5vJbI/AAAAAAAAAEQ/QM1DPACr0wA/s400/Silverbills+allopreen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14550"/>
            <a:ext cx="51054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Molting</a:t>
            </a:r>
          </a:p>
        </p:txBody>
      </p:sp>
      <p:sp>
        <p:nvSpPr>
          <p:cNvPr id="13315" name="Rectangle 3"/>
          <p:cNvSpPr>
            <a:spLocks noGrp="1" noChangeArrowheads="1"/>
          </p:cNvSpPr>
          <p:nvPr>
            <p:ph type="body" idx="1"/>
          </p:nvPr>
        </p:nvSpPr>
        <p:spPr>
          <a:xfrm>
            <a:off x="0" y="628650"/>
            <a:ext cx="9144000" cy="4514850"/>
          </a:xfrm>
        </p:spPr>
        <p:txBody>
          <a:bodyPr/>
          <a:lstStyle/>
          <a:p>
            <a:pPr eaLnBrk="1" hangingPunct="1"/>
            <a:r>
              <a:rPr lang="en-US" sz="2400" dirty="0">
                <a:latin typeface="Arial" charset="0"/>
                <a:cs typeface="Arial" charset="0"/>
              </a:rPr>
              <a:t>When a bird</a:t>
            </a:r>
            <a:r>
              <a:rPr lang="ja-JP" altLang="en-US" sz="2400" dirty="0">
                <a:latin typeface="Arial" charset="0"/>
                <a:cs typeface="Arial" charset="0"/>
              </a:rPr>
              <a:t>’</a:t>
            </a:r>
            <a:r>
              <a:rPr lang="en-US" sz="2400" dirty="0">
                <a:latin typeface="Arial" charset="0"/>
                <a:cs typeface="Arial" charset="0"/>
              </a:rPr>
              <a:t>s feathers become worn-out &amp; damaged, it is replaced by new feathers.</a:t>
            </a:r>
          </a:p>
          <a:p>
            <a:pPr eaLnBrk="1" hangingPunct="1">
              <a:buFont typeface="Wingdings" charset="0"/>
              <a:buNone/>
            </a:pPr>
            <a:endParaRPr lang="en-US" sz="1100" dirty="0">
              <a:latin typeface="Arial" charset="0"/>
              <a:cs typeface="Arial" charset="0"/>
            </a:endParaRPr>
          </a:p>
          <a:p>
            <a:pPr eaLnBrk="1" hangingPunct="1"/>
            <a:r>
              <a:rPr lang="en-US" sz="2400" b="1" u="sng" dirty="0">
                <a:solidFill>
                  <a:srgbClr val="FF3399"/>
                </a:solidFill>
                <a:effectLst>
                  <a:outerShdw blurRad="38100" dist="38100" dir="2700000" algn="tl">
                    <a:srgbClr val="FFFFFF"/>
                  </a:outerShdw>
                </a:effectLst>
                <a:latin typeface="Arial" charset="0"/>
                <a:cs typeface="Arial" charset="0"/>
              </a:rPr>
              <a:t>Molting</a:t>
            </a:r>
            <a:r>
              <a:rPr lang="en-US" sz="2400" dirty="0">
                <a:latin typeface="Arial" charset="0"/>
                <a:cs typeface="Arial" charset="0"/>
              </a:rPr>
              <a:t>:  Process of shedding feathers and replacing them with new feathers</a:t>
            </a:r>
          </a:p>
          <a:p>
            <a:pPr eaLnBrk="1" hangingPunct="1"/>
            <a:r>
              <a:rPr lang="en-US" sz="2400" dirty="0">
                <a:latin typeface="Arial" charset="0"/>
                <a:cs typeface="Arial" charset="0"/>
              </a:rPr>
              <a:t>Most birds molt once a year</a:t>
            </a:r>
          </a:p>
          <a:p>
            <a:pPr eaLnBrk="1" hangingPunct="1"/>
            <a:r>
              <a:rPr lang="en-US" sz="2400" dirty="0">
                <a:latin typeface="Arial" charset="0"/>
                <a:cs typeface="Arial" charset="0"/>
              </a:rPr>
              <a:t>Some molt with a season, </a:t>
            </a:r>
          </a:p>
          <a:p>
            <a:pPr eaLnBrk="1" hangingPunct="1">
              <a:buFont typeface="Wingdings" charset="0"/>
              <a:buNone/>
            </a:pPr>
            <a:r>
              <a:rPr lang="en-US" sz="2400" dirty="0">
                <a:latin typeface="Arial" charset="0"/>
                <a:cs typeface="Arial" charset="0"/>
              </a:rPr>
              <a:t>    others molt a little at a time.</a:t>
            </a:r>
          </a:p>
        </p:txBody>
      </p:sp>
      <p:pic>
        <p:nvPicPr>
          <p:cNvPr id="40964" name="Picture 10" descr="http://www.jdafamily.com/Photos_Antartica/Molting_Gentoo_Pengui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1600" y="2266950"/>
            <a:ext cx="3617912"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0"/>
            <a:ext cx="8229600" cy="514350"/>
          </a:xfrm>
        </p:spPr>
        <p:txBody>
          <a:bodyPr/>
          <a:lstStyle/>
          <a:p>
            <a:pPr eaLnBrk="1" hangingPunct="1"/>
            <a:r>
              <a:rPr lang="en-US" sz="4000">
                <a:latin typeface="Arial" charset="0"/>
                <a:cs typeface="Arial" charset="0"/>
              </a:rPr>
              <a:t>Sexual Dimorphism </a:t>
            </a:r>
          </a:p>
        </p:txBody>
      </p:sp>
      <p:sp>
        <p:nvSpPr>
          <p:cNvPr id="41987" name="Rectangle 3"/>
          <p:cNvSpPr>
            <a:spLocks noGrp="1" noChangeArrowheads="1"/>
          </p:cNvSpPr>
          <p:nvPr>
            <p:ph type="body" idx="1"/>
          </p:nvPr>
        </p:nvSpPr>
        <p:spPr>
          <a:xfrm>
            <a:off x="0" y="514350"/>
            <a:ext cx="9144000" cy="4629150"/>
          </a:xfrm>
        </p:spPr>
        <p:txBody>
          <a:bodyPr/>
          <a:lstStyle/>
          <a:p>
            <a:pPr eaLnBrk="1" hangingPunct="1"/>
            <a:r>
              <a:rPr lang="en-US" sz="2800" dirty="0">
                <a:latin typeface="Arial" charset="0"/>
                <a:cs typeface="Arial" charset="0"/>
              </a:rPr>
              <a:t>Plumage can help birds (&amp; people) identify who are males and who are females.</a:t>
            </a:r>
            <a:endParaRPr lang="en-US" sz="900" dirty="0">
              <a:latin typeface="Arial" charset="0"/>
              <a:cs typeface="Arial" charset="0"/>
            </a:endParaRPr>
          </a:p>
          <a:p>
            <a:pPr eaLnBrk="1" hangingPunct="1"/>
            <a:r>
              <a:rPr lang="en-US" sz="2800" dirty="0">
                <a:latin typeface="Arial" charset="0"/>
                <a:cs typeface="Arial" charset="0"/>
              </a:rPr>
              <a:t>Males tend to be more colorful</a:t>
            </a:r>
          </a:p>
          <a:p>
            <a:pPr eaLnBrk="1" hangingPunct="1"/>
            <a:r>
              <a:rPr lang="en-US" sz="2800" dirty="0">
                <a:latin typeface="Arial" charset="0"/>
                <a:cs typeface="Arial" charset="0"/>
              </a:rPr>
              <a:t>Females tend to have camouflaged coloring</a:t>
            </a:r>
          </a:p>
        </p:txBody>
      </p:sp>
      <p:pic>
        <p:nvPicPr>
          <p:cNvPr id="41988" name="Picture 7" descr="Malla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181350"/>
            <a:ext cx="3352800" cy="1674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9" descr="BD0345_2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2571750"/>
            <a:ext cx="2514600" cy="126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0" name="Picture 11" descr="painted-bunti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0" y="2495550"/>
            <a:ext cx="19050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3" name="Picture 17" descr="RuddyDuck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43400" y="3954406"/>
            <a:ext cx="2209800" cy="1212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94" name="Picture 19" descr="ruddy-duck-2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81800" y="3909444"/>
            <a:ext cx="2209800" cy="1221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114300"/>
            <a:ext cx="8229600" cy="342900"/>
          </a:xfrm>
        </p:spPr>
        <p:txBody>
          <a:bodyPr/>
          <a:lstStyle/>
          <a:p>
            <a:pPr eaLnBrk="1" hangingPunct="1"/>
            <a:r>
              <a:rPr lang="en-US" sz="4000">
                <a:latin typeface="Arial" charset="0"/>
                <a:cs typeface="Arial" charset="0"/>
              </a:rPr>
              <a:t>Age</a:t>
            </a:r>
          </a:p>
        </p:txBody>
      </p:sp>
      <p:sp>
        <p:nvSpPr>
          <p:cNvPr id="43011" name="Rectangle 3"/>
          <p:cNvSpPr>
            <a:spLocks noGrp="1" noChangeArrowheads="1"/>
          </p:cNvSpPr>
          <p:nvPr>
            <p:ph type="body" idx="1"/>
          </p:nvPr>
        </p:nvSpPr>
        <p:spPr>
          <a:xfrm>
            <a:off x="0" y="742950"/>
            <a:ext cx="9144000" cy="4400550"/>
          </a:xfrm>
        </p:spPr>
        <p:txBody>
          <a:bodyPr/>
          <a:lstStyle/>
          <a:p>
            <a:pPr eaLnBrk="1" hangingPunct="1"/>
            <a:r>
              <a:rPr lang="en-US" sz="2400" dirty="0">
                <a:latin typeface="Arial" charset="0"/>
                <a:cs typeface="Arial" charset="0"/>
              </a:rPr>
              <a:t>Coloring can sometimes determine the age of a bird</a:t>
            </a:r>
          </a:p>
          <a:p>
            <a:pPr eaLnBrk="1" hangingPunct="1">
              <a:buFont typeface="Wingdings" charset="0"/>
              <a:buNone/>
            </a:pPr>
            <a:endParaRPr lang="en-US" sz="600" dirty="0">
              <a:latin typeface="Arial" charset="0"/>
              <a:cs typeface="Arial" charset="0"/>
            </a:endParaRPr>
          </a:p>
          <a:p>
            <a:pPr eaLnBrk="1" hangingPunct="1"/>
            <a:r>
              <a:rPr lang="en-US" sz="2400" dirty="0">
                <a:latin typeface="Arial" charset="0"/>
                <a:cs typeface="Arial" charset="0"/>
              </a:rPr>
              <a:t>Adolescent birds can be a different color than those who are of breeding age.</a:t>
            </a:r>
          </a:p>
        </p:txBody>
      </p:sp>
      <p:pic>
        <p:nvPicPr>
          <p:cNvPr id="44036" name="Picture 4" descr="10665-00306%2520Brown%2520Pelican%2520(portrait)%252013x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4550"/>
            <a:ext cx="33528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5" descr="pelica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2114550"/>
            <a:ext cx="5715000" cy="314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8" name="Text Box 6"/>
          <p:cNvSpPr txBox="1">
            <a:spLocks noChangeArrowheads="1"/>
          </p:cNvSpPr>
          <p:nvPr/>
        </p:nvSpPr>
        <p:spPr bwMode="auto">
          <a:xfrm>
            <a:off x="0" y="3543301"/>
            <a:ext cx="2438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a:latin typeface="Amery" charset="0"/>
              </a:rPr>
              <a:t>Adult Brown Pelican</a:t>
            </a:r>
          </a:p>
        </p:txBody>
      </p:sp>
      <p:sp>
        <p:nvSpPr>
          <p:cNvPr id="44039" name="Text Box 7"/>
          <p:cNvSpPr txBox="1">
            <a:spLocks noChangeArrowheads="1"/>
          </p:cNvSpPr>
          <p:nvPr/>
        </p:nvSpPr>
        <p:spPr bwMode="auto">
          <a:xfrm>
            <a:off x="4038600" y="2286001"/>
            <a:ext cx="2895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000">
                <a:latin typeface="Amery" charset="0"/>
              </a:rPr>
              <a:t>Adolescent Brown Pelican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153400" cy="854869"/>
          </a:xfrm>
        </p:spPr>
        <p:txBody>
          <a:bodyPr/>
          <a:lstStyle/>
          <a:p>
            <a:pPr eaLnBrk="1" hangingPunct="1"/>
            <a:r>
              <a:rPr lang="en-US" sz="3600" dirty="0">
                <a:latin typeface="Arial" charset="0"/>
                <a:cs typeface="Arial" charset="0"/>
              </a:rPr>
              <a:t>Characteristics of Birds</a:t>
            </a:r>
          </a:p>
        </p:txBody>
      </p:sp>
      <p:sp>
        <p:nvSpPr>
          <p:cNvPr id="11267" name="Rectangle 3"/>
          <p:cNvSpPr>
            <a:spLocks noGrp="1" noChangeArrowheads="1"/>
          </p:cNvSpPr>
          <p:nvPr>
            <p:ph type="body" idx="1"/>
          </p:nvPr>
        </p:nvSpPr>
        <p:spPr>
          <a:xfrm>
            <a:off x="0" y="742950"/>
            <a:ext cx="9144000" cy="4057650"/>
          </a:xfrm>
        </p:spPr>
        <p:txBody>
          <a:bodyPr/>
          <a:lstStyle/>
          <a:p>
            <a:pPr eaLnBrk="1" hangingPunct="1">
              <a:buFont typeface="Wingdings" charset="0"/>
              <a:buNone/>
            </a:pPr>
            <a:r>
              <a:rPr lang="en-US" sz="2600" dirty="0">
                <a:latin typeface="Arial" charset="0"/>
                <a:cs typeface="Arial" charset="0"/>
              </a:rPr>
              <a:t>1. Closely related to reptiles</a:t>
            </a:r>
            <a:endParaRPr lang="en-US" sz="1600" dirty="0">
              <a:latin typeface="Arial" charset="0"/>
              <a:cs typeface="Arial" charset="0"/>
            </a:endParaRPr>
          </a:p>
          <a:p>
            <a:pPr eaLnBrk="1" hangingPunct="1">
              <a:buFont typeface="Wingdings" charset="0"/>
              <a:buNone/>
            </a:pPr>
            <a:r>
              <a:rPr lang="en-US" sz="2600" dirty="0">
                <a:latin typeface="Arial" charset="0"/>
                <a:cs typeface="Arial" charset="0"/>
              </a:rPr>
              <a:t>2. Maintains internal body temperature:  </a:t>
            </a:r>
            <a:r>
              <a:rPr lang="en-US" sz="2600" b="1" u="sng" dirty="0">
                <a:solidFill>
                  <a:srgbClr val="FF3399"/>
                </a:solidFill>
                <a:effectLst>
                  <a:outerShdw blurRad="38100" dist="38100" dir="2700000" algn="tl">
                    <a:srgbClr val="FFFFFF"/>
                  </a:outerShdw>
                </a:effectLst>
                <a:latin typeface="Arial" charset="0"/>
                <a:cs typeface="Arial" charset="0"/>
              </a:rPr>
              <a:t>Endothermic</a:t>
            </a:r>
            <a:endParaRPr lang="en-US" sz="2600" b="1" dirty="0">
              <a:solidFill>
                <a:srgbClr val="FF3399"/>
              </a:solidFill>
              <a:effectLst>
                <a:outerShdw blurRad="38100" dist="38100" dir="2700000" algn="tl">
                  <a:srgbClr val="FFFFFF"/>
                </a:outerShdw>
              </a:effectLst>
              <a:latin typeface="Arial" charset="0"/>
              <a:cs typeface="Arial" charset="0"/>
            </a:endParaRPr>
          </a:p>
          <a:p>
            <a:pPr eaLnBrk="1" hangingPunct="1">
              <a:buFont typeface="Wingdings" charset="0"/>
              <a:buNone/>
            </a:pPr>
            <a:r>
              <a:rPr lang="en-US" sz="2600" dirty="0">
                <a:latin typeface="Arial" charset="0"/>
                <a:cs typeface="Arial" charset="0"/>
              </a:rPr>
              <a:t>3. 2 legs covered with scales</a:t>
            </a:r>
          </a:p>
          <a:p>
            <a:pPr eaLnBrk="1" hangingPunct="1">
              <a:buFont typeface="Wingdings" charset="0"/>
              <a:buNone/>
            </a:pPr>
            <a:r>
              <a:rPr lang="en-US" sz="2600" dirty="0">
                <a:latin typeface="Arial" charset="0"/>
                <a:cs typeface="Arial" charset="0"/>
              </a:rPr>
              <a:t>4. Front limbs modified into wings</a:t>
            </a:r>
          </a:p>
          <a:p>
            <a:pPr eaLnBrk="1" hangingPunct="1">
              <a:buFont typeface="Wingdings" charset="0"/>
              <a:buNone/>
            </a:pPr>
            <a:r>
              <a:rPr lang="en-US" sz="2600" dirty="0">
                <a:latin typeface="Arial" charset="0"/>
                <a:cs typeface="Arial" charset="0"/>
              </a:rPr>
              <a:t>5. Body covered with feathers</a:t>
            </a:r>
          </a:p>
          <a:p>
            <a:pPr eaLnBrk="1" hangingPunct="1">
              <a:buFont typeface="Wingdings" charset="0"/>
              <a:buNone/>
            </a:pPr>
            <a:r>
              <a:rPr lang="en-US" sz="2600" dirty="0">
                <a:latin typeface="Arial" charset="0"/>
                <a:cs typeface="Arial" charset="0"/>
              </a:rPr>
              <a:t>6. Lay eggs with calcium shell</a:t>
            </a:r>
          </a:p>
          <a:p>
            <a:pPr eaLnBrk="1" hangingPunct="1">
              <a:buFont typeface="Wingdings" charset="0"/>
              <a:buNone/>
            </a:pPr>
            <a:r>
              <a:rPr lang="en-US" sz="2600" dirty="0">
                <a:latin typeface="Arial" charset="0"/>
                <a:cs typeface="Arial" charset="0"/>
              </a:rPr>
              <a:t>7. Beak with no teeth</a:t>
            </a:r>
          </a:p>
          <a:p>
            <a:pPr eaLnBrk="1" hangingPunct="1">
              <a:buFont typeface="Wingdings" charset="0"/>
              <a:buNone/>
            </a:pPr>
            <a:r>
              <a:rPr lang="en-US" sz="2600" dirty="0">
                <a:latin typeface="Arial" charset="0"/>
                <a:cs typeface="Arial" charset="0"/>
              </a:rPr>
              <a:t>8. Hollow Bones =  reduces weight</a:t>
            </a:r>
          </a:p>
          <a:p>
            <a:pPr eaLnBrk="1" hangingPunct="1">
              <a:buFont typeface="Wingdings" charset="0"/>
              <a:buNone/>
            </a:pPr>
            <a:r>
              <a:rPr lang="en-US" sz="2600" dirty="0">
                <a:latin typeface="Arial" charset="0"/>
                <a:cs typeface="Arial" charset="0"/>
              </a:rPr>
              <a:t>9. Bones are fused = reduces weight</a:t>
            </a:r>
          </a:p>
        </p:txBody>
      </p:sp>
      <p:pic>
        <p:nvPicPr>
          <p:cNvPr id="26628" name="Picture 4" descr="Flycatch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2767636"/>
            <a:ext cx="2743200" cy="237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5" descr="scissortail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57150"/>
            <a:ext cx="1766207"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Breeding Plumage</a:t>
            </a:r>
          </a:p>
        </p:txBody>
      </p:sp>
      <p:sp>
        <p:nvSpPr>
          <p:cNvPr id="30723" name="Rectangle 3"/>
          <p:cNvSpPr>
            <a:spLocks noGrp="1" noChangeArrowheads="1"/>
          </p:cNvSpPr>
          <p:nvPr>
            <p:ph type="body" idx="1"/>
          </p:nvPr>
        </p:nvSpPr>
        <p:spPr>
          <a:xfrm>
            <a:off x="0" y="628650"/>
            <a:ext cx="9144000" cy="4514850"/>
          </a:xfrm>
        </p:spPr>
        <p:txBody>
          <a:bodyPr/>
          <a:lstStyle/>
          <a:p>
            <a:pPr eaLnBrk="1" hangingPunct="1"/>
            <a:r>
              <a:rPr lang="en-US" sz="2400" dirty="0">
                <a:latin typeface="Arial" charset="0"/>
                <a:cs typeface="Arial" charset="0"/>
              </a:rPr>
              <a:t>Feathers are a form of advertising</a:t>
            </a:r>
          </a:p>
          <a:p>
            <a:pPr eaLnBrk="1" hangingPunct="1">
              <a:buFont typeface="Wingdings" charset="0"/>
              <a:buNone/>
            </a:pPr>
            <a:endParaRPr lang="en-US" sz="800" dirty="0">
              <a:latin typeface="Arial" charset="0"/>
              <a:cs typeface="Arial" charset="0"/>
            </a:endParaRPr>
          </a:p>
          <a:p>
            <a:pPr eaLnBrk="1" hangingPunct="1"/>
            <a:r>
              <a:rPr lang="en-US" sz="2400" dirty="0">
                <a:latin typeface="Arial" charset="0"/>
                <a:cs typeface="Arial" charset="0"/>
              </a:rPr>
              <a:t>Male birds show off their plumage to the female</a:t>
            </a:r>
          </a:p>
          <a:p>
            <a:pPr eaLnBrk="1" hangingPunct="1">
              <a:buFont typeface="Wingdings" charset="0"/>
              <a:buNone/>
            </a:pPr>
            <a:endParaRPr lang="en-US" sz="800" dirty="0">
              <a:latin typeface="Arial" charset="0"/>
              <a:cs typeface="Arial" charset="0"/>
            </a:endParaRPr>
          </a:p>
          <a:p>
            <a:pPr eaLnBrk="1" hangingPunct="1"/>
            <a:r>
              <a:rPr lang="en-US" sz="2400" dirty="0">
                <a:latin typeface="Arial" charset="0"/>
                <a:cs typeface="Arial" charset="0"/>
              </a:rPr>
              <a:t>Demonstrates vigor &amp; skill of a bird</a:t>
            </a:r>
            <a:r>
              <a:rPr lang="ja-JP" altLang="en-US" sz="2400" dirty="0">
                <a:latin typeface="Arial" charset="0"/>
                <a:cs typeface="Arial" charset="0"/>
              </a:rPr>
              <a:t>’</a:t>
            </a:r>
            <a:r>
              <a:rPr lang="en-US" sz="2400" dirty="0">
                <a:latin typeface="Arial" charset="0"/>
                <a:cs typeface="Arial" charset="0"/>
              </a:rPr>
              <a:t>s display which indicates fitness as a mate.</a:t>
            </a:r>
          </a:p>
          <a:p>
            <a:pPr eaLnBrk="1" hangingPunct="1"/>
            <a:endParaRPr lang="en-US" dirty="0">
              <a:latin typeface="Arial" charset="0"/>
              <a:cs typeface="Arial" charset="0"/>
            </a:endParaRPr>
          </a:p>
        </p:txBody>
      </p:sp>
      <p:pic>
        <p:nvPicPr>
          <p:cNvPr id="45060" name="Picture 4" descr="8718Peacock_wrk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1800" y="2419350"/>
            <a:ext cx="6172200" cy="2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0"/>
            <a:ext cx="8229600" cy="571500"/>
          </a:xfrm>
        </p:spPr>
        <p:txBody>
          <a:bodyPr/>
          <a:lstStyle/>
          <a:p>
            <a:pPr eaLnBrk="1" hangingPunct="1"/>
            <a:r>
              <a:rPr lang="en-US">
                <a:latin typeface="Arial" charset="0"/>
                <a:cs typeface="Arial" charset="0"/>
              </a:rPr>
              <a:t>Feeding </a:t>
            </a:r>
          </a:p>
        </p:txBody>
      </p:sp>
      <p:sp>
        <p:nvSpPr>
          <p:cNvPr id="173059" name="Rectangle 3"/>
          <p:cNvSpPr>
            <a:spLocks noGrp="1" noChangeArrowheads="1"/>
          </p:cNvSpPr>
          <p:nvPr>
            <p:ph type="body" idx="1"/>
          </p:nvPr>
        </p:nvSpPr>
        <p:spPr>
          <a:xfrm>
            <a:off x="0" y="571500"/>
            <a:ext cx="9144000" cy="4572000"/>
          </a:xfrm>
        </p:spPr>
        <p:txBody>
          <a:bodyPr/>
          <a:lstStyle/>
          <a:p>
            <a:pPr eaLnBrk="1" hangingPunct="1">
              <a:buFont typeface="Wingdings" pitchFamily="2" charset="2"/>
              <a:buChar char="l"/>
              <a:defRPr/>
            </a:pPr>
            <a:r>
              <a:rPr lang="en-US" sz="1800" dirty="0">
                <a:ea typeface="+mn-ea"/>
              </a:rPr>
              <a:t>Birds eat often to generate heat </a:t>
            </a:r>
            <a:r>
              <a:rPr lang="mr-IN" sz="1800" dirty="0">
                <a:ea typeface="+mn-ea"/>
              </a:rPr>
              <a:t>–</a:t>
            </a:r>
            <a:r>
              <a:rPr lang="en-US" sz="1800" dirty="0">
                <a:ea typeface="+mn-ea"/>
              </a:rPr>
              <a:t> endothermic</a:t>
            </a:r>
          </a:p>
          <a:p>
            <a:pPr eaLnBrk="1" hangingPunct="1">
              <a:buFont typeface="Wingdings" pitchFamily="2" charset="2"/>
              <a:buChar char="l"/>
              <a:defRPr/>
            </a:pPr>
            <a:r>
              <a:rPr lang="en-US" sz="1800" dirty="0">
                <a:ea typeface="+mn-ea"/>
              </a:rPr>
              <a:t>Smaller birds eat more often than larger ones</a:t>
            </a:r>
          </a:p>
          <a:p>
            <a:pPr eaLnBrk="1" hangingPunct="1">
              <a:buFont typeface="Wingdings" pitchFamily="2" charset="2"/>
              <a:buChar char="l"/>
              <a:defRPr/>
            </a:pPr>
            <a:r>
              <a:rPr lang="en-US" sz="1800" dirty="0">
                <a:ea typeface="+mn-ea"/>
              </a:rPr>
              <a:t>Have beaks or bills, NO teeth</a:t>
            </a:r>
          </a:p>
          <a:p>
            <a:pPr eaLnBrk="1" hangingPunct="1">
              <a:buFont typeface="Wingdings" pitchFamily="2" charset="2"/>
              <a:buNone/>
              <a:defRPr/>
            </a:pPr>
            <a:endParaRPr lang="en-US" sz="900" dirty="0">
              <a:ea typeface="+mn-ea"/>
            </a:endParaRPr>
          </a:p>
        </p:txBody>
      </p:sp>
      <p:pic>
        <p:nvPicPr>
          <p:cNvPr id="47108" name="Picture 5" descr="header_ow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67001" y="0"/>
            <a:ext cx="75406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09" name="Picture 7" descr="header_ow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62600" y="0"/>
            <a:ext cx="795338"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0" name="Picture 8" descr="beak"/>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400300"/>
            <a:ext cx="1295400" cy="644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11" name="TextBox 7"/>
          <p:cNvSpPr txBox="1">
            <a:spLocks noChangeArrowheads="1"/>
          </p:cNvSpPr>
          <p:nvPr/>
        </p:nvSpPr>
        <p:spPr bwMode="auto">
          <a:xfrm>
            <a:off x="1295400" y="1657350"/>
            <a:ext cx="7924800" cy="357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000" u="sng" dirty="0">
                <a:solidFill>
                  <a:srgbClr val="FF3399"/>
                </a:solidFill>
              </a:rPr>
              <a:t>Insectivore</a:t>
            </a:r>
            <a:r>
              <a:rPr lang="en-US" sz="2000" dirty="0"/>
              <a:t>: Insect eaters - short/fine beaks</a:t>
            </a:r>
          </a:p>
          <a:p>
            <a:pPr eaLnBrk="1" hangingPunct="1">
              <a:buFont typeface="Wingdings" charset="0"/>
              <a:buNone/>
            </a:pPr>
            <a:endParaRPr lang="en-US" sz="2800" dirty="0"/>
          </a:p>
          <a:p>
            <a:pPr eaLnBrk="1" hangingPunct="1"/>
            <a:r>
              <a:rPr lang="en-US" sz="2000" u="sng" dirty="0">
                <a:solidFill>
                  <a:srgbClr val="FF3399"/>
                </a:solidFill>
              </a:rPr>
              <a:t>Seed eaters</a:t>
            </a:r>
            <a:r>
              <a:rPr lang="en-US" sz="2000" dirty="0"/>
              <a:t>:  short/broad/thick beaks</a:t>
            </a:r>
          </a:p>
          <a:p>
            <a:pPr eaLnBrk="1" hangingPunct="1">
              <a:buFont typeface="Wingdings" charset="0"/>
              <a:buNone/>
            </a:pPr>
            <a:endParaRPr lang="en-US" sz="3200" dirty="0"/>
          </a:p>
          <a:p>
            <a:pPr eaLnBrk="1" hangingPunct="1"/>
            <a:r>
              <a:rPr lang="en-US" sz="2000" u="sng" dirty="0">
                <a:solidFill>
                  <a:srgbClr val="FF3399"/>
                </a:solidFill>
              </a:rPr>
              <a:t>Carnivore</a:t>
            </a:r>
            <a:r>
              <a:rPr lang="en-US" sz="2000" dirty="0"/>
              <a:t>: Meat eaters - strong hooked beaks</a:t>
            </a:r>
          </a:p>
          <a:p>
            <a:pPr eaLnBrk="1" hangingPunct="1">
              <a:buFont typeface="Wingdings" charset="0"/>
              <a:buNone/>
            </a:pPr>
            <a:endParaRPr lang="en-US" sz="2800" dirty="0"/>
          </a:p>
          <a:p>
            <a:pPr eaLnBrk="1" hangingPunct="1"/>
            <a:r>
              <a:rPr lang="en-US" sz="2000" u="sng" dirty="0" err="1">
                <a:solidFill>
                  <a:srgbClr val="FF3399"/>
                </a:solidFill>
              </a:rPr>
              <a:t>Nectarivore</a:t>
            </a:r>
            <a:r>
              <a:rPr lang="en-US" sz="2000" dirty="0"/>
              <a:t>: Nectar eaters - long/thin beaks</a:t>
            </a:r>
          </a:p>
          <a:p>
            <a:pPr eaLnBrk="1" hangingPunct="1"/>
            <a:endParaRPr lang="en-US" sz="2000" dirty="0"/>
          </a:p>
          <a:p>
            <a:pPr eaLnBrk="1" hangingPunct="1"/>
            <a:r>
              <a:rPr lang="en-US" sz="2000" u="sng" dirty="0" err="1">
                <a:solidFill>
                  <a:srgbClr val="FF3399"/>
                </a:solidFill>
              </a:rPr>
              <a:t>Piscivore</a:t>
            </a:r>
            <a:r>
              <a:rPr lang="en-US" sz="2000" dirty="0"/>
              <a:t>: Fish eaters – long with hook on end</a:t>
            </a:r>
            <a:endParaRPr lang="en-US" sz="1400" dirty="0"/>
          </a:p>
          <a:p>
            <a:pPr eaLnBrk="1" hangingPunct="1"/>
            <a:endParaRPr lang="en-US" dirty="0"/>
          </a:p>
        </p:txBody>
      </p:sp>
      <p:cxnSp>
        <p:nvCxnSpPr>
          <p:cNvPr id="9" name="Straight Connector 8"/>
          <p:cNvCxnSpPr/>
          <p:nvPr/>
        </p:nvCxnSpPr>
        <p:spPr>
          <a:xfrm>
            <a:off x="0" y="16002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7113" name="Picture 9" descr="bea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350"/>
            <a:ext cx="1295400" cy="645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4" name="Picture 11" descr="eagl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0" y="3143250"/>
            <a:ext cx="13335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5" name="Picture 13" descr="hummingbir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0" y="3943351"/>
            <a:ext cx="1371600" cy="394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116" name="Picture 15" descr="beak"/>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0" y="4598194"/>
            <a:ext cx="1371600" cy="545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229600" cy="628650"/>
          </a:xfrm>
        </p:spPr>
        <p:txBody>
          <a:bodyPr/>
          <a:lstStyle/>
          <a:p>
            <a:pPr eaLnBrk="1" hangingPunct="1"/>
            <a:r>
              <a:rPr lang="en-US">
                <a:latin typeface="Arial" charset="0"/>
                <a:cs typeface="Arial" charset="0"/>
              </a:rPr>
              <a:t>Feeding Techniques</a:t>
            </a:r>
          </a:p>
        </p:txBody>
      </p:sp>
      <p:sp>
        <p:nvSpPr>
          <p:cNvPr id="40963" name="Rectangle 3"/>
          <p:cNvSpPr>
            <a:spLocks noGrp="1" noChangeArrowheads="1"/>
          </p:cNvSpPr>
          <p:nvPr>
            <p:ph type="body" idx="1"/>
          </p:nvPr>
        </p:nvSpPr>
        <p:spPr>
          <a:xfrm>
            <a:off x="0" y="685800"/>
            <a:ext cx="9144000" cy="4457700"/>
          </a:xfrm>
        </p:spPr>
        <p:txBody>
          <a:bodyPr/>
          <a:lstStyle/>
          <a:p>
            <a:pPr eaLnBrk="1" hangingPunct="1"/>
            <a:r>
              <a:rPr lang="en-US" sz="2400" dirty="0">
                <a:latin typeface="Arial" charset="0"/>
                <a:cs typeface="Arial" charset="0"/>
              </a:rPr>
              <a:t>Some birds have a </a:t>
            </a:r>
            <a:r>
              <a:rPr lang="en-US" sz="2400" b="1" u="sng" dirty="0" err="1">
                <a:solidFill>
                  <a:srgbClr val="FF3399"/>
                </a:solidFill>
                <a:effectLst/>
                <a:latin typeface="Arial" charset="0"/>
                <a:cs typeface="Arial" charset="0"/>
              </a:rPr>
              <a:t>gular</a:t>
            </a:r>
            <a:r>
              <a:rPr lang="en-US" sz="2400" b="1" u="sng" dirty="0">
                <a:solidFill>
                  <a:srgbClr val="FF3399"/>
                </a:solidFill>
                <a:effectLst/>
                <a:latin typeface="Arial" charset="0"/>
                <a:cs typeface="Arial" charset="0"/>
              </a:rPr>
              <a:t> pouch</a:t>
            </a:r>
            <a:r>
              <a:rPr lang="en-US" sz="2400" dirty="0">
                <a:effectLst/>
                <a:latin typeface="Arial" charset="0"/>
                <a:cs typeface="Arial" charset="0"/>
              </a:rPr>
              <a:t>; </a:t>
            </a:r>
            <a:r>
              <a:rPr lang="en-US" sz="2400" dirty="0">
                <a:latin typeface="Arial" charset="0"/>
                <a:cs typeface="Arial" charset="0"/>
              </a:rPr>
              <a:t>also called a throat pouch.  </a:t>
            </a:r>
          </a:p>
          <a:p>
            <a:pPr eaLnBrk="1" hangingPunct="1"/>
            <a:r>
              <a:rPr lang="en-US" sz="2400" dirty="0">
                <a:latin typeface="Arial" charset="0"/>
                <a:cs typeface="Arial" charset="0"/>
              </a:rPr>
              <a:t>Pelicans use their pouch to scoop fish</a:t>
            </a:r>
          </a:p>
          <a:p>
            <a:pPr eaLnBrk="1" hangingPunct="1"/>
            <a:r>
              <a:rPr lang="en-US" sz="2400" dirty="0">
                <a:latin typeface="Arial" charset="0"/>
                <a:cs typeface="Arial" charset="0"/>
              </a:rPr>
              <a:t>Frigate birds use their pouch to attract a mate</a:t>
            </a:r>
          </a:p>
          <a:p>
            <a:pPr eaLnBrk="1" hangingPunct="1"/>
            <a:r>
              <a:rPr lang="en-US" sz="2400" dirty="0">
                <a:latin typeface="Arial" charset="0"/>
                <a:cs typeface="Arial" charset="0"/>
              </a:rPr>
              <a:t>This pouch can also be used to release heat.  </a:t>
            </a:r>
          </a:p>
          <a:p>
            <a:pPr eaLnBrk="1" hangingPunct="1">
              <a:buFont typeface="Wingdings" charset="0"/>
              <a:buNone/>
            </a:pPr>
            <a:r>
              <a:rPr lang="en-US" sz="1800" dirty="0">
                <a:latin typeface="Arial" charset="0"/>
                <a:cs typeface="Arial" charset="0"/>
              </a:rPr>
              <a:t>					    	       </a:t>
            </a:r>
          </a:p>
        </p:txBody>
      </p:sp>
      <p:pic>
        <p:nvPicPr>
          <p:cNvPr id="48133" name="Picture 6" descr="GREAT%2520FRIGATE%2520BIRD%2520FULLY%2520INFLAT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2876550"/>
            <a:ext cx="17256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9" name="Picture 11" descr="pelican_fish_9900_l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4800" y="2571750"/>
            <a:ext cx="2590800"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48141" name="Picture 13" descr="frigat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72200" y="2876550"/>
            <a:ext cx="1670050" cy="1885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628650"/>
          </a:xfrm>
        </p:spPr>
        <p:txBody>
          <a:bodyPr/>
          <a:lstStyle/>
          <a:p>
            <a:pPr eaLnBrk="1" hangingPunct="1"/>
            <a:r>
              <a:rPr lang="en-US">
                <a:latin typeface="Arial" charset="0"/>
                <a:cs typeface="Arial" charset="0"/>
              </a:rPr>
              <a:t>Feeding Techniques</a:t>
            </a:r>
          </a:p>
        </p:txBody>
      </p:sp>
      <p:sp>
        <p:nvSpPr>
          <p:cNvPr id="48131" name="Rectangle 3"/>
          <p:cNvSpPr>
            <a:spLocks noGrp="1" noChangeArrowheads="1"/>
          </p:cNvSpPr>
          <p:nvPr>
            <p:ph type="body" idx="1"/>
          </p:nvPr>
        </p:nvSpPr>
        <p:spPr>
          <a:xfrm>
            <a:off x="0" y="571500"/>
            <a:ext cx="9144000" cy="4572000"/>
          </a:xfrm>
        </p:spPr>
        <p:txBody>
          <a:bodyPr/>
          <a:lstStyle/>
          <a:p>
            <a:pPr eaLnBrk="1" hangingPunct="1"/>
            <a:r>
              <a:rPr lang="en-US" sz="2800" b="1" u="sng" dirty="0">
                <a:solidFill>
                  <a:srgbClr val="FF3399"/>
                </a:solidFill>
                <a:effectLst>
                  <a:outerShdw blurRad="38100" dist="38100" dir="2700000" algn="tl">
                    <a:srgbClr val="FFFFFF"/>
                  </a:outerShdw>
                </a:effectLst>
                <a:latin typeface="Arial" charset="0"/>
                <a:cs typeface="Arial" charset="0"/>
              </a:rPr>
              <a:t>Plunge Dive</a:t>
            </a:r>
            <a:r>
              <a:rPr lang="en-US" sz="2800" dirty="0">
                <a:latin typeface="Arial" charset="0"/>
                <a:cs typeface="Arial" charset="0"/>
              </a:rPr>
              <a:t>:  Bird flies high above the water to spot fish.  Then pulls its wings back to plunge into the water to catch the fish.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628650"/>
          </a:xfrm>
        </p:spPr>
        <p:txBody>
          <a:bodyPr/>
          <a:lstStyle/>
          <a:p>
            <a:pPr eaLnBrk="1" hangingPunct="1"/>
            <a:r>
              <a:rPr lang="en-US">
                <a:latin typeface="Arial" charset="0"/>
                <a:cs typeface="Arial" charset="0"/>
              </a:rPr>
              <a:t>Feeding Techniques</a:t>
            </a:r>
          </a:p>
        </p:txBody>
      </p:sp>
      <p:sp>
        <p:nvSpPr>
          <p:cNvPr id="54275" name="Rectangle 3"/>
          <p:cNvSpPr>
            <a:spLocks noGrp="1" noChangeArrowheads="1"/>
          </p:cNvSpPr>
          <p:nvPr>
            <p:ph type="body" idx="1"/>
          </p:nvPr>
        </p:nvSpPr>
        <p:spPr>
          <a:xfrm>
            <a:off x="0" y="571500"/>
            <a:ext cx="9144000" cy="4572000"/>
          </a:xfrm>
        </p:spPr>
        <p:txBody>
          <a:bodyPr/>
          <a:lstStyle/>
          <a:p>
            <a:pPr eaLnBrk="1" hangingPunct="1"/>
            <a:r>
              <a:rPr lang="en-US" sz="2800" b="1" u="sng" dirty="0">
                <a:solidFill>
                  <a:srgbClr val="FF3399"/>
                </a:solidFill>
                <a:effectLst>
                  <a:outerShdw blurRad="38100" dist="38100" dir="2700000" algn="tl">
                    <a:srgbClr val="FFFFFF"/>
                  </a:outerShdw>
                </a:effectLst>
                <a:latin typeface="Arial" charset="0"/>
                <a:cs typeface="Arial" charset="0"/>
              </a:rPr>
              <a:t>Skimmers</a:t>
            </a:r>
            <a:r>
              <a:rPr lang="en-US" sz="2800" dirty="0">
                <a:latin typeface="Arial" charset="0"/>
                <a:cs typeface="Arial" charset="0"/>
              </a:rPr>
              <a:t>:  Fly along the surface of water with bill open.  When the bill is touched by a fish, it snaps shut.</a:t>
            </a:r>
          </a:p>
          <a:p>
            <a:pPr eaLnBrk="1" hangingPunct="1">
              <a:buFont typeface="Wingdings" charset="0"/>
              <a:buNone/>
            </a:pPr>
            <a:endParaRPr lang="en-US" sz="6600" dirty="0">
              <a:latin typeface="Arial" charset="0"/>
              <a:cs typeface="Arial" charset="0"/>
            </a:endParaRPr>
          </a:p>
          <a:p>
            <a:pPr eaLnBrk="1" hangingPunct="1">
              <a:buFont typeface="Wingdings" charset="0"/>
              <a:buNone/>
            </a:pPr>
            <a:endParaRPr lang="en-US" sz="2000" dirty="0">
              <a:latin typeface="Arial" charset="0"/>
              <a:cs typeface="Arial" charset="0"/>
            </a:endParaRPr>
          </a:p>
          <a:p>
            <a:pPr eaLnBrk="1" hangingPunct="1">
              <a:buFont typeface="Wingdings" charset="0"/>
              <a:buNone/>
            </a:pPr>
            <a:endParaRPr lang="en-US" dirty="0">
              <a:latin typeface="Arial" charset="0"/>
              <a:cs typeface="Arial" charset="0"/>
            </a:endParaRPr>
          </a:p>
          <a:p>
            <a:pPr eaLnBrk="1" hangingPunct="1">
              <a:buFont typeface="Wingdings" charset="0"/>
              <a:buNone/>
            </a:pPr>
            <a:r>
              <a:rPr lang="en-US" sz="2800" dirty="0">
                <a:latin typeface="Arial" charset="0"/>
                <a:cs typeface="Arial" charset="0"/>
              </a:rPr>
              <a:t>Black Skimmers</a:t>
            </a:r>
          </a:p>
        </p:txBody>
      </p:sp>
      <p:pic>
        <p:nvPicPr>
          <p:cNvPr id="50180" name="Picture 4" descr="BLACK_SKIMMER14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202657"/>
            <a:ext cx="5715000" cy="294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5" descr="Black_Skimmer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7550"/>
            <a:ext cx="335280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6" descr="29_Figure1-BlackSkimm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30" y="1657350"/>
            <a:ext cx="3352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Feeding Techniques</a:t>
            </a:r>
          </a:p>
        </p:txBody>
      </p:sp>
      <p:sp>
        <p:nvSpPr>
          <p:cNvPr id="53251" name="Rectangle 3"/>
          <p:cNvSpPr>
            <a:spLocks noGrp="1" noChangeArrowheads="1"/>
          </p:cNvSpPr>
          <p:nvPr>
            <p:ph type="body" idx="1"/>
          </p:nvPr>
        </p:nvSpPr>
        <p:spPr>
          <a:xfrm>
            <a:off x="0" y="571500"/>
            <a:ext cx="9144000" cy="4572000"/>
          </a:xfrm>
        </p:spPr>
        <p:txBody>
          <a:bodyPr/>
          <a:lstStyle/>
          <a:p>
            <a:pPr eaLnBrk="1" hangingPunct="1">
              <a:buFont typeface="Wingdings" pitchFamily="2" charset="2"/>
              <a:buChar char="l"/>
              <a:defRPr/>
            </a:pPr>
            <a:r>
              <a:rPr lang="en-US" sz="2800" b="1" u="sng" dirty="0">
                <a:solidFill>
                  <a:srgbClr val="FF3399"/>
                </a:solidFill>
                <a:ea typeface="+mn-ea"/>
              </a:rPr>
              <a:t>Canopy Feeding</a:t>
            </a:r>
            <a:r>
              <a:rPr lang="en-US" sz="2800" dirty="0">
                <a:ea typeface="+mn-ea"/>
              </a:rPr>
              <a:t>:  The bird brings its wings up over its head to create a shadow over the water.  Fish think it is a hiding place, and the bird can see the fish much easier.</a:t>
            </a:r>
          </a:p>
          <a:p>
            <a:pPr eaLnBrk="1" hangingPunct="1">
              <a:buFont typeface="Wingdings" pitchFamily="2" charset="2"/>
              <a:buNone/>
              <a:defRPr/>
            </a:pPr>
            <a:endParaRPr lang="en-US" dirty="0">
              <a:ea typeface="+mn-ea"/>
            </a:endParaRPr>
          </a:p>
        </p:txBody>
      </p:sp>
      <p:pic>
        <p:nvPicPr>
          <p:cNvPr id="51204" name="Picture 4" desc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3181350"/>
            <a:ext cx="32004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TextBox 5"/>
          <p:cNvSpPr txBox="1">
            <a:spLocks noChangeArrowheads="1"/>
          </p:cNvSpPr>
          <p:nvPr/>
        </p:nvSpPr>
        <p:spPr bwMode="auto">
          <a:xfrm>
            <a:off x="5181600" y="2495550"/>
            <a:ext cx="3200400"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dirty="0"/>
              <a:t>Reddish Egret Canopy Feeding</a:t>
            </a:r>
          </a:p>
          <a:p>
            <a:pPr eaLnBrk="1" hangingPunct="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Feeding Techniques</a:t>
            </a:r>
          </a:p>
        </p:txBody>
      </p:sp>
      <p:sp>
        <p:nvSpPr>
          <p:cNvPr id="56323" name="Rectangle 3"/>
          <p:cNvSpPr>
            <a:spLocks noGrp="1" noChangeArrowheads="1"/>
          </p:cNvSpPr>
          <p:nvPr>
            <p:ph type="body" idx="1"/>
          </p:nvPr>
        </p:nvSpPr>
        <p:spPr>
          <a:xfrm>
            <a:off x="0" y="685800"/>
            <a:ext cx="9144000" cy="4457700"/>
          </a:xfrm>
        </p:spPr>
        <p:txBody>
          <a:bodyPr/>
          <a:lstStyle/>
          <a:p>
            <a:pPr eaLnBrk="1" hangingPunct="1"/>
            <a:r>
              <a:rPr lang="en-US" sz="2000" b="1" u="sng" dirty="0">
                <a:latin typeface="Arial" charset="0"/>
                <a:cs typeface="Arial" charset="0"/>
              </a:rPr>
              <a:t>Nectar feeding</a:t>
            </a:r>
            <a:r>
              <a:rPr lang="en-US" sz="2000" dirty="0">
                <a:latin typeface="Arial" charset="0"/>
                <a:cs typeface="Arial" charset="0"/>
              </a:rPr>
              <a:t>:  Hummingbirds have long straw like beaks.  They suck out nectar from flowers.  </a:t>
            </a:r>
          </a:p>
          <a:p>
            <a:pPr eaLnBrk="1" hangingPunct="1"/>
            <a:r>
              <a:rPr lang="en-US" sz="2000" dirty="0">
                <a:latin typeface="Arial" charset="0"/>
                <a:cs typeface="Arial" charset="0"/>
              </a:rPr>
              <a:t>Are the only birds that can fly backwards!</a:t>
            </a:r>
          </a:p>
          <a:p>
            <a:pPr eaLnBrk="1" hangingPunct="1"/>
            <a:r>
              <a:rPr lang="en-US" sz="2000" dirty="0">
                <a:latin typeface="Arial" charset="0"/>
                <a:cs typeface="Arial" charset="0"/>
              </a:rPr>
              <a:t>They MUST eat about every 15 minutes.</a:t>
            </a:r>
          </a:p>
          <a:p>
            <a:pPr eaLnBrk="1" hangingPunct="1"/>
            <a:r>
              <a:rPr lang="en-US" sz="2000" dirty="0">
                <a:latin typeface="Arial" charset="0"/>
                <a:cs typeface="Arial" charset="0"/>
              </a:rPr>
              <a:t>Important to plants!....helps with pollination</a:t>
            </a:r>
          </a:p>
        </p:txBody>
      </p:sp>
      <p:pic>
        <p:nvPicPr>
          <p:cNvPr id="52228" name="Picture 4" descr="Ruby-throated%2520Hummingbir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86050"/>
            <a:ext cx="27051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5" descr="calliope_hummingbird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114550"/>
            <a:ext cx="303847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7" descr="hummingbir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43200" y="3829050"/>
            <a:ext cx="32766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9" descr="rufous_hummingbird_0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257800" y="2724150"/>
            <a:ext cx="1042988"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11" descr="hummingbird"/>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71800" y="2724150"/>
            <a:ext cx="2133600" cy="1101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Feeding Techniques</a:t>
            </a:r>
          </a:p>
        </p:txBody>
      </p:sp>
      <p:sp>
        <p:nvSpPr>
          <p:cNvPr id="52227" name="Rectangle 3"/>
          <p:cNvSpPr>
            <a:spLocks noGrp="1" noChangeArrowheads="1"/>
          </p:cNvSpPr>
          <p:nvPr>
            <p:ph type="body" idx="1"/>
          </p:nvPr>
        </p:nvSpPr>
        <p:spPr>
          <a:xfrm>
            <a:off x="0" y="857250"/>
            <a:ext cx="9144000" cy="4286250"/>
          </a:xfrm>
        </p:spPr>
        <p:txBody>
          <a:bodyPr/>
          <a:lstStyle/>
          <a:p>
            <a:pPr eaLnBrk="1" hangingPunct="1">
              <a:buFontTx/>
              <a:buChar char="•"/>
            </a:pPr>
            <a:r>
              <a:rPr lang="en-US" b="1" u="sng" dirty="0">
                <a:latin typeface="Arial" charset="0"/>
                <a:cs typeface="Arial" charset="0"/>
              </a:rPr>
              <a:t>Impels</a:t>
            </a:r>
            <a:r>
              <a:rPr lang="en-US" dirty="0">
                <a:latin typeface="Arial" charset="0"/>
                <a:cs typeface="Arial" charset="0"/>
              </a:rPr>
              <a:t> its food on thorns &amp; barbed wire fences</a:t>
            </a:r>
          </a:p>
          <a:p>
            <a:pPr eaLnBrk="1" hangingPunct="1">
              <a:buFontTx/>
              <a:buChar char="•"/>
            </a:pPr>
            <a:r>
              <a:rPr lang="en-US" dirty="0">
                <a:latin typeface="Arial" charset="0"/>
                <a:cs typeface="Arial" charset="0"/>
              </a:rPr>
              <a:t>A method of </a:t>
            </a:r>
            <a:r>
              <a:rPr lang="ja-JP" altLang="en-US" dirty="0">
                <a:latin typeface="Arial" charset="0"/>
                <a:cs typeface="Arial" charset="0"/>
              </a:rPr>
              <a:t>“</a:t>
            </a:r>
            <a:r>
              <a:rPr lang="en-US" dirty="0">
                <a:latin typeface="Arial" charset="0"/>
                <a:cs typeface="Arial" charset="0"/>
              </a:rPr>
              <a:t>storing</a:t>
            </a:r>
            <a:r>
              <a:rPr lang="ja-JP" altLang="en-US" dirty="0">
                <a:latin typeface="Arial" charset="0"/>
                <a:cs typeface="Arial" charset="0"/>
              </a:rPr>
              <a:t>”</a:t>
            </a:r>
            <a:r>
              <a:rPr lang="en-US" dirty="0">
                <a:latin typeface="Arial" charset="0"/>
                <a:cs typeface="Arial" charset="0"/>
              </a:rPr>
              <a:t> food </a:t>
            </a:r>
          </a:p>
          <a:p>
            <a:pPr eaLnBrk="1" hangingPunct="1">
              <a:buFontTx/>
              <a:buNone/>
            </a:pPr>
            <a:endParaRPr lang="en-US" dirty="0">
              <a:latin typeface="Arial" charset="0"/>
              <a:cs typeface="Arial" charset="0"/>
            </a:endParaRPr>
          </a:p>
        </p:txBody>
      </p:sp>
      <p:pic>
        <p:nvPicPr>
          <p:cNvPr id="53252" name="Picture 4" descr="Lanius_excubitor_1_%28Marek_Szczepanek%2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562225"/>
            <a:ext cx="51054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3" name="Picture 5" descr="REPTILEunknownlizardStudentsHomeRdDeKalbCoTN28Apr04JC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171700"/>
            <a:ext cx="2941638"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Picture 6" descr="Loggerhead Shrike - Butcherbird"/>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2038350"/>
            <a:ext cx="185737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685800"/>
          </a:xfrm>
        </p:spPr>
        <p:txBody>
          <a:bodyPr/>
          <a:lstStyle/>
          <a:p>
            <a:pPr eaLnBrk="1" hangingPunct="1"/>
            <a:r>
              <a:rPr lang="en-US">
                <a:latin typeface="Arial" charset="0"/>
                <a:cs typeface="Arial" charset="0"/>
              </a:rPr>
              <a:t>Digestive System</a:t>
            </a:r>
          </a:p>
        </p:txBody>
      </p:sp>
      <p:sp>
        <p:nvSpPr>
          <p:cNvPr id="16387" name="Rectangle 3"/>
          <p:cNvSpPr>
            <a:spLocks noGrp="1" noChangeArrowheads="1"/>
          </p:cNvSpPr>
          <p:nvPr>
            <p:ph type="body" idx="1"/>
          </p:nvPr>
        </p:nvSpPr>
        <p:spPr>
          <a:xfrm>
            <a:off x="0" y="571500"/>
            <a:ext cx="5257800" cy="4572000"/>
          </a:xfrm>
        </p:spPr>
        <p:txBody>
          <a:bodyPr/>
          <a:lstStyle/>
          <a:p>
            <a:pPr eaLnBrk="1" hangingPunct="1">
              <a:lnSpc>
                <a:spcPct val="90000"/>
              </a:lnSpc>
              <a:buFont typeface="Wingdings" pitchFamily="2" charset="2"/>
              <a:buChar char="l"/>
              <a:defRPr/>
            </a:pPr>
            <a:r>
              <a:rPr lang="en-US" dirty="0">
                <a:ea typeface="+mn-ea"/>
              </a:rPr>
              <a:t>Birds can </a:t>
            </a:r>
            <a:r>
              <a:rPr lang="en-US" u="sng" dirty="0">
                <a:ea typeface="+mn-ea"/>
              </a:rPr>
              <a:t>not</a:t>
            </a:r>
            <a:r>
              <a:rPr lang="en-US" dirty="0">
                <a:ea typeface="+mn-ea"/>
              </a:rPr>
              <a:t> chew food</a:t>
            </a:r>
          </a:p>
          <a:p>
            <a:pPr eaLnBrk="1" hangingPunct="1">
              <a:lnSpc>
                <a:spcPct val="90000"/>
              </a:lnSpc>
              <a:buFont typeface="Wingdings" pitchFamily="2" charset="2"/>
              <a:buNone/>
              <a:defRPr/>
            </a:pPr>
            <a:endParaRPr lang="en-US" sz="1600" dirty="0">
              <a:ea typeface="+mn-ea"/>
            </a:endParaRPr>
          </a:p>
          <a:p>
            <a:pPr eaLnBrk="1" hangingPunct="1">
              <a:lnSpc>
                <a:spcPct val="90000"/>
              </a:lnSpc>
              <a:buFont typeface="Wingdings" pitchFamily="2" charset="2"/>
              <a:buNone/>
              <a:defRPr/>
            </a:pPr>
            <a:endParaRPr lang="en-US" sz="1600" dirty="0">
              <a:ea typeface="+mn-ea"/>
            </a:endParaRPr>
          </a:p>
          <a:p>
            <a:pPr eaLnBrk="1" hangingPunct="1">
              <a:lnSpc>
                <a:spcPct val="90000"/>
              </a:lnSpc>
              <a:buFont typeface="Wingdings" pitchFamily="2" charset="2"/>
              <a:buChar char="l"/>
              <a:defRPr/>
            </a:pPr>
            <a:r>
              <a:rPr lang="en-US" b="1" u="sng" dirty="0">
                <a:solidFill>
                  <a:srgbClr val="FF3399"/>
                </a:solidFill>
                <a:ea typeface="+mn-ea"/>
              </a:rPr>
              <a:t>Crop</a:t>
            </a:r>
            <a:r>
              <a:rPr lang="en-US" dirty="0">
                <a:ea typeface="+mn-ea"/>
              </a:rPr>
              <a:t>: Structure located at the lower end of the esophagus in which food is stored and moistened. </a:t>
            </a:r>
          </a:p>
          <a:p>
            <a:pPr eaLnBrk="1" hangingPunct="1">
              <a:lnSpc>
                <a:spcPct val="90000"/>
              </a:lnSpc>
              <a:buFont typeface="Wingdings" pitchFamily="2" charset="2"/>
              <a:buNone/>
              <a:defRPr/>
            </a:pPr>
            <a:endParaRPr lang="en-US" sz="1200" dirty="0">
              <a:ea typeface="+mn-ea"/>
            </a:endParaRPr>
          </a:p>
          <a:p>
            <a:pPr eaLnBrk="1" hangingPunct="1">
              <a:lnSpc>
                <a:spcPct val="90000"/>
              </a:lnSpc>
              <a:buFont typeface="Wingdings" pitchFamily="2" charset="2"/>
              <a:buNone/>
              <a:defRPr/>
            </a:pPr>
            <a:endParaRPr lang="en-US" sz="1200" dirty="0">
              <a:ea typeface="+mn-ea"/>
            </a:endParaRPr>
          </a:p>
          <a:p>
            <a:pPr eaLnBrk="1" hangingPunct="1">
              <a:lnSpc>
                <a:spcPct val="90000"/>
              </a:lnSpc>
              <a:buFont typeface="Wingdings" pitchFamily="2" charset="2"/>
              <a:buNone/>
              <a:defRPr/>
            </a:pPr>
            <a:endParaRPr lang="en-US" sz="1200" dirty="0">
              <a:ea typeface="+mn-ea"/>
            </a:endParaRPr>
          </a:p>
          <a:p>
            <a:pPr eaLnBrk="1" hangingPunct="1">
              <a:lnSpc>
                <a:spcPct val="90000"/>
              </a:lnSpc>
              <a:buFont typeface="Wingdings" pitchFamily="2" charset="2"/>
              <a:buNone/>
              <a:defRPr/>
            </a:pPr>
            <a:endParaRPr lang="en-US" sz="1200" dirty="0">
              <a:ea typeface="+mn-ea"/>
            </a:endParaRPr>
          </a:p>
          <a:p>
            <a:pPr eaLnBrk="1" hangingPunct="1">
              <a:lnSpc>
                <a:spcPct val="90000"/>
              </a:lnSpc>
              <a:buFont typeface="Wingdings" pitchFamily="2" charset="2"/>
              <a:buNone/>
              <a:defRPr/>
            </a:pPr>
            <a:endParaRPr lang="en-US" sz="1800" dirty="0">
              <a:ea typeface="+mn-ea"/>
            </a:endParaRPr>
          </a:p>
        </p:txBody>
      </p:sp>
      <p:pic>
        <p:nvPicPr>
          <p:cNvPr id="55300" name="Picture 5" descr="birda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469" y="742950"/>
            <a:ext cx="3810000" cy="3027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200150"/>
          </a:xfrm>
        </p:spPr>
        <p:txBody>
          <a:bodyPr/>
          <a:lstStyle/>
          <a:p>
            <a:pPr eaLnBrk="1" hangingPunct="1"/>
            <a:r>
              <a:rPr lang="en-US">
                <a:latin typeface="Arial" charset="0"/>
                <a:cs typeface="Arial" charset="0"/>
              </a:rPr>
              <a:t>Digestive </a:t>
            </a:r>
            <a:br>
              <a:rPr lang="en-US">
                <a:latin typeface="Arial" charset="0"/>
                <a:cs typeface="Arial" charset="0"/>
              </a:rPr>
            </a:br>
            <a:r>
              <a:rPr lang="en-US">
                <a:latin typeface="Arial" charset="0"/>
                <a:cs typeface="Arial" charset="0"/>
              </a:rPr>
              <a:t>System</a:t>
            </a:r>
          </a:p>
        </p:txBody>
      </p:sp>
      <p:sp>
        <p:nvSpPr>
          <p:cNvPr id="17411" name="Rectangle 3"/>
          <p:cNvSpPr>
            <a:spLocks noGrp="1" noChangeArrowheads="1"/>
          </p:cNvSpPr>
          <p:nvPr>
            <p:ph type="body" idx="1"/>
          </p:nvPr>
        </p:nvSpPr>
        <p:spPr>
          <a:xfrm>
            <a:off x="0" y="1714500"/>
            <a:ext cx="9144000" cy="3429000"/>
          </a:xfrm>
        </p:spPr>
        <p:txBody>
          <a:bodyPr/>
          <a:lstStyle/>
          <a:p>
            <a:pPr eaLnBrk="1" hangingPunct="1"/>
            <a:r>
              <a:rPr lang="en-US" sz="2000" dirty="0">
                <a:effectLst/>
                <a:latin typeface="Arial" charset="0"/>
                <a:cs typeface="Arial" charset="0"/>
              </a:rPr>
              <a:t>Birds swallow food and store it in their crop. Then the food passes into their stomach. Then the food passes into the </a:t>
            </a:r>
            <a:r>
              <a:rPr lang="en-US" sz="2000" b="1" i="1" dirty="0">
                <a:effectLst/>
                <a:latin typeface="Arial" charset="0"/>
                <a:cs typeface="Arial" charset="0"/>
              </a:rPr>
              <a:t>gizzard</a:t>
            </a:r>
            <a:r>
              <a:rPr lang="en-US" sz="2000" dirty="0">
                <a:effectLst/>
                <a:latin typeface="Arial" charset="0"/>
                <a:cs typeface="Arial" charset="0"/>
              </a:rPr>
              <a:t>. </a:t>
            </a:r>
          </a:p>
          <a:p>
            <a:pPr eaLnBrk="1" hangingPunct="1"/>
            <a:endParaRPr lang="en-US" sz="800" dirty="0">
              <a:effectLst/>
              <a:latin typeface="Arial" charset="0"/>
              <a:cs typeface="Arial" charset="0"/>
            </a:endParaRPr>
          </a:p>
          <a:p>
            <a:pPr eaLnBrk="1" hangingPunct="1"/>
            <a:r>
              <a:rPr lang="en-US" sz="2000" dirty="0">
                <a:effectLst/>
                <a:latin typeface="Arial" charset="0"/>
                <a:cs typeface="Arial" charset="0"/>
              </a:rPr>
              <a:t>The </a:t>
            </a:r>
            <a:r>
              <a:rPr lang="en-US" sz="2000" b="1" u="sng" dirty="0">
                <a:solidFill>
                  <a:srgbClr val="FF3399"/>
                </a:solidFill>
                <a:effectLst/>
                <a:latin typeface="Arial" charset="0"/>
                <a:cs typeface="Arial" charset="0"/>
              </a:rPr>
              <a:t>gizzard</a:t>
            </a:r>
            <a:r>
              <a:rPr lang="en-US" sz="2000" dirty="0">
                <a:effectLst/>
                <a:latin typeface="Arial" charset="0"/>
                <a:cs typeface="Arial" charset="0"/>
              </a:rPr>
              <a:t> can grind the food with previously-swallowed stones and pass it back to the true stomach. </a:t>
            </a:r>
          </a:p>
          <a:p>
            <a:pPr eaLnBrk="1" hangingPunct="1"/>
            <a:endParaRPr lang="en-US" sz="700" dirty="0">
              <a:effectLst/>
              <a:latin typeface="Arial" charset="0"/>
              <a:cs typeface="Arial" charset="0"/>
            </a:endParaRPr>
          </a:p>
          <a:p>
            <a:pPr eaLnBrk="1" hangingPunct="1"/>
            <a:r>
              <a:rPr lang="en-US" sz="2000" dirty="0">
                <a:effectLst/>
                <a:latin typeface="Arial" charset="0"/>
                <a:cs typeface="Arial" charset="0"/>
              </a:rPr>
              <a:t>Because they lack teeth, birds swallow </a:t>
            </a:r>
            <a:r>
              <a:rPr lang="en-US" sz="2000" u="sng" dirty="0">
                <a:effectLst/>
                <a:latin typeface="Arial" charset="0"/>
                <a:cs typeface="Arial" charset="0"/>
              </a:rPr>
              <a:t>stones</a:t>
            </a:r>
            <a:r>
              <a:rPr lang="en-US" sz="2000" dirty="0">
                <a:effectLst/>
                <a:latin typeface="Arial" charset="0"/>
                <a:cs typeface="Arial" charset="0"/>
              </a:rPr>
              <a:t> or </a:t>
            </a:r>
            <a:r>
              <a:rPr lang="en-US" sz="2000" u="sng" dirty="0">
                <a:effectLst/>
                <a:latin typeface="Arial" charset="0"/>
                <a:cs typeface="Arial" charset="0"/>
              </a:rPr>
              <a:t>grit</a:t>
            </a:r>
            <a:r>
              <a:rPr lang="en-US" sz="2000" dirty="0">
                <a:effectLst/>
                <a:latin typeface="Arial" charset="0"/>
                <a:cs typeface="Arial" charset="0"/>
              </a:rPr>
              <a:t> to aid in digestion. All birds have gizzards, but not all will swallow stones or grit.  The stones help grind the food in the gizzard.</a:t>
            </a:r>
          </a:p>
          <a:p>
            <a:pPr eaLnBrk="1" hangingPunct="1"/>
            <a:endParaRPr lang="en-US" sz="2700" dirty="0">
              <a:latin typeface="Arial" charset="0"/>
              <a:cs typeface="Arial" charset="0"/>
            </a:endParaRPr>
          </a:p>
        </p:txBody>
      </p:sp>
      <p:pic>
        <p:nvPicPr>
          <p:cNvPr id="56324" name="Picture 5" descr="http://pluckandfeather.com/wp-content/uploads/2008/12/gizzard-info.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1"/>
            <a:ext cx="2819400" cy="17645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25" name="Picture 7" descr="http://3.bp.blogspot.com/_XrBnrpXNVuA/TP6yJktP2GI/AAAAAAAACm0/cg7jOxpEEQA/s1600/lead_cago_gizzar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3297238"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Evolution of Birds</a:t>
            </a:r>
          </a:p>
        </p:txBody>
      </p:sp>
      <p:sp>
        <p:nvSpPr>
          <p:cNvPr id="12291" name="Rectangle 3"/>
          <p:cNvSpPr>
            <a:spLocks noGrp="1" noChangeArrowheads="1"/>
          </p:cNvSpPr>
          <p:nvPr>
            <p:ph type="body" idx="1"/>
          </p:nvPr>
        </p:nvSpPr>
        <p:spPr>
          <a:xfrm>
            <a:off x="0" y="571500"/>
            <a:ext cx="9144000" cy="4572000"/>
          </a:xfrm>
        </p:spPr>
        <p:txBody>
          <a:bodyPr/>
          <a:lstStyle/>
          <a:p>
            <a:pPr eaLnBrk="1" hangingPunct="1">
              <a:buFont typeface="Wingdings" pitchFamily="2" charset="2"/>
              <a:buChar char="l"/>
              <a:defRPr/>
            </a:pPr>
            <a:r>
              <a:rPr lang="en-US" sz="2800" dirty="0">
                <a:ea typeface="+mn-ea"/>
              </a:rPr>
              <a:t>Paleontologists consider birds a dinosaur with feathers</a:t>
            </a:r>
          </a:p>
          <a:p>
            <a:pPr eaLnBrk="1" hangingPunct="1">
              <a:buFont typeface="Wingdings" pitchFamily="2" charset="2"/>
              <a:buNone/>
              <a:defRPr/>
            </a:pPr>
            <a:endParaRPr lang="en-US" sz="900" dirty="0">
              <a:ea typeface="+mn-ea"/>
            </a:endParaRPr>
          </a:p>
          <a:p>
            <a:pPr eaLnBrk="1" hangingPunct="1">
              <a:buFont typeface="Wingdings" pitchFamily="2" charset="2"/>
              <a:buChar char="l"/>
              <a:defRPr/>
            </a:pPr>
            <a:r>
              <a:rPr lang="en-US" sz="2800" i="1" dirty="0">
                <a:ea typeface="+mn-ea"/>
              </a:rPr>
              <a:t>Archaeopteryx</a:t>
            </a:r>
            <a:r>
              <a:rPr lang="en-US" sz="2800" dirty="0">
                <a:ea typeface="+mn-ea"/>
              </a:rPr>
              <a:t> is an early bird</a:t>
            </a:r>
          </a:p>
          <a:p>
            <a:pPr eaLnBrk="1" hangingPunct="1">
              <a:buFont typeface="Wingdings" pitchFamily="2" charset="2"/>
              <a:buNone/>
              <a:defRPr/>
            </a:pPr>
            <a:endParaRPr lang="en-US" sz="900" dirty="0">
              <a:ea typeface="+mn-ea"/>
            </a:endParaRPr>
          </a:p>
          <a:p>
            <a:pPr eaLnBrk="1" hangingPunct="1">
              <a:buFont typeface="Wingdings" pitchFamily="2" charset="2"/>
              <a:buChar char="l"/>
              <a:defRPr/>
            </a:pPr>
            <a:r>
              <a:rPr lang="en-US" sz="2800" i="1" dirty="0">
                <a:ea typeface="+mn-ea"/>
              </a:rPr>
              <a:t>Archaeopteryx</a:t>
            </a:r>
            <a:r>
              <a:rPr lang="en-US" sz="2800" dirty="0">
                <a:ea typeface="+mn-ea"/>
              </a:rPr>
              <a:t> means </a:t>
            </a:r>
            <a:r>
              <a:rPr lang="en-US" sz="2800" dirty="0" err="1">
                <a:ea typeface="+mn-ea"/>
              </a:rPr>
              <a:t>dinosaurlike</a:t>
            </a:r>
            <a:r>
              <a:rPr lang="en-US" sz="2800" dirty="0">
                <a:ea typeface="+mn-ea"/>
              </a:rPr>
              <a:t> &amp; birdlike</a:t>
            </a:r>
          </a:p>
          <a:p>
            <a:pPr eaLnBrk="1" hangingPunct="1">
              <a:buFont typeface="Wingdings" pitchFamily="2" charset="2"/>
              <a:buChar char="l"/>
              <a:defRPr/>
            </a:pPr>
            <a:endParaRPr lang="en-US" sz="2800" dirty="0">
              <a:ea typeface="+mn-ea"/>
            </a:endParaRPr>
          </a:p>
          <a:p>
            <a:pPr eaLnBrk="1" hangingPunct="1">
              <a:buFont typeface="Wingdings" pitchFamily="2" charset="2"/>
              <a:buChar char="l"/>
              <a:defRPr/>
            </a:pPr>
            <a:endParaRPr lang="en-US" dirty="0">
              <a:ea typeface="+mn-ea"/>
            </a:endParaRPr>
          </a:p>
        </p:txBody>
      </p:sp>
      <p:pic>
        <p:nvPicPr>
          <p:cNvPr id="27652" name="Picture 5" descr="archeopteryx"/>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647950"/>
            <a:ext cx="4648200" cy="261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7" descr="archaeopteryx"/>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2502694"/>
            <a:ext cx="4191000" cy="2640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0"/>
            <a:ext cx="8229600" cy="628650"/>
          </a:xfrm>
        </p:spPr>
        <p:txBody>
          <a:bodyPr/>
          <a:lstStyle/>
          <a:p>
            <a:pPr eaLnBrk="1" hangingPunct="1"/>
            <a:r>
              <a:rPr lang="en-US">
                <a:latin typeface="Arial" charset="0"/>
                <a:cs typeface="Arial" charset="0"/>
              </a:rPr>
              <a:t>Courtship</a:t>
            </a:r>
          </a:p>
        </p:txBody>
      </p:sp>
      <p:sp>
        <p:nvSpPr>
          <p:cNvPr id="38915" name="Rectangle 3"/>
          <p:cNvSpPr>
            <a:spLocks noGrp="1" noChangeArrowheads="1"/>
          </p:cNvSpPr>
          <p:nvPr>
            <p:ph type="body" idx="1"/>
          </p:nvPr>
        </p:nvSpPr>
        <p:spPr>
          <a:xfrm>
            <a:off x="0" y="800100"/>
            <a:ext cx="9144000" cy="4343400"/>
          </a:xfrm>
        </p:spPr>
        <p:txBody>
          <a:bodyPr/>
          <a:lstStyle/>
          <a:p>
            <a:pPr marL="609600" indent="-609600" eaLnBrk="1" hangingPunct="1"/>
            <a:r>
              <a:rPr lang="en-US" sz="2400" dirty="0">
                <a:latin typeface="Arial" charset="0"/>
                <a:cs typeface="Arial" charset="0"/>
              </a:rPr>
              <a:t>Includes colorful feathers, songs, dances, aerial displays, postures, or calls.</a:t>
            </a:r>
          </a:p>
          <a:p>
            <a:pPr marL="609600" indent="-609600" eaLnBrk="1" hangingPunct="1">
              <a:buFont typeface="Wingdings" charset="0"/>
              <a:buNone/>
            </a:pPr>
            <a:endParaRPr lang="en-US" sz="800" dirty="0">
              <a:latin typeface="Arial" charset="0"/>
              <a:cs typeface="Arial" charset="0"/>
            </a:endParaRPr>
          </a:p>
          <a:p>
            <a:pPr marL="609600" indent="-609600" eaLnBrk="1" hangingPunct="1">
              <a:buFont typeface="Wingdings" charset="0"/>
              <a:buNone/>
            </a:pPr>
            <a:endParaRPr lang="en-US" sz="800" dirty="0">
              <a:latin typeface="Arial" charset="0"/>
              <a:cs typeface="Arial" charset="0"/>
            </a:endParaRPr>
          </a:p>
          <a:p>
            <a:pPr marL="609600" indent="-609600" eaLnBrk="1" hangingPunct="1">
              <a:buFont typeface="Wingdings" charset="0"/>
              <a:buNone/>
            </a:pPr>
            <a:endParaRPr lang="en-US" sz="800" dirty="0">
              <a:latin typeface="Arial" charset="0"/>
              <a:cs typeface="Arial" charset="0"/>
            </a:endParaRPr>
          </a:p>
          <a:p>
            <a:pPr marL="609600" indent="-609600" eaLnBrk="1" hangingPunct="1"/>
            <a:r>
              <a:rPr lang="en-US" sz="2400" dirty="0">
                <a:latin typeface="Arial" charset="0"/>
                <a:cs typeface="Arial" charset="0"/>
              </a:rPr>
              <a:t>Males must attract a mate.</a:t>
            </a:r>
          </a:p>
          <a:p>
            <a:pPr marL="609600" indent="-609600" eaLnBrk="1" hangingPunct="1">
              <a:buFont typeface="Wingdings" charset="0"/>
              <a:buNone/>
            </a:pPr>
            <a:endParaRPr lang="en-US" sz="800" dirty="0">
              <a:latin typeface="Arial" charset="0"/>
              <a:cs typeface="Arial" charset="0"/>
            </a:endParaRPr>
          </a:p>
          <a:p>
            <a:pPr marL="609600" indent="-609600" eaLnBrk="1" hangingPunct="1">
              <a:buFont typeface="Wingdings" charset="0"/>
              <a:buNone/>
            </a:pPr>
            <a:endParaRPr lang="en-US" sz="800" dirty="0">
              <a:latin typeface="Arial" charset="0"/>
              <a:cs typeface="Arial" charset="0"/>
            </a:endParaRPr>
          </a:p>
          <a:p>
            <a:pPr marL="609600" indent="-609600" eaLnBrk="1" hangingPunct="1">
              <a:buFont typeface="Wingdings" charset="0"/>
              <a:buNone/>
            </a:pPr>
            <a:endParaRPr lang="en-US" sz="800" dirty="0">
              <a:latin typeface="Arial" charset="0"/>
              <a:cs typeface="Arial" charset="0"/>
            </a:endParaRPr>
          </a:p>
          <a:p>
            <a:pPr marL="609600" indent="-609600" eaLnBrk="1" hangingPunct="1"/>
            <a:r>
              <a:rPr lang="en-US" sz="2400" dirty="0">
                <a:latin typeface="Arial" charset="0"/>
                <a:cs typeface="Arial" charset="0"/>
              </a:rPr>
              <a:t>The sequence of courtship:</a:t>
            </a:r>
          </a:p>
          <a:p>
            <a:pPr marL="990600" lvl="1" indent="-533400" eaLnBrk="1" hangingPunct="1">
              <a:buFont typeface="Wingdings" charset="0"/>
              <a:buAutoNum type="arabicPeriod"/>
            </a:pPr>
            <a:r>
              <a:rPr lang="en-US" sz="2000" dirty="0">
                <a:latin typeface="Arial" charset="0"/>
                <a:cs typeface="Arial" charset="0"/>
              </a:rPr>
              <a:t>Territory defense and song</a:t>
            </a:r>
          </a:p>
          <a:p>
            <a:pPr marL="990600" lvl="1" indent="-533400" eaLnBrk="1" hangingPunct="1">
              <a:buFont typeface="Wingdings" charset="0"/>
              <a:buAutoNum type="arabicPeriod"/>
            </a:pPr>
            <a:r>
              <a:rPr lang="en-US" sz="2000" dirty="0">
                <a:latin typeface="Arial" charset="0"/>
                <a:cs typeface="Arial" charset="0"/>
              </a:rPr>
              <a:t>Mate attraction displays</a:t>
            </a:r>
          </a:p>
          <a:p>
            <a:pPr marL="990600" lvl="1" indent="-533400" eaLnBrk="1" hangingPunct="1">
              <a:buFont typeface="Wingdings" charset="0"/>
              <a:buAutoNum type="arabicPeriod"/>
            </a:pPr>
            <a:r>
              <a:rPr lang="en-US" sz="2000" dirty="0">
                <a:latin typeface="Arial" charset="0"/>
                <a:cs typeface="Arial" charset="0"/>
              </a:rPr>
              <a:t>Courtship feeding</a:t>
            </a:r>
          </a:p>
          <a:p>
            <a:pPr marL="990600" lvl="1" indent="-533400" eaLnBrk="1" hangingPunct="1">
              <a:buFont typeface="Wingdings" charset="0"/>
              <a:buAutoNum type="arabicPeriod"/>
            </a:pPr>
            <a:r>
              <a:rPr lang="en-US" sz="2000" dirty="0">
                <a:latin typeface="Arial" charset="0"/>
                <a:cs typeface="Arial" charset="0"/>
              </a:rPr>
              <a:t>Selection of the nesting site</a:t>
            </a:r>
          </a:p>
        </p:txBody>
      </p:sp>
      <p:pic>
        <p:nvPicPr>
          <p:cNvPr id="57348" name="Picture 5" descr="IndigoBunting43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35688" y="1600200"/>
            <a:ext cx="3008312" cy="354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8229600" cy="457200"/>
          </a:xfrm>
        </p:spPr>
        <p:txBody>
          <a:bodyPr/>
          <a:lstStyle/>
          <a:p>
            <a:pPr eaLnBrk="1" hangingPunct="1">
              <a:defRPr/>
            </a:pPr>
            <a:r>
              <a:rPr lang="en-US" sz="4000" dirty="0">
                <a:ea typeface="+mj-ea"/>
              </a:rPr>
              <a:t>Nests</a:t>
            </a:r>
            <a:endParaRPr lang="en-US" dirty="0">
              <a:ea typeface="+mj-ea"/>
            </a:endParaRPr>
          </a:p>
        </p:txBody>
      </p:sp>
      <p:sp>
        <p:nvSpPr>
          <p:cNvPr id="73731" name="Rectangle 3"/>
          <p:cNvSpPr>
            <a:spLocks noGrp="1" noChangeArrowheads="1"/>
          </p:cNvSpPr>
          <p:nvPr>
            <p:ph type="body" idx="1"/>
          </p:nvPr>
        </p:nvSpPr>
        <p:spPr>
          <a:xfrm>
            <a:off x="0" y="1543050"/>
            <a:ext cx="9144000" cy="3600450"/>
          </a:xfrm>
        </p:spPr>
        <p:txBody>
          <a:bodyPr/>
          <a:lstStyle/>
          <a:p>
            <a:pPr eaLnBrk="1" hangingPunct="1">
              <a:lnSpc>
                <a:spcPct val="90000"/>
              </a:lnSpc>
            </a:pPr>
            <a:r>
              <a:rPr lang="en-US" sz="2400" dirty="0">
                <a:effectLst/>
                <a:latin typeface="Arial" charset="0"/>
                <a:cs typeface="Arial" charset="0"/>
              </a:rPr>
              <a:t>A </a:t>
            </a:r>
            <a:r>
              <a:rPr lang="en-US" sz="2400" b="1" u="sng" dirty="0">
                <a:solidFill>
                  <a:srgbClr val="FF3399"/>
                </a:solidFill>
                <a:effectLst/>
                <a:latin typeface="Arial" charset="0"/>
                <a:cs typeface="Arial" charset="0"/>
              </a:rPr>
              <a:t>brood patch </a:t>
            </a:r>
            <a:r>
              <a:rPr lang="en-US" sz="2400" dirty="0">
                <a:effectLst/>
                <a:latin typeface="Arial" charset="0"/>
                <a:cs typeface="Arial" charset="0"/>
              </a:rPr>
              <a:t>is a patch of featherless skin that is visible on the underside of birds during the nesting season. This patch of skin is well supplied with blood vessels at the surface making it possible for the birds to transfer heat to their eggs when incubating. </a:t>
            </a:r>
            <a:endParaRPr lang="en-US" sz="800" dirty="0">
              <a:effectLst/>
              <a:latin typeface="Arial" charset="0"/>
              <a:cs typeface="Arial" charset="0"/>
            </a:endParaRPr>
          </a:p>
          <a:p>
            <a:pPr eaLnBrk="1" hangingPunct="1">
              <a:lnSpc>
                <a:spcPct val="90000"/>
              </a:lnSpc>
              <a:buFont typeface="Wingdings" charset="0"/>
              <a:buNone/>
            </a:pPr>
            <a:endParaRPr lang="en-US" sz="1100" dirty="0">
              <a:effectLst/>
              <a:latin typeface="Arial" charset="0"/>
              <a:cs typeface="Arial" charset="0"/>
            </a:endParaRPr>
          </a:p>
          <a:p>
            <a:pPr eaLnBrk="1" hangingPunct="1">
              <a:lnSpc>
                <a:spcPct val="90000"/>
              </a:lnSpc>
              <a:buFont typeface="Wingdings" charset="0"/>
              <a:buNone/>
            </a:pPr>
            <a:endParaRPr lang="en-US" sz="1100" dirty="0">
              <a:effectLst/>
              <a:latin typeface="Arial" charset="0"/>
              <a:cs typeface="Arial" charset="0"/>
            </a:endParaRPr>
          </a:p>
          <a:p>
            <a:pPr eaLnBrk="1" hangingPunct="1">
              <a:lnSpc>
                <a:spcPct val="90000"/>
              </a:lnSpc>
            </a:pPr>
            <a:r>
              <a:rPr lang="en-US" sz="2400" dirty="0">
                <a:effectLst/>
                <a:latin typeface="Arial" charset="0"/>
                <a:cs typeface="Arial" charset="0"/>
              </a:rPr>
              <a:t>The purpose of a nest is for birds to have a protected, warm place to incubate their eggs and then to raise their young once they hatch.</a:t>
            </a:r>
          </a:p>
        </p:txBody>
      </p:sp>
      <p:pic>
        <p:nvPicPr>
          <p:cNvPr id="64516" name="Picture 7" descr="http://www.hiltonpond.org/images/BluebirdEBroodPatch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981200" cy="144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Bent-Up Arrow 7"/>
          <p:cNvSpPr/>
          <p:nvPr/>
        </p:nvSpPr>
        <p:spPr>
          <a:xfrm flipV="1">
            <a:off x="1447800" y="914400"/>
            <a:ext cx="990600" cy="5143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4518" name="Picture 9" descr="http://2.bp.blogspot.com/_daNgLy6d96o/TCQCYUqanwI/AAAAAAAAB1E/56qWUnnzkB4/s400/Baby+birds+in+nest.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72200" y="0"/>
            <a:ext cx="2971800" cy="156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9" name="Picture 11" descr="http://austind90.files.wordpress.com/2011/05/bird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29000" y="457200"/>
            <a:ext cx="2312988"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descr="http://farm4.static.flickr.com/3103/2850319822_844d50149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42088" y="2495550"/>
            <a:ext cx="363855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4" name="Rectangle 2"/>
          <p:cNvSpPr>
            <a:spLocks noGrp="1" noChangeArrowheads="1"/>
          </p:cNvSpPr>
          <p:nvPr>
            <p:ph type="title"/>
          </p:nvPr>
        </p:nvSpPr>
        <p:spPr>
          <a:xfrm>
            <a:off x="0" y="0"/>
            <a:ext cx="9144000" cy="571500"/>
          </a:xfrm>
        </p:spPr>
        <p:txBody>
          <a:bodyPr/>
          <a:lstStyle/>
          <a:p>
            <a:pPr eaLnBrk="1" hangingPunct="1"/>
            <a:r>
              <a:rPr lang="en-US" sz="3600">
                <a:latin typeface="Arial" charset="0"/>
                <a:cs typeface="Arial" charset="0"/>
              </a:rPr>
              <a:t>5 Major Types of Nests</a:t>
            </a:r>
          </a:p>
        </p:txBody>
      </p:sp>
      <p:sp>
        <p:nvSpPr>
          <p:cNvPr id="74755" name="Rectangle 3"/>
          <p:cNvSpPr>
            <a:spLocks noGrp="1" noChangeArrowheads="1"/>
          </p:cNvSpPr>
          <p:nvPr>
            <p:ph type="body" idx="1"/>
          </p:nvPr>
        </p:nvSpPr>
        <p:spPr>
          <a:xfrm>
            <a:off x="0" y="628650"/>
            <a:ext cx="9144000" cy="4514850"/>
          </a:xfrm>
        </p:spPr>
        <p:txBody>
          <a:bodyPr/>
          <a:lstStyle/>
          <a:p>
            <a:pPr marL="514350" indent="-514350" eaLnBrk="1" hangingPunct="1">
              <a:buFont typeface="Wingdings" charset="0"/>
              <a:buAutoNum type="arabicPeriod"/>
            </a:pPr>
            <a:r>
              <a:rPr lang="en-US" sz="2000" b="1" u="sng" dirty="0">
                <a:solidFill>
                  <a:srgbClr val="FF3399"/>
                </a:solidFill>
                <a:effectLst>
                  <a:outerShdw blurRad="38100" dist="38100" dir="2700000" algn="tl">
                    <a:srgbClr val="FFFFFF"/>
                  </a:outerShdw>
                </a:effectLst>
                <a:latin typeface="Arial" charset="0"/>
                <a:cs typeface="Arial" charset="0"/>
              </a:rPr>
              <a:t>Cavity</a:t>
            </a:r>
            <a:r>
              <a:rPr lang="en-US" sz="2000" dirty="0">
                <a:latin typeface="Arial" charset="0"/>
                <a:cs typeface="Arial" charset="0"/>
              </a:rPr>
              <a:t>:  Is a hollowed-out opening in the trunk of a tree either found naturally in dead trees or purposely made by birds.  </a:t>
            </a:r>
            <a:r>
              <a:rPr lang="en-US" sz="2400" dirty="0">
                <a:latin typeface="Arial" charset="0"/>
                <a:cs typeface="Arial" charset="0"/>
              </a:rPr>
              <a:t>	</a:t>
            </a:r>
          </a:p>
          <a:p>
            <a:pPr marL="0" indent="0" eaLnBrk="1" hangingPunct="1">
              <a:buNone/>
            </a:pPr>
            <a:r>
              <a:rPr lang="en-US" sz="2000" dirty="0">
                <a:latin typeface="Arial" charset="0"/>
                <a:cs typeface="Arial" charset="0"/>
              </a:rPr>
              <a:t>- The opening is much smaller than the actual nest inside.</a:t>
            </a:r>
            <a:endParaRPr lang="en-US" sz="16600" dirty="0">
              <a:latin typeface="Arial" charset="0"/>
              <a:cs typeface="Arial" charset="0"/>
            </a:endParaRPr>
          </a:p>
          <a:p>
            <a:pPr algn="ctr" eaLnBrk="1" hangingPunct="1">
              <a:buFont typeface="Wingdings" charset="0"/>
              <a:buNone/>
            </a:pPr>
            <a:r>
              <a:rPr lang="en-US" sz="2400" b="1" i="1" dirty="0">
                <a:latin typeface="Arial" charset="0"/>
                <a:cs typeface="Arial" charset="0"/>
              </a:rPr>
              <a:t>Examples</a:t>
            </a:r>
            <a:r>
              <a:rPr lang="en-US" sz="2400" dirty="0">
                <a:latin typeface="Arial" charset="0"/>
                <a:cs typeface="Arial" charset="0"/>
              </a:rPr>
              <a:t>:  Chickadees, Nuthatches, woodpeckers, &amp; Bluebirds</a:t>
            </a:r>
          </a:p>
        </p:txBody>
      </p:sp>
      <p:pic>
        <p:nvPicPr>
          <p:cNvPr id="65541" name="Picture 7" descr="F%2520BB%2520at%2520Box%2520Rodda"/>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00" y="2419350"/>
            <a:ext cx="3236913"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2" name="Picture 8" descr="File:Colaptes auratus FWS.jp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81400" y="2419350"/>
            <a:ext cx="23622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3" name="Picture 12" descr="http://www.birddigiscoper.com/cp8400b.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 y="2419350"/>
            <a:ext cx="1905000" cy="1935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6248400" cy="1028700"/>
          </a:xfrm>
        </p:spPr>
        <p:txBody>
          <a:bodyPr/>
          <a:lstStyle/>
          <a:p>
            <a:pPr eaLnBrk="1" hangingPunct="1"/>
            <a:r>
              <a:rPr lang="en-US" sz="3600" dirty="0">
                <a:latin typeface="Arial" charset="0"/>
                <a:cs typeface="Arial" charset="0"/>
              </a:rPr>
              <a:t>5 Major Types of Nests</a:t>
            </a:r>
          </a:p>
        </p:txBody>
      </p:sp>
      <p:sp>
        <p:nvSpPr>
          <p:cNvPr id="81923" name="Rectangle 3"/>
          <p:cNvSpPr>
            <a:spLocks noGrp="1" noChangeArrowheads="1"/>
          </p:cNvSpPr>
          <p:nvPr>
            <p:ph type="body" idx="1"/>
          </p:nvPr>
        </p:nvSpPr>
        <p:spPr>
          <a:xfrm>
            <a:off x="-152400" y="742950"/>
            <a:ext cx="9144000" cy="3657600"/>
          </a:xfrm>
        </p:spPr>
        <p:txBody>
          <a:bodyPr/>
          <a:lstStyle/>
          <a:p>
            <a:pPr marL="609600" indent="-609600" eaLnBrk="1" hangingPunct="1">
              <a:buFont typeface="Wingdings" charset="0"/>
              <a:buAutoNum type="arabicPeriod" startAt="2"/>
            </a:pPr>
            <a:r>
              <a:rPr lang="en-US" sz="2400" b="1" u="sng" dirty="0">
                <a:solidFill>
                  <a:srgbClr val="FF3399"/>
                </a:solidFill>
                <a:effectLst>
                  <a:outerShdw blurRad="38100" dist="38100" dir="2700000" algn="tl">
                    <a:srgbClr val="FFFFFF"/>
                  </a:outerShdw>
                </a:effectLst>
                <a:latin typeface="Arial" charset="0"/>
                <a:cs typeface="Arial" charset="0"/>
              </a:rPr>
              <a:t>Cup</a:t>
            </a:r>
            <a:r>
              <a:rPr lang="en-US" sz="2400" dirty="0">
                <a:latin typeface="Arial" charset="0"/>
                <a:cs typeface="Arial" charset="0"/>
              </a:rPr>
              <a:t>:  Made from materials such as grass, moss, string, or spider web.  Nest is course on the outside of the nest, and soft materials to cushion the inside.</a:t>
            </a:r>
          </a:p>
          <a:p>
            <a:pPr marL="609600" indent="-609600" eaLnBrk="1" hangingPunct="1">
              <a:buFont typeface="Wingdings" charset="0"/>
              <a:buNone/>
            </a:pPr>
            <a:endParaRPr lang="en-US" sz="1600" dirty="0">
              <a:latin typeface="Arial" charset="0"/>
              <a:cs typeface="Arial" charset="0"/>
            </a:endParaRPr>
          </a:p>
          <a:p>
            <a:pPr marL="609600" indent="-609600" algn="ctr" eaLnBrk="1" hangingPunct="1">
              <a:buFont typeface="Wingdings" charset="0"/>
              <a:buNone/>
            </a:pPr>
            <a:r>
              <a:rPr lang="en-US" sz="2400" dirty="0">
                <a:latin typeface="Arial" charset="0"/>
                <a:cs typeface="Arial" charset="0"/>
              </a:rPr>
              <a:t>Examples:  Sparrows, Finches, Hummingbirds</a:t>
            </a:r>
          </a:p>
        </p:txBody>
      </p:sp>
      <p:pic>
        <p:nvPicPr>
          <p:cNvPr id="66564" name="Picture 11" descr="chipsparrownes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28950"/>
            <a:ext cx="3935412"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13" descr="pict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952750"/>
            <a:ext cx="3352800" cy="1956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6" name="Picture 10" descr="http://0.tqn.com/d/birding/1/0/I/1/-/-/nestrob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028950"/>
            <a:ext cx="30480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0"/>
            <a:ext cx="8229600" cy="628650"/>
          </a:xfrm>
        </p:spPr>
        <p:txBody>
          <a:bodyPr/>
          <a:lstStyle/>
          <a:p>
            <a:pPr eaLnBrk="1" hangingPunct="1"/>
            <a:r>
              <a:rPr lang="en-US" sz="4000">
                <a:latin typeface="Arial" charset="0"/>
                <a:cs typeface="Arial" charset="0"/>
              </a:rPr>
              <a:t>5 Major Types of Nests</a:t>
            </a:r>
          </a:p>
        </p:txBody>
      </p:sp>
      <p:sp>
        <p:nvSpPr>
          <p:cNvPr id="82947" name="Rectangle 3"/>
          <p:cNvSpPr>
            <a:spLocks noGrp="1" noChangeArrowheads="1"/>
          </p:cNvSpPr>
          <p:nvPr>
            <p:ph type="body" idx="1"/>
          </p:nvPr>
        </p:nvSpPr>
        <p:spPr>
          <a:xfrm>
            <a:off x="0" y="666750"/>
            <a:ext cx="9144000" cy="4171950"/>
          </a:xfrm>
        </p:spPr>
        <p:txBody>
          <a:bodyPr/>
          <a:lstStyle/>
          <a:p>
            <a:pPr marL="609600" indent="-609600" eaLnBrk="1" hangingPunct="1">
              <a:buFont typeface="Wingdings" charset="0"/>
              <a:buAutoNum type="arabicPeriod" startAt="3"/>
            </a:pPr>
            <a:r>
              <a:rPr lang="en-US" sz="2800" b="1" u="sng" dirty="0">
                <a:solidFill>
                  <a:srgbClr val="FF3399"/>
                </a:solidFill>
                <a:effectLst>
                  <a:outerShdw blurRad="38100" dist="38100" dir="2700000" algn="tl">
                    <a:srgbClr val="FFFFFF"/>
                  </a:outerShdw>
                </a:effectLst>
                <a:latin typeface="Arial" charset="0"/>
                <a:cs typeface="Arial" charset="0"/>
              </a:rPr>
              <a:t>Pendulum</a:t>
            </a:r>
            <a:r>
              <a:rPr lang="en-US" sz="2800" dirty="0">
                <a:latin typeface="Arial" charset="0"/>
                <a:cs typeface="Arial" charset="0"/>
              </a:rPr>
              <a:t>:  Built from mosses and small twigs into a hanging sac-like shape.  Usually suspended from a small tree branch.</a:t>
            </a:r>
          </a:p>
          <a:p>
            <a:pPr marL="609600" indent="-609600" algn="ctr" eaLnBrk="1" hangingPunct="1">
              <a:buFont typeface="Wingdings" charset="0"/>
              <a:buNone/>
            </a:pPr>
            <a:r>
              <a:rPr lang="en-US" sz="2400" dirty="0">
                <a:latin typeface="Arial" charset="0"/>
                <a:cs typeface="Arial" charset="0"/>
              </a:rPr>
              <a:t>Examples:  Kinglets &amp; Orioles</a:t>
            </a:r>
          </a:p>
        </p:txBody>
      </p:sp>
      <p:pic>
        <p:nvPicPr>
          <p:cNvPr id="67588" name="Picture 7" descr="daddyorio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647950"/>
            <a:ext cx="1981200" cy="2139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9" name="Picture 13" descr="StandingOnBranchLookingAtNe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05000" y="2571750"/>
            <a:ext cx="3352800" cy="2150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90" name="Picture 9" descr="File:PMontezumaNests03.jp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62302" y="2724150"/>
            <a:ext cx="42672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0"/>
            <a:ext cx="8229600" cy="628650"/>
          </a:xfrm>
        </p:spPr>
        <p:txBody>
          <a:bodyPr/>
          <a:lstStyle/>
          <a:p>
            <a:pPr eaLnBrk="1" hangingPunct="1"/>
            <a:r>
              <a:rPr lang="en-US" sz="4000">
                <a:latin typeface="Arial" charset="0"/>
                <a:cs typeface="Arial" charset="0"/>
              </a:rPr>
              <a:t>5 Major Types of Nests</a:t>
            </a:r>
          </a:p>
        </p:txBody>
      </p:sp>
      <p:sp>
        <p:nvSpPr>
          <p:cNvPr id="83971" name="Rectangle 3"/>
          <p:cNvSpPr>
            <a:spLocks noGrp="1" noChangeArrowheads="1"/>
          </p:cNvSpPr>
          <p:nvPr>
            <p:ph type="body" idx="1"/>
          </p:nvPr>
        </p:nvSpPr>
        <p:spPr>
          <a:xfrm>
            <a:off x="0" y="857250"/>
            <a:ext cx="9144000" cy="4286250"/>
          </a:xfrm>
        </p:spPr>
        <p:txBody>
          <a:bodyPr/>
          <a:lstStyle/>
          <a:p>
            <a:pPr marL="609600" indent="-609600" eaLnBrk="1" hangingPunct="1">
              <a:buFont typeface="Wingdings" charset="0"/>
              <a:buAutoNum type="arabicPeriod" startAt="4"/>
            </a:pPr>
            <a:r>
              <a:rPr lang="en-US" sz="2400" b="1" u="sng" dirty="0">
                <a:solidFill>
                  <a:srgbClr val="FF3399"/>
                </a:solidFill>
                <a:effectLst>
                  <a:outerShdw blurRad="38100" dist="38100" dir="2700000" algn="tl">
                    <a:srgbClr val="FFFFFF"/>
                  </a:outerShdw>
                </a:effectLst>
                <a:latin typeface="Arial" charset="0"/>
                <a:cs typeface="Arial" charset="0"/>
              </a:rPr>
              <a:t>Platform</a:t>
            </a:r>
            <a:r>
              <a:rPr lang="en-US" sz="2400" dirty="0">
                <a:latin typeface="Arial" charset="0"/>
                <a:cs typeface="Arial" charset="0"/>
              </a:rPr>
              <a:t>:  Mostly flat and supported by tree limbs.  Commonly found on the ground in marshy areas or tops of large dead trees.  Raptor</a:t>
            </a:r>
            <a:r>
              <a:rPr lang="ja-JP" altLang="en-US" sz="2400" dirty="0">
                <a:latin typeface="Arial" charset="0"/>
                <a:cs typeface="Arial" charset="0"/>
              </a:rPr>
              <a:t>’</a:t>
            </a:r>
            <a:r>
              <a:rPr lang="en-US" sz="2400" dirty="0">
                <a:latin typeface="Arial" charset="0"/>
                <a:cs typeface="Arial" charset="0"/>
              </a:rPr>
              <a:t>s nest can be extremely large.</a:t>
            </a:r>
          </a:p>
          <a:p>
            <a:pPr marL="609600" indent="-609600" eaLnBrk="1" hangingPunct="1">
              <a:buFont typeface="Wingdings" charset="0"/>
              <a:buNone/>
            </a:pPr>
            <a:endParaRPr lang="en-US" sz="1600" dirty="0">
              <a:latin typeface="Arial" charset="0"/>
              <a:cs typeface="Arial" charset="0"/>
            </a:endParaRPr>
          </a:p>
          <a:p>
            <a:pPr marL="609600" indent="-609600" algn="ctr" eaLnBrk="1" hangingPunct="1">
              <a:buFont typeface="Wingdings" charset="0"/>
              <a:buNone/>
            </a:pPr>
            <a:r>
              <a:rPr lang="en-US" sz="2400" dirty="0">
                <a:latin typeface="Arial" charset="0"/>
                <a:cs typeface="Arial" charset="0"/>
              </a:rPr>
              <a:t>Examples:  Raptors, Crows, Some Waterfowl</a:t>
            </a:r>
          </a:p>
        </p:txBody>
      </p:sp>
      <p:pic>
        <p:nvPicPr>
          <p:cNvPr id="68612" name="Picture 5" descr="29Eagle-in-Nest-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28950"/>
            <a:ext cx="3200400" cy="1844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3" name="Picture 7" descr="Osprey-nes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3028950"/>
            <a:ext cx="2743200" cy="184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4" name="Picture 11" descr="western%2520grebe_006_01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52800" y="2952750"/>
            <a:ext cx="30480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81000" y="114300"/>
            <a:ext cx="8229600" cy="514350"/>
          </a:xfrm>
        </p:spPr>
        <p:txBody>
          <a:bodyPr/>
          <a:lstStyle/>
          <a:p>
            <a:pPr eaLnBrk="1" hangingPunct="1"/>
            <a:r>
              <a:rPr lang="en-US" sz="4000">
                <a:latin typeface="Arial" charset="0"/>
                <a:cs typeface="Arial" charset="0"/>
              </a:rPr>
              <a:t>5 Major Types of Nests</a:t>
            </a:r>
          </a:p>
        </p:txBody>
      </p:sp>
      <p:sp>
        <p:nvSpPr>
          <p:cNvPr id="84995" name="Rectangle 3"/>
          <p:cNvSpPr>
            <a:spLocks noGrp="1" noChangeArrowheads="1"/>
          </p:cNvSpPr>
          <p:nvPr>
            <p:ph type="body" idx="1"/>
          </p:nvPr>
        </p:nvSpPr>
        <p:spPr>
          <a:xfrm>
            <a:off x="0" y="628650"/>
            <a:ext cx="9144000" cy="4514850"/>
          </a:xfrm>
        </p:spPr>
        <p:txBody>
          <a:bodyPr/>
          <a:lstStyle/>
          <a:p>
            <a:pPr marL="609600" indent="-609600" eaLnBrk="1" hangingPunct="1">
              <a:buFont typeface="Wingdings" charset="0"/>
              <a:buAutoNum type="arabicPeriod" startAt="5"/>
            </a:pPr>
            <a:r>
              <a:rPr lang="en-US" sz="2400" b="1" u="sng" dirty="0">
                <a:solidFill>
                  <a:srgbClr val="FF3399"/>
                </a:solidFill>
                <a:effectLst>
                  <a:outerShdw blurRad="38100" dist="38100" dir="2700000" algn="tl">
                    <a:srgbClr val="FFFFFF"/>
                  </a:outerShdw>
                </a:effectLst>
                <a:latin typeface="Arial" charset="0"/>
                <a:cs typeface="Arial" charset="0"/>
              </a:rPr>
              <a:t>Spherical</a:t>
            </a:r>
            <a:r>
              <a:rPr lang="en-US" sz="2400" dirty="0">
                <a:latin typeface="Arial" charset="0"/>
                <a:cs typeface="Arial" charset="0"/>
              </a:rPr>
              <a:t>:  Globe or ball-shaped.  Made of grasses with a single opening.  Some make an </a:t>
            </a:r>
            <a:r>
              <a:rPr lang="ja-JP" altLang="en-US" sz="2400" dirty="0">
                <a:latin typeface="Arial" charset="0"/>
                <a:cs typeface="Arial" charset="0"/>
              </a:rPr>
              <a:t>“</a:t>
            </a:r>
            <a:r>
              <a:rPr lang="en-US" sz="2400" dirty="0">
                <a:latin typeface="Arial" charset="0"/>
                <a:cs typeface="Arial" charset="0"/>
              </a:rPr>
              <a:t>active</a:t>
            </a:r>
            <a:r>
              <a:rPr lang="ja-JP" altLang="en-US" sz="2400" dirty="0">
                <a:latin typeface="Arial" charset="0"/>
                <a:cs typeface="Arial" charset="0"/>
              </a:rPr>
              <a:t>”</a:t>
            </a:r>
            <a:r>
              <a:rPr lang="en-US" sz="2400" dirty="0">
                <a:latin typeface="Arial" charset="0"/>
                <a:cs typeface="Arial" charset="0"/>
              </a:rPr>
              <a:t> nest that the bird is using, and a </a:t>
            </a:r>
            <a:r>
              <a:rPr lang="ja-JP" altLang="en-US" sz="2400" dirty="0">
                <a:latin typeface="Arial" charset="0"/>
                <a:cs typeface="Arial" charset="0"/>
              </a:rPr>
              <a:t>“</a:t>
            </a:r>
            <a:r>
              <a:rPr lang="en-US" sz="2400" dirty="0">
                <a:latin typeface="Arial" charset="0"/>
                <a:cs typeface="Arial" charset="0"/>
              </a:rPr>
              <a:t>dummy</a:t>
            </a:r>
            <a:r>
              <a:rPr lang="ja-JP" altLang="en-US" sz="2400" dirty="0">
                <a:latin typeface="Arial" charset="0"/>
                <a:cs typeface="Arial" charset="0"/>
              </a:rPr>
              <a:t>”</a:t>
            </a:r>
            <a:r>
              <a:rPr lang="en-US" sz="2400" dirty="0">
                <a:latin typeface="Arial" charset="0"/>
                <a:cs typeface="Arial" charset="0"/>
              </a:rPr>
              <a:t> nest to defer or confuse predators away from the active nest.</a:t>
            </a:r>
          </a:p>
          <a:p>
            <a:pPr marL="609600" indent="-609600" algn="ctr" eaLnBrk="1" hangingPunct="1">
              <a:buFont typeface="Wingdings" charset="0"/>
              <a:buNone/>
            </a:pPr>
            <a:r>
              <a:rPr lang="en-US" sz="2400" dirty="0">
                <a:latin typeface="Arial" charset="0"/>
                <a:cs typeface="Arial" charset="0"/>
              </a:rPr>
              <a:t>Examples:  Marsh Wrens</a:t>
            </a:r>
          </a:p>
        </p:txBody>
      </p:sp>
      <p:pic>
        <p:nvPicPr>
          <p:cNvPr id="69637" name="Picture 11" descr="masked-weaver-1-bi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2400" y="2800350"/>
            <a:ext cx="27432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8" name="Picture 10" descr="http://farm5.static.flickr.com/4133/4961368848_56e79edc3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724150"/>
            <a:ext cx="4191000" cy="1999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9" name="Picture 9" descr="momoriol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3028950"/>
            <a:ext cx="220980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36" name="Picture 7" descr="weaver%2520bird%2520nest"/>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86368" y="1733550"/>
            <a:ext cx="2438400" cy="1631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Eggs</a:t>
            </a:r>
          </a:p>
        </p:txBody>
      </p:sp>
      <p:sp>
        <p:nvSpPr>
          <p:cNvPr id="75779" name="Rectangle 3"/>
          <p:cNvSpPr>
            <a:spLocks noGrp="1" noChangeArrowheads="1"/>
          </p:cNvSpPr>
          <p:nvPr>
            <p:ph type="body" idx="1"/>
          </p:nvPr>
        </p:nvSpPr>
        <p:spPr>
          <a:xfrm>
            <a:off x="0" y="742950"/>
            <a:ext cx="9144000" cy="4400550"/>
          </a:xfrm>
        </p:spPr>
        <p:txBody>
          <a:bodyPr/>
          <a:lstStyle/>
          <a:p>
            <a:pPr eaLnBrk="1" hangingPunct="1"/>
            <a:r>
              <a:rPr lang="en-US" sz="2400" b="1" u="sng" dirty="0">
                <a:solidFill>
                  <a:srgbClr val="FF3399"/>
                </a:solidFill>
                <a:effectLst>
                  <a:outerShdw blurRad="38100" dist="38100" dir="2700000" algn="tl">
                    <a:srgbClr val="FFFFFF"/>
                  </a:outerShdw>
                </a:effectLst>
                <a:latin typeface="Arial" charset="0"/>
                <a:cs typeface="Arial" charset="0"/>
              </a:rPr>
              <a:t>Clutch</a:t>
            </a:r>
            <a:r>
              <a:rPr lang="en-US" sz="2400" dirty="0">
                <a:latin typeface="Arial" charset="0"/>
                <a:cs typeface="Arial" charset="0"/>
              </a:rPr>
              <a:t>: A group of eggs in a nest.</a:t>
            </a:r>
          </a:p>
          <a:p>
            <a:pPr eaLnBrk="1" hangingPunct="1">
              <a:buFont typeface="Wingdings" charset="0"/>
              <a:buNone/>
            </a:pPr>
            <a:endParaRPr lang="en-US" sz="800" dirty="0">
              <a:latin typeface="Arial" charset="0"/>
              <a:cs typeface="Arial" charset="0"/>
            </a:endParaRPr>
          </a:p>
          <a:p>
            <a:pPr eaLnBrk="1" hangingPunct="1"/>
            <a:r>
              <a:rPr lang="en-US" sz="2400" dirty="0">
                <a:latin typeface="Arial" charset="0"/>
                <a:cs typeface="Arial" charset="0"/>
              </a:rPr>
              <a:t>Eggs come in many shapes, sizes, &amp; colors.</a:t>
            </a:r>
          </a:p>
          <a:p>
            <a:pPr eaLnBrk="1" hangingPunct="1">
              <a:buFont typeface="Wingdings" charset="0"/>
              <a:buNone/>
            </a:pPr>
            <a:endParaRPr lang="en-US" sz="800" dirty="0">
              <a:latin typeface="Arial" charset="0"/>
              <a:cs typeface="Arial" charset="0"/>
            </a:endParaRPr>
          </a:p>
          <a:p>
            <a:pPr eaLnBrk="1" hangingPunct="1"/>
            <a:r>
              <a:rPr lang="en-US" sz="2400" dirty="0">
                <a:latin typeface="Arial" charset="0"/>
                <a:cs typeface="Arial" charset="0"/>
              </a:rPr>
              <a:t>Incubation ranges from a few days to several weeks depending on the species of bird.</a:t>
            </a:r>
          </a:p>
          <a:p>
            <a:pPr eaLnBrk="1" hangingPunct="1">
              <a:buFont typeface="Wingdings" charset="0"/>
              <a:buNone/>
            </a:pPr>
            <a:endParaRPr lang="en-US" sz="1050" dirty="0">
              <a:latin typeface="Arial" charset="0"/>
              <a:cs typeface="Arial" charset="0"/>
            </a:endParaRPr>
          </a:p>
          <a:p>
            <a:pPr eaLnBrk="1" hangingPunct="1"/>
            <a:r>
              <a:rPr lang="en-US" sz="2400" dirty="0">
                <a:latin typeface="Arial" charset="0"/>
                <a:cs typeface="Arial" charset="0"/>
              </a:rPr>
              <a:t>Chicks have an </a:t>
            </a:r>
            <a:r>
              <a:rPr lang="en-US" sz="2400" b="1" u="sng" dirty="0">
                <a:solidFill>
                  <a:srgbClr val="FF3399"/>
                </a:solidFill>
                <a:effectLst>
                  <a:outerShdw blurRad="38100" dist="38100" dir="2700000" algn="tl">
                    <a:srgbClr val="FFFFFF"/>
                  </a:outerShdw>
                </a:effectLst>
                <a:latin typeface="Arial" charset="0"/>
                <a:cs typeface="Arial" charset="0"/>
              </a:rPr>
              <a:t>egg tooth </a:t>
            </a:r>
            <a:r>
              <a:rPr lang="en-US" sz="2400" dirty="0">
                <a:latin typeface="Arial" charset="0"/>
                <a:cs typeface="Arial" charset="0"/>
              </a:rPr>
              <a:t>to chip at the egg in order to hatch.</a:t>
            </a:r>
          </a:p>
          <a:p>
            <a:pPr eaLnBrk="1" hangingPunct="1">
              <a:buFont typeface="Wingdings" charset="0"/>
              <a:buNone/>
            </a:pPr>
            <a:endParaRPr lang="en-US" sz="800" dirty="0">
              <a:latin typeface="Arial" charset="0"/>
              <a:cs typeface="Arial" charset="0"/>
            </a:endParaRPr>
          </a:p>
          <a:p>
            <a:pPr eaLnBrk="1" hangingPunct="1"/>
            <a:r>
              <a:rPr lang="en-US" sz="2400" dirty="0">
                <a:latin typeface="Arial" charset="0"/>
                <a:cs typeface="Arial" charset="0"/>
              </a:rPr>
              <a:t>Hatching takes a lot of effort and hard work for the chick.  Can take hours. </a:t>
            </a:r>
          </a:p>
        </p:txBody>
      </p:sp>
      <p:pic>
        <p:nvPicPr>
          <p:cNvPr id="70660" name="Picture 7" descr="Colouring of Eg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752600" cy="782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1" name="Picture 9" descr="Killdeer Egg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52601" y="0"/>
            <a:ext cx="1552575" cy="778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2" name="Picture 11" descr="eggs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0"/>
            <a:ext cx="1447800" cy="785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3" name="Picture 15" descr="AdelieEg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200" y="4030266"/>
            <a:ext cx="1576388" cy="1113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4" name="Picture 17" descr="hatchingeggs"/>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724400" y="4032648"/>
            <a:ext cx="2190750" cy="1110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5" name="Picture 19" descr="hatching-box2-03051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086600" y="0"/>
            <a:ext cx="2057400" cy="1358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4869"/>
          </a:xfrm>
        </p:spPr>
        <p:txBody>
          <a:bodyPr/>
          <a:lstStyle/>
          <a:p>
            <a:r>
              <a:rPr lang="en-US">
                <a:latin typeface="Arial" charset="0"/>
                <a:cs typeface="Arial" charset="0"/>
              </a:rPr>
              <a:t>Label your egg diagram!</a:t>
            </a:r>
          </a:p>
        </p:txBody>
      </p:sp>
      <p:pic>
        <p:nvPicPr>
          <p:cNvPr id="71683" name="Picture 7" descr="http://1.bp.blogspot.com/_Fyh8cloAIbY/TUR2ZUBkOcI/AAAAAAAAAvw/pL1cyKDDpEo/s1600/062+Interior+view+of+a+bird+eg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694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514350"/>
          </a:xfrm>
        </p:spPr>
        <p:txBody>
          <a:bodyPr/>
          <a:lstStyle/>
          <a:p>
            <a:pPr eaLnBrk="1" hangingPunct="1"/>
            <a:r>
              <a:rPr lang="en-US" sz="3600">
                <a:latin typeface="Arial" charset="0"/>
                <a:cs typeface="Arial" charset="0"/>
              </a:rPr>
              <a:t>Anatomy of the Egg</a:t>
            </a:r>
          </a:p>
        </p:txBody>
      </p:sp>
      <p:sp>
        <p:nvSpPr>
          <p:cNvPr id="3" name="Content Placeholder 2"/>
          <p:cNvSpPr>
            <a:spLocks noGrp="1"/>
          </p:cNvSpPr>
          <p:nvPr>
            <p:ph idx="1"/>
          </p:nvPr>
        </p:nvSpPr>
        <p:spPr>
          <a:xfrm>
            <a:off x="0" y="514350"/>
            <a:ext cx="9144000" cy="3455194"/>
          </a:xfrm>
        </p:spPr>
        <p:txBody>
          <a:bodyPr/>
          <a:lstStyle/>
          <a:p>
            <a:pPr eaLnBrk="1" hangingPunct="1">
              <a:buFont typeface="Wingdings" charset="0"/>
              <a:buNone/>
            </a:pPr>
            <a:r>
              <a:rPr lang="en-US" sz="2000" b="1" u="sng" dirty="0">
                <a:solidFill>
                  <a:srgbClr val="FFFF00"/>
                </a:solidFill>
                <a:effectLst/>
                <a:latin typeface="Arial" charset="0"/>
                <a:cs typeface="Arial" charset="0"/>
              </a:rPr>
              <a:t>Shell</a:t>
            </a:r>
            <a:r>
              <a:rPr lang="en-US" sz="2000" dirty="0">
                <a:effectLst/>
                <a:latin typeface="Arial" charset="0"/>
                <a:cs typeface="Arial" charset="0"/>
              </a:rPr>
              <a:t>: hard calcium carbonate crust covering and protecting the egg.</a:t>
            </a:r>
          </a:p>
          <a:p>
            <a:pPr eaLnBrk="1" hangingPunct="1">
              <a:buFont typeface="Wingdings" charset="0"/>
              <a:buNone/>
            </a:pPr>
            <a:r>
              <a:rPr lang="en-US" sz="2000" b="1" u="sng" dirty="0">
                <a:solidFill>
                  <a:srgbClr val="FFFF00"/>
                </a:solidFill>
                <a:effectLst/>
                <a:latin typeface="Arial" charset="0"/>
                <a:cs typeface="Arial" charset="0"/>
              </a:rPr>
              <a:t>Air space</a:t>
            </a:r>
            <a:r>
              <a:rPr lang="en-US" sz="2000" dirty="0">
                <a:effectLst/>
                <a:latin typeface="Arial" charset="0"/>
                <a:cs typeface="Arial" charset="0"/>
              </a:rPr>
              <a:t>: part of the egg containing only air.</a:t>
            </a:r>
          </a:p>
          <a:p>
            <a:pPr eaLnBrk="1" hangingPunct="1">
              <a:buFont typeface="Wingdings" charset="0"/>
              <a:buNone/>
            </a:pPr>
            <a:r>
              <a:rPr lang="en-US" sz="2000" b="1" u="sng" dirty="0" err="1">
                <a:solidFill>
                  <a:srgbClr val="FFFF00"/>
                </a:solidFill>
                <a:effectLst/>
                <a:latin typeface="Arial" charset="0"/>
                <a:cs typeface="Arial" charset="0"/>
              </a:rPr>
              <a:t>Vitellus</a:t>
            </a:r>
            <a:r>
              <a:rPr lang="en-US" sz="2000" b="1" dirty="0">
                <a:solidFill>
                  <a:srgbClr val="FFFF00"/>
                </a:solidFill>
                <a:effectLst/>
                <a:latin typeface="Arial" charset="0"/>
                <a:cs typeface="Arial" charset="0"/>
              </a:rPr>
              <a:t> or yolk</a:t>
            </a:r>
            <a:r>
              <a:rPr lang="en-US" sz="2000" dirty="0">
                <a:effectLst/>
                <a:latin typeface="Arial" charset="0"/>
                <a:cs typeface="Arial" charset="0"/>
              </a:rPr>
              <a:t>: part of the egg which develops into an embryo once the egg has been fertilized.</a:t>
            </a:r>
          </a:p>
          <a:p>
            <a:pPr eaLnBrk="1" hangingPunct="1">
              <a:buFont typeface="Wingdings" charset="0"/>
              <a:buNone/>
            </a:pPr>
            <a:r>
              <a:rPr lang="en-US" sz="2000" b="1" u="sng" dirty="0">
                <a:solidFill>
                  <a:srgbClr val="FFFF00"/>
                </a:solidFill>
                <a:effectLst/>
                <a:latin typeface="Arial" charset="0"/>
                <a:cs typeface="Arial" charset="0"/>
              </a:rPr>
              <a:t>Albumen</a:t>
            </a:r>
            <a:r>
              <a:rPr lang="en-US" sz="2000" b="1" dirty="0">
                <a:solidFill>
                  <a:srgbClr val="FFFF00"/>
                </a:solidFill>
                <a:effectLst/>
                <a:latin typeface="Arial" charset="0"/>
                <a:cs typeface="Arial" charset="0"/>
              </a:rPr>
              <a:t> or white</a:t>
            </a:r>
            <a:r>
              <a:rPr lang="en-US" sz="2000" dirty="0">
                <a:effectLst/>
                <a:latin typeface="Arial" charset="0"/>
                <a:cs typeface="Arial" charset="0"/>
              </a:rPr>
              <a:t>: white of the egg, which nourishes the embryo once the egg has been fertilized.</a:t>
            </a:r>
          </a:p>
          <a:p>
            <a:pPr eaLnBrk="1" hangingPunct="1">
              <a:buFont typeface="Wingdings" charset="0"/>
              <a:buNone/>
            </a:pPr>
            <a:r>
              <a:rPr lang="en-US" sz="2000" b="1" u="sng" dirty="0">
                <a:solidFill>
                  <a:srgbClr val="FFFF00"/>
                </a:solidFill>
                <a:effectLst/>
                <a:latin typeface="Arial" charset="0"/>
                <a:cs typeface="Arial" charset="0"/>
              </a:rPr>
              <a:t>Chalaza</a:t>
            </a:r>
            <a:r>
              <a:rPr lang="en-US" sz="2000" dirty="0">
                <a:effectLst/>
                <a:latin typeface="Arial" charset="0"/>
                <a:cs typeface="Arial" charset="0"/>
              </a:rPr>
              <a:t> - a spiral, rope-like strand that anchors the yolk in the thick egg white. There are two chalazae anchoring each yolk; one on the top and one on the bottom.</a:t>
            </a:r>
          </a:p>
          <a:p>
            <a:pPr eaLnBrk="1" hangingPunct="1">
              <a:buFont typeface="Wingdings" charset="0"/>
              <a:buNone/>
            </a:pPr>
            <a:r>
              <a:rPr lang="en-US" sz="2000" b="1" u="sng" dirty="0">
                <a:solidFill>
                  <a:srgbClr val="FFFF00"/>
                </a:solidFill>
                <a:effectLst/>
                <a:latin typeface="Arial" charset="0"/>
                <a:cs typeface="Arial" charset="0"/>
              </a:rPr>
              <a:t>Embryo</a:t>
            </a:r>
            <a:r>
              <a:rPr lang="en-US" sz="2000" dirty="0">
                <a:effectLst/>
                <a:latin typeface="Arial" charset="0"/>
                <a:cs typeface="Arial" charset="0"/>
              </a:rPr>
              <a:t>: bird which has not yet hatched.</a:t>
            </a:r>
            <a:br>
              <a:rPr lang="en-US" sz="2000" dirty="0">
                <a:effectLst/>
                <a:latin typeface="Arial" charset="0"/>
                <a:cs typeface="Arial" charset="0"/>
              </a:rPr>
            </a:br>
            <a:br>
              <a:rPr lang="en-US" sz="2400" dirty="0">
                <a:latin typeface="Arial" charset="0"/>
                <a:cs typeface="Arial" charset="0"/>
              </a:rPr>
            </a:br>
            <a:br>
              <a:rPr lang="en-US" sz="2400" dirty="0">
                <a:latin typeface="Arial" charset="0"/>
                <a:cs typeface="Arial" charset="0"/>
              </a:rPr>
            </a:br>
            <a:br>
              <a:rPr lang="en-US" sz="2400" dirty="0">
                <a:latin typeface="Arial" charset="0"/>
                <a:cs typeface="Arial" charset="0"/>
              </a:rPr>
            </a:br>
            <a:br>
              <a:rPr lang="en-US" dirty="0">
                <a:latin typeface="Arial" charset="0"/>
                <a:cs typeface="Arial" charset="0"/>
              </a:rPr>
            </a:br>
            <a:endParaRPr lang="en-US" dirty="0">
              <a:latin typeface="Arial" charset="0"/>
              <a:cs typeface="Arial" charset="0"/>
            </a:endParaRPr>
          </a:p>
        </p:txBody>
      </p:sp>
      <p:pic>
        <p:nvPicPr>
          <p:cNvPr id="72709" name="Picture 13" descr="http://www.pbs.org/wgbh/nova/sciencenow/0407/images/03-moth-0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4600" y="4019550"/>
            <a:ext cx="19812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0" name="Picture 15" descr="http://t0.gstatic.com/images?q=tbn:ANd9GcSMIZj16c-bzHfJse2G3wmeMK4EsVatVi0QSWPu1AxwzFpaAyfC&amp;t=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3562350"/>
            <a:ext cx="22098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1" name="Picture 17" descr="http://www.wunderground.com/data/wximagenew/r/Rowdyblue/11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3866394"/>
            <a:ext cx="19050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0"/>
            <a:ext cx="8229600" cy="514350"/>
          </a:xfrm>
        </p:spPr>
        <p:txBody>
          <a:bodyPr/>
          <a:lstStyle/>
          <a:p>
            <a:pPr eaLnBrk="1" hangingPunct="1">
              <a:defRPr/>
            </a:pPr>
            <a:r>
              <a:rPr lang="en-US" sz="4000" dirty="0">
                <a:ea typeface="+mj-ea"/>
              </a:rPr>
              <a:t>Feathers</a:t>
            </a:r>
            <a:endParaRPr lang="en-US" dirty="0">
              <a:ea typeface="+mj-ea"/>
            </a:endParaRPr>
          </a:p>
        </p:txBody>
      </p:sp>
      <p:sp>
        <p:nvSpPr>
          <p:cNvPr id="32771" name="Rectangle 3"/>
          <p:cNvSpPr>
            <a:spLocks noGrp="1" noChangeArrowheads="1"/>
          </p:cNvSpPr>
          <p:nvPr>
            <p:ph type="body" idx="1"/>
          </p:nvPr>
        </p:nvSpPr>
        <p:spPr>
          <a:xfrm>
            <a:off x="0" y="628650"/>
            <a:ext cx="9144000" cy="4514850"/>
          </a:xfrm>
        </p:spPr>
        <p:txBody>
          <a:bodyPr/>
          <a:lstStyle/>
          <a:p>
            <a:pPr eaLnBrk="1" hangingPunct="1">
              <a:buFont typeface="Wingdings" pitchFamily="2" charset="2"/>
              <a:buChar char="l"/>
              <a:defRPr/>
            </a:pPr>
            <a:r>
              <a:rPr lang="en-US" sz="2800" dirty="0">
                <a:ea typeface="+mn-ea"/>
              </a:rPr>
              <a:t>Feathers are made of a protein called </a:t>
            </a:r>
            <a:r>
              <a:rPr lang="en-US" sz="2800" b="1" u="sng" dirty="0">
                <a:solidFill>
                  <a:srgbClr val="FF3399"/>
                </a:solidFill>
                <a:ea typeface="+mn-ea"/>
              </a:rPr>
              <a:t>keratin</a:t>
            </a:r>
          </a:p>
          <a:p>
            <a:pPr eaLnBrk="1" hangingPunct="1">
              <a:buFont typeface="Wingdings" pitchFamily="2" charset="2"/>
              <a:buNone/>
              <a:defRPr/>
            </a:pPr>
            <a:endParaRPr lang="en-US" sz="900" dirty="0">
              <a:ea typeface="+mn-ea"/>
            </a:endParaRPr>
          </a:p>
          <a:p>
            <a:pPr eaLnBrk="1" hangingPunct="1">
              <a:buFont typeface="Wingdings" pitchFamily="2" charset="2"/>
              <a:buChar char="l"/>
              <a:defRPr/>
            </a:pPr>
            <a:r>
              <a:rPr lang="en-US" sz="2800" dirty="0">
                <a:ea typeface="+mn-ea"/>
              </a:rPr>
              <a:t>Keratin gives feathers strength &amp; flexibility</a:t>
            </a:r>
          </a:p>
          <a:p>
            <a:pPr eaLnBrk="1" hangingPunct="1">
              <a:buFont typeface="Wingdings" pitchFamily="2" charset="2"/>
              <a:buNone/>
              <a:defRPr/>
            </a:pPr>
            <a:endParaRPr lang="en-US" sz="900" dirty="0">
              <a:ea typeface="+mn-ea"/>
            </a:endParaRPr>
          </a:p>
        </p:txBody>
      </p:sp>
      <p:pic>
        <p:nvPicPr>
          <p:cNvPr id="28676" name="Picture 5" descr="Feat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52750"/>
            <a:ext cx="3511550" cy="200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9" descr="http://seasweetie.files.wordpress.com/2010/04/peacock-feather-cloa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400" y="2959894"/>
            <a:ext cx="3276600" cy="2183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Picture 13" descr="http://4.bp.blogspot.com/_518ml9CpccA/TOXqpgqBnMI/AAAAAAAAD34/dOmuRuXwWG4/s1600/feather+ha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2971800"/>
            <a:ext cx="22098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0" name="Picture 15" descr="http://2.bp.blogspot.com/_9eBZq26zw50/S3d8D6WpYsI/AAAAAAAADG8/bUfgptv64WI/s320/Feather+dres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200" y="1352550"/>
            <a:ext cx="1447800" cy="1412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685800"/>
          </a:xfrm>
        </p:spPr>
        <p:txBody>
          <a:bodyPr/>
          <a:lstStyle/>
          <a:p>
            <a:pPr eaLnBrk="1" hangingPunct="1"/>
            <a:r>
              <a:rPr lang="en-US">
                <a:latin typeface="Arial" charset="0"/>
                <a:cs typeface="Arial" charset="0"/>
              </a:rPr>
              <a:t>Baby Chicks</a:t>
            </a:r>
          </a:p>
        </p:txBody>
      </p:sp>
      <p:sp>
        <p:nvSpPr>
          <p:cNvPr id="86019" name="Rectangle 3"/>
          <p:cNvSpPr>
            <a:spLocks noGrp="1" noChangeArrowheads="1"/>
          </p:cNvSpPr>
          <p:nvPr>
            <p:ph type="body" idx="1"/>
          </p:nvPr>
        </p:nvSpPr>
        <p:spPr>
          <a:xfrm>
            <a:off x="0" y="857250"/>
            <a:ext cx="9144000" cy="4286250"/>
          </a:xfrm>
        </p:spPr>
        <p:txBody>
          <a:bodyPr/>
          <a:lstStyle/>
          <a:p>
            <a:pPr eaLnBrk="1" hangingPunct="1">
              <a:buFont typeface="Wingdings" pitchFamily="2" charset="2"/>
              <a:buChar char="l"/>
              <a:defRPr/>
            </a:pPr>
            <a:r>
              <a:rPr lang="en-US" sz="2400" b="1" u="sng" dirty="0" err="1">
                <a:solidFill>
                  <a:srgbClr val="FF3399"/>
                </a:solidFill>
                <a:ea typeface="+mn-ea"/>
              </a:rPr>
              <a:t>Precocial</a:t>
            </a:r>
            <a:r>
              <a:rPr lang="en-US" sz="2400" dirty="0">
                <a:ea typeface="+mn-ea"/>
              </a:rPr>
              <a:t>:  Hatch with eyes open, able to walk &amp; swim, and covered in down.  </a:t>
            </a:r>
          </a:p>
          <a:p>
            <a:pPr eaLnBrk="1" hangingPunct="1">
              <a:buFont typeface="Wingdings" pitchFamily="2" charset="2"/>
              <a:buNone/>
              <a:defRPr/>
            </a:pPr>
            <a:endParaRPr lang="en-US" sz="1600" dirty="0">
              <a:ea typeface="+mn-ea"/>
            </a:endParaRPr>
          </a:p>
          <a:p>
            <a:pPr algn="ctr" eaLnBrk="1" hangingPunct="1">
              <a:buFont typeface="Wingdings" pitchFamily="2" charset="2"/>
              <a:buNone/>
              <a:defRPr/>
            </a:pPr>
            <a:r>
              <a:rPr lang="en-US" sz="2000" dirty="0">
                <a:ea typeface="+mn-ea"/>
              </a:rPr>
              <a:t>Examples:  Ducks, Chickens, and Gulls</a:t>
            </a:r>
          </a:p>
          <a:p>
            <a:pPr eaLnBrk="1" hangingPunct="1">
              <a:buFont typeface="Wingdings" pitchFamily="2" charset="2"/>
              <a:buNone/>
              <a:defRPr/>
            </a:pPr>
            <a:endParaRPr lang="en-US" dirty="0">
              <a:ea typeface="+mn-ea"/>
            </a:endParaRPr>
          </a:p>
        </p:txBody>
      </p:sp>
      <p:pic>
        <p:nvPicPr>
          <p:cNvPr id="73732" name="Picture 5" descr="more_chic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419350"/>
            <a:ext cx="388620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33" name="Picture 7" descr="http://babyanimalz.com/blog/wp-content/uploads/2010/04/baby-bar-headed-goose-499x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259" y="2571750"/>
            <a:ext cx="5253037"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atin typeface="Arial" charset="0"/>
                <a:cs typeface="Arial" charset="0"/>
              </a:rPr>
              <a:t>Baby Chicks</a:t>
            </a:r>
          </a:p>
        </p:txBody>
      </p:sp>
      <p:sp>
        <p:nvSpPr>
          <p:cNvPr id="96259" name="Rectangle 3"/>
          <p:cNvSpPr>
            <a:spLocks noGrp="1" noChangeArrowheads="1"/>
          </p:cNvSpPr>
          <p:nvPr>
            <p:ph type="body" idx="1"/>
          </p:nvPr>
        </p:nvSpPr>
        <p:spPr>
          <a:xfrm>
            <a:off x="0" y="1257300"/>
            <a:ext cx="9144000" cy="3340894"/>
          </a:xfrm>
        </p:spPr>
        <p:txBody>
          <a:bodyPr/>
          <a:lstStyle/>
          <a:p>
            <a:pPr eaLnBrk="1" hangingPunct="1">
              <a:buFont typeface="Wingdings" pitchFamily="2" charset="2"/>
              <a:buChar char="l"/>
              <a:defRPr/>
            </a:pPr>
            <a:r>
              <a:rPr lang="en-US" b="1" u="sng" dirty="0" err="1">
                <a:solidFill>
                  <a:srgbClr val="FF3399"/>
                </a:solidFill>
                <a:ea typeface="+mn-ea"/>
              </a:rPr>
              <a:t>Altricial</a:t>
            </a:r>
            <a:r>
              <a:rPr lang="en-US" dirty="0">
                <a:ea typeface="+mn-ea"/>
              </a:rPr>
              <a:t>:  Hatched with eyes closed &amp; naked; helpless and completely dependant on parents.</a:t>
            </a:r>
          </a:p>
          <a:p>
            <a:pPr algn="ctr" eaLnBrk="1" hangingPunct="1">
              <a:buFont typeface="Wingdings" pitchFamily="2" charset="2"/>
              <a:buNone/>
              <a:defRPr/>
            </a:pPr>
            <a:r>
              <a:rPr lang="en-US" sz="2800" dirty="0">
                <a:ea typeface="+mn-ea"/>
              </a:rPr>
              <a:t>Examples:  Robins, Cardinals, &amp; most song birds</a:t>
            </a:r>
          </a:p>
          <a:p>
            <a:pPr eaLnBrk="1" hangingPunct="1">
              <a:buFont typeface="Wingdings" pitchFamily="2" charset="2"/>
              <a:buNone/>
              <a:defRPr/>
            </a:pPr>
            <a:endParaRPr lang="en-US" dirty="0">
              <a:ea typeface="+mn-ea"/>
            </a:endParaRPr>
          </a:p>
        </p:txBody>
      </p:sp>
      <p:pic>
        <p:nvPicPr>
          <p:cNvPr id="74756" name="Picture 5" descr="baby_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1234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7" name="Picture 7" descr="baby_robins_5-1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2950234"/>
            <a:ext cx="297180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8" name="Picture 9" descr="bb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28950"/>
            <a:ext cx="2225675"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9" name="Picture 11" descr="pelican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86400" y="3028950"/>
            <a:ext cx="3829050" cy="222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60" name="Picture 13" descr="nesthummingbi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
            <a:ext cx="2209800" cy="1222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0"/>
            <a:ext cx="8229600" cy="400050"/>
          </a:xfrm>
        </p:spPr>
        <p:txBody>
          <a:bodyPr/>
          <a:lstStyle/>
          <a:p>
            <a:pPr eaLnBrk="1" hangingPunct="1"/>
            <a:r>
              <a:rPr lang="en-US" sz="4000">
                <a:latin typeface="Arial" charset="0"/>
                <a:cs typeface="Arial" charset="0"/>
              </a:rPr>
              <a:t>Baby Chicks</a:t>
            </a:r>
          </a:p>
        </p:txBody>
      </p:sp>
      <p:sp>
        <p:nvSpPr>
          <p:cNvPr id="87043" name="Rectangle 3"/>
          <p:cNvSpPr>
            <a:spLocks noGrp="1" noChangeArrowheads="1"/>
          </p:cNvSpPr>
          <p:nvPr>
            <p:ph type="body" idx="1"/>
          </p:nvPr>
        </p:nvSpPr>
        <p:spPr>
          <a:xfrm>
            <a:off x="0" y="342900"/>
            <a:ext cx="9144000" cy="4800600"/>
          </a:xfrm>
        </p:spPr>
        <p:txBody>
          <a:bodyPr/>
          <a:lstStyle/>
          <a:p>
            <a:pPr eaLnBrk="1" hangingPunct="1"/>
            <a:r>
              <a:rPr lang="en-US" sz="2800" dirty="0">
                <a:latin typeface="Arial" charset="0"/>
                <a:cs typeface="Arial" charset="0"/>
              </a:rPr>
              <a:t>Mother and Father birds catch food for their babies.  </a:t>
            </a:r>
          </a:p>
          <a:p>
            <a:pPr eaLnBrk="1" hangingPunct="1"/>
            <a:endParaRPr lang="en-US" sz="2800" dirty="0">
              <a:latin typeface="Arial" charset="0"/>
              <a:cs typeface="Arial" charset="0"/>
            </a:endParaRPr>
          </a:p>
          <a:p>
            <a:pPr eaLnBrk="1" hangingPunct="1"/>
            <a:endParaRPr lang="en-US" sz="2800" dirty="0">
              <a:latin typeface="Arial" charset="0"/>
              <a:cs typeface="Arial" charset="0"/>
            </a:endParaRPr>
          </a:p>
          <a:p>
            <a:pPr eaLnBrk="1" hangingPunct="1">
              <a:buFont typeface="Wingdings" charset="0"/>
              <a:buNone/>
            </a:pPr>
            <a:endParaRPr lang="en-US" sz="2800" dirty="0">
              <a:latin typeface="Arial" charset="0"/>
              <a:cs typeface="Arial" charset="0"/>
            </a:endParaRPr>
          </a:p>
          <a:p>
            <a:pPr eaLnBrk="1" hangingPunct="1">
              <a:buFont typeface="Wingdings" charset="0"/>
              <a:buNone/>
            </a:pPr>
            <a:endParaRPr lang="en-US" sz="2800" dirty="0">
              <a:latin typeface="Arial" charset="0"/>
              <a:cs typeface="Arial" charset="0"/>
            </a:endParaRPr>
          </a:p>
          <a:p>
            <a:pPr eaLnBrk="1" hangingPunct="1">
              <a:buFont typeface="Wingdings" charset="0"/>
              <a:buNone/>
            </a:pPr>
            <a:endParaRPr lang="en-US" sz="1200" dirty="0">
              <a:latin typeface="Arial" charset="0"/>
              <a:cs typeface="Arial" charset="0"/>
            </a:endParaRPr>
          </a:p>
          <a:p>
            <a:pPr eaLnBrk="1" hangingPunct="1"/>
            <a:r>
              <a:rPr lang="en-US" sz="2800" dirty="0">
                <a:latin typeface="Arial" charset="0"/>
                <a:cs typeface="Arial" charset="0"/>
              </a:rPr>
              <a:t>Some parents must swallow the food and store the food in its crop before feeding it to their babies.  This helps with the digestion process, and then they </a:t>
            </a:r>
            <a:r>
              <a:rPr lang="en-US" sz="2800" b="1" u="sng" dirty="0">
                <a:solidFill>
                  <a:srgbClr val="FF3399"/>
                </a:solidFill>
                <a:effectLst>
                  <a:outerShdw blurRad="38100" dist="38100" dir="2700000" algn="tl">
                    <a:srgbClr val="FFFFFF"/>
                  </a:outerShdw>
                </a:effectLst>
                <a:latin typeface="Arial" charset="0"/>
                <a:cs typeface="Arial" charset="0"/>
              </a:rPr>
              <a:t>regurgitate</a:t>
            </a:r>
            <a:r>
              <a:rPr lang="en-US" sz="2800" dirty="0">
                <a:latin typeface="Arial" charset="0"/>
                <a:cs typeface="Arial" charset="0"/>
              </a:rPr>
              <a:t> the food into the baby</a:t>
            </a:r>
            <a:r>
              <a:rPr lang="ja-JP" altLang="en-US" sz="2800" dirty="0">
                <a:latin typeface="Arial" charset="0"/>
                <a:cs typeface="Arial" charset="0"/>
              </a:rPr>
              <a:t>’</a:t>
            </a:r>
            <a:r>
              <a:rPr lang="en-US" sz="2800" dirty="0">
                <a:latin typeface="Arial" charset="0"/>
                <a:cs typeface="Arial" charset="0"/>
              </a:rPr>
              <a:t>s mouth.</a:t>
            </a:r>
          </a:p>
        </p:txBody>
      </p:sp>
      <p:pic>
        <p:nvPicPr>
          <p:cNvPr id="75780" name="Picture 6" descr="http://www.davesdailydose.com/pics/h/r/bird_birds_feeding_baby_funny_humor_cool_haha_lol_rofl_smil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0400" y="914400"/>
            <a:ext cx="34036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1" name="Picture 8" descr="http://listsoplenty.com/pix/wp-content/uploads/2010/09/Hungry-Baby-Birds-being-fed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819150"/>
            <a:ext cx="4572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2" name="Picture 5" descr="12002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5388" y="914400"/>
            <a:ext cx="2024062"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8650"/>
          </a:xfrm>
        </p:spPr>
        <p:txBody>
          <a:bodyPr/>
          <a:lstStyle/>
          <a:p>
            <a:pPr eaLnBrk="1" hangingPunct="1"/>
            <a:r>
              <a:rPr lang="en-US">
                <a:latin typeface="Arial" charset="0"/>
                <a:cs typeface="Arial" charset="0"/>
              </a:rPr>
              <a:t>Fledglings</a:t>
            </a:r>
          </a:p>
        </p:txBody>
      </p:sp>
      <p:sp>
        <p:nvSpPr>
          <p:cNvPr id="3" name="Content Placeholder 2"/>
          <p:cNvSpPr>
            <a:spLocks noGrp="1"/>
          </p:cNvSpPr>
          <p:nvPr>
            <p:ph idx="1"/>
          </p:nvPr>
        </p:nvSpPr>
        <p:spPr>
          <a:xfrm>
            <a:off x="0" y="742950"/>
            <a:ext cx="9144000" cy="3855244"/>
          </a:xfrm>
        </p:spPr>
        <p:txBody>
          <a:bodyPr/>
          <a:lstStyle/>
          <a:p>
            <a:pPr eaLnBrk="1" hangingPunct="1">
              <a:buFont typeface="Arial" charset="0"/>
              <a:buChar char="•"/>
            </a:pPr>
            <a:r>
              <a:rPr lang="en-US" sz="2800" b="1" u="sng" dirty="0">
                <a:solidFill>
                  <a:srgbClr val="FF3399"/>
                </a:solidFill>
                <a:effectLst>
                  <a:outerShdw blurRad="38100" dist="38100" dir="2700000" algn="tl">
                    <a:srgbClr val="FFFFFF"/>
                  </a:outerShdw>
                </a:effectLst>
                <a:latin typeface="Arial" charset="0"/>
                <a:cs typeface="Arial" charset="0"/>
              </a:rPr>
              <a:t>Fledge</a:t>
            </a:r>
            <a:r>
              <a:rPr lang="en-US" sz="2800" dirty="0">
                <a:latin typeface="Arial" charset="0"/>
                <a:cs typeface="Arial" charset="0"/>
              </a:rPr>
              <a:t>: (of a young bird) having acquired its flight feathers</a:t>
            </a:r>
          </a:p>
          <a:p>
            <a:pPr eaLnBrk="1" hangingPunct="1">
              <a:buFont typeface="Arial" charset="0"/>
              <a:buChar char="•"/>
            </a:pPr>
            <a:endParaRPr lang="en-US" sz="1400" dirty="0">
              <a:latin typeface="Arial" charset="0"/>
              <a:cs typeface="Arial" charset="0"/>
            </a:endParaRPr>
          </a:p>
          <a:p>
            <a:pPr eaLnBrk="1" hangingPunct="1">
              <a:buFont typeface="Arial" charset="0"/>
              <a:buChar char="•"/>
            </a:pPr>
            <a:r>
              <a:rPr lang="en-US" sz="2800" dirty="0">
                <a:latin typeface="Arial" charset="0"/>
                <a:cs typeface="Arial" charset="0"/>
              </a:rPr>
              <a:t>A young bird that has recently fledged but is still dependent upon parental care and feeding is called a </a:t>
            </a:r>
            <a:r>
              <a:rPr lang="en-US" sz="2800" b="1" u="sng" dirty="0">
                <a:solidFill>
                  <a:srgbClr val="FF3399"/>
                </a:solidFill>
                <a:effectLst>
                  <a:outerShdw blurRad="38100" dist="38100" dir="2700000" algn="tl">
                    <a:srgbClr val="FFFFFF"/>
                  </a:outerShdw>
                </a:effectLst>
                <a:latin typeface="Arial" charset="0"/>
                <a:cs typeface="Arial" charset="0"/>
              </a:rPr>
              <a:t>fledgling</a:t>
            </a:r>
            <a:r>
              <a:rPr lang="en-US" sz="2800" dirty="0">
                <a:latin typeface="Arial" charset="0"/>
                <a:cs typeface="Arial" charset="0"/>
              </a:rPr>
              <a:t>.</a:t>
            </a:r>
          </a:p>
        </p:txBody>
      </p:sp>
      <p:pic>
        <p:nvPicPr>
          <p:cNvPr id="76804" name="Picture 5" descr="http://www.gschneiderphoto.com/gallery3/var/albums/birds/warblers/pine_warbler/pine_warbler_feeding_young-8087.jpg?m=129289054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3409950"/>
            <a:ext cx="3681413"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5" name="Picture 7" descr="http://farm3.static.flickr.com/2081/2532559149_801949c07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0" y="3086100"/>
            <a:ext cx="20002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6" name="Picture 9" descr="http://www.birdsasart.com/rootjpegs/Tricolored%20Heron%20fledglin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2952750"/>
            <a:ext cx="34925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854869"/>
          </a:xfrm>
        </p:spPr>
        <p:txBody>
          <a:bodyPr/>
          <a:lstStyle/>
          <a:p>
            <a:pPr eaLnBrk="1" hangingPunct="1"/>
            <a:r>
              <a:rPr lang="en-US">
                <a:latin typeface="Arial" charset="0"/>
                <a:cs typeface="Arial" charset="0"/>
              </a:rPr>
              <a:t>Baby Chicks</a:t>
            </a:r>
          </a:p>
        </p:txBody>
      </p:sp>
      <p:sp>
        <p:nvSpPr>
          <p:cNvPr id="88067" name="Rectangle 3"/>
          <p:cNvSpPr>
            <a:spLocks noGrp="1" noChangeArrowheads="1"/>
          </p:cNvSpPr>
          <p:nvPr>
            <p:ph type="body" idx="1"/>
          </p:nvPr>
        </p:nvSpPr>
        <p:spPr>
          <a:xfrm>
            <a:off x="0" y="1543050"/>
            <a:ext cx="9144000" cy="3600450"/>
          </a:xfrm>
        </p:spPr>
        <p:txBody>
          <a:bodyPr/>
          <a:lstStyle/>
          <a:p>
            <a:pPr eaLnBrk="1" hangingPunct="1"/>
            <a:r>
              <a:rPr lang="en-US" sz="2000" b="1" u="sng" dirty="0">
                <a:latin typeface="Arial" charset="0"/>
                <a:cs typeface="Arial" charset="0"/>
              </a:rPr>
              <a:t>Myth</a:t>
            </a:r>
            <a:r>
              <a:rPr lang="en-US" sz="2000" dirty="0">
                <a:latin typeface="Arial" charset="0"/>
                <a:cs typeface="Arial" charset="0"/>
              </a:rPr>
              <a:t>:  If you touch a baby chick, then the mother will reject it because it can smell humans.  </a:t>
            </a:r>
          </a:p>
          <a:p>
            <a:pPr eaLnBrk="1" hangingPunct="1">
              <a:buFont typeface="Wingdings" charset="0"/>
              <a:buNone/>
            </a:pPr>
            <a:endParaRPr lang="en-US" sz="100" dirty="0">
              <a:latin typeface="Arial" charset="0"/>
              <a:cs typeface="Arial" charset="0"/>
            </a:endParaRPr>
          </a:p>
          <a:p>
            <a:pPr eaLnBrk="1" hangingPunct="1"/>
            <a:r>
              <a:rPr lang="en-US" sz="2000" dirty="0">
                <a:latin typeface="Arial" charset="0"/>
                <a:cs typeface="Arial" charset="0"/>
              </a:rPr>
              <a:t>Most birds have very </a:t>
            </a:r>
            <a:r>
              <a:rPr lang="en-US" dirty="0">
                <a:latin typeface="Arial" charset="0"/>
                <a:cs typeface="Arial" charset="0"/>
              </a:rPr>
              <a:t>poor </a:t>
            </a:r>
            <a:r>
              <a:rPr lang="en-US" sz="2000" dirty="0">
                <a:latin typeface="Arial" charset="0"/>
                <a:cs typeface="Arial" charset="0"/>
              </a:rPr>
              <a:t>sense of smell.</a:t>
            </a:r>
          </a:p>
          <a:p>
            <a:pPr eaLnBrk="1" hangingPunct="1">
              <a:buFont typeface="Wingdings" charset="0"/>
              <a:buNone/>
            </a:pPr>
            <a:endParaRPr lang="en-US" sz="100" dirty="0">
              <a:latin typeface="Arial" charset="0"/>
              <a:cs typeface="Arial" charset="0"/>
            </a:endParaRPr>
          </a:p>
          <a:p>
            <a:pPr eaLnBrk="1" hangingPunct="1"/>
            <a:r>
              <a:rPr lang="en-US" sz="2000" dirty="0">
                <a:latin typeface="Arial" charset="0"/>
                <a:cs typeface="Arial" charset="0"/>
              </a:rPr>
              <a:t>If you can see the nest that the baby fell from, return it to the nest, and the parents will take care of the rest.</a:t>
            </a:r>
          </a:p>
        </p:txBody>
      </p:sp>
      <p:pic>
        <p:nvPicPr>
          <p:cNvPr id="77828" name="Picture 5" descr="fledgl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0"/>
            <a:ext cx="2590800" cy="1606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9" name="Picture 7" descr="9691059-c461-0200018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2819400"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0" name="Picture 11" descr="ivirobin40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52600" y="3638550"/>
            <a:ext cx="2514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1" name="Picture 9" descr="http://www.thestudio-killin.co.uk/Images/FloraFauna/Fledgeling-Tawny-Owl.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200" y="3638550"/>
            <a:ext cx="1600200"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2" name="Picture 13" descr="http://ih1.redbubble.net/work.5405107.2.flat,550x550,075,f.sparrow-hawk-fledgling.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620000" y="3409950"/>
            <a:ext cx="1752600"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33" name="Picture 15" descr="http://farm4.static.flickr.com/3191/2722935135_f17077ed0f.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43400" y="3409950"/>
            <a:ext cx="3276600" cy="1616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657350"/>
            <a:ext cx="8229600" cy="854869"/>
          </a:xfrm>
        </p:spPr>
        <p:txBody>
          <a:bodyPr/>
          <a:lstStyle/>
          <a:p>
            <a:pPr eaLnBrk="1" hangingPunct="1"/>
            <a:r>
              <a:rPr lang="en-US" sz="7700">
                <a:latin typeface="Arial" charset="0"/>
                <a:cs typeface="Arial" charset="0"/>
              </a:rPr>
              <a:t>Groups of Birds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628650"/>
          </a:xfrm>
        </p:spPr>
        <p:txBody>
          <a:bodyPr/>
          <a:lstStyle/>
          <a:p>
            <a:pPr eaLnBrk="1" hangingPunct="1"/>
            <a:r>
              <a:rPr lang="en-US" sz="3500">
                <a:latin typeface="Arial" charset="0"/>
                <a:cs typeface="Arial" charset="0"/>
              </a:rPr>
              <a:t>Birds of Prey</a:t>
            </a:r>
          </a:p>
        </p:txBody>
      </p:sp>
      <p:sp>
        <p:nvSpPr>
          <p:cNvPr id="20483" name="Rectangle 3"/>
          <p:cNvSpPr>
            <a:spLocks noGrp="1" noChangeArrowheads="1"/>
          </p:cNvSpPr>
          <p:nvPr>
            <p:ph type="body" idx="1"/>
          </p:nvPr>
        </p:nvSpPr>
        <p:spPr>
          <a:xfrm>
            <a:off x="0" y="1828800"/>
            <a:ext cx="9144000" cy="3314700"/>
          </a:xfrm>
        </p:spPr>
        <p:txBody>
          <a:bodyPr/>
          <a:lstStyle/>
          <a:p>
            <a:pPr eaLnBrk="1" hangingPunct="1"/>
            <a:r>
              <a:rPr lang="en-US" sz="2000" dirty="0">
                <a:latin typeface="Arial" charset="0"/>
                <a:cs typeface="Arial" charset="0"/>
              </a:rPr>
              <a:t>Live by killing and eating other animals</a:t>
            </a:r>
          </a:p>
          <a:p>
            <a:pPr eaLnBrk="1" hangingPunct="1">
              <a:buFont typeface="Wingdings" charset="0"/>
              <a:buNone/>
            </a:pPr>
            <a:endParaRPr lang="en-US" sz="1000" dirty="0">
              <a:latin typeface="Arial" charset="0"/>
              <a:cs typeface="Arial" charset="0"/>
            </a:endParaRPr>
          </a:p>
          <a:p>
            <a:pPr eaLnBrk="1" hangingPunct="1"/>
            <a:r>
              <a:rPr lang="en-US" sz="2000" dirty="0">
                <a:latin typeface="Arial" charset="0"/>
                <a:cs typeface="Arial" charset="0"/>
              </a:rPr>
              <a:t>Have hooked beaks  </a:t>
            </a:r>
          </a:p>
          <a:p>
            <a:pPr eaLnBrk="1" hangingPunct="1">
              <a:buFont typeface="Wingdings" charset="0"/>
              <a:buNone/>
            </a:pPr>
            <a:endParaRPr lang="en-US" sz="700" dirty="0">
              <a:latin typeface="Arial" charset="0"/>
              <a:cs typeface="Arial" charset="0"/>
            </a:endParaRPr>
          </a:p>
          <a:p>
            <a:pPr eaLnBrk="1" hangingPunct="1"/>
            <a:r>
              <a:rPr lang="en-US" sz="2000" dirty="0">
                <a:latin typeface="Arial" charset="0"/>
                <a:cs typeface="Arial" charset="0"/>
              </a:rPr>
              <a:t>Have large feet with strong curving </a:t>
            </a:r>
            <a:r>
              <a:rPr lang="en-US" sz="2000" b="1" u="sng" dirty="0">
                <a:solidFill>
                  <a:srgbClr val="FF3399"/>
                </a:solidFill>
                <a:effectLst>
                  <a:outerShdw blurRad="38100" dist="38100" dir="2700000" algn="tl">
                    <a:srgbClr val="FFFFFF"/>
                  </a:outerShdw>
                </a:effectLst>
                <a:latin typeface="Arial" charset="0"/>
                <a:cs typeface="Arial" charset="0"/>
              </a:rPr>
              <a:t>talons</a:t>
            </a:r>
            <a:r>
              <a:rPr lang="en-US" sz="2000" dirty="0">
                <a:latin typeface="Arial" charset="0"/>
                <a:cs typeface="Arial" charset="0"/>
              </a:rPr>
              <a:t> (claws) – used for capturing and grasping prey</a:t>
            </a:r>
          </a:p>
          <a:p>
            <a:pPr eaLnBrk="1" hangingPunct="1">
              <a:buFont typeface="Wingdings" charset="0"/>
              <a:buNone/>
            </a:pPr>
            <a:endParaRPr lang="en-US" sz="700" dirty="0">
              <a:latin typeface="Arial" charset="0"/>
              <a:cs typeface="Arial" charset="0"/>
            </a:endParaRPr>
          </a:p>
          <a:p>
            <a:pPr eaLnBrk="1" hangingPunct="1"/>
            <a:r>
              <a:rPr lang="en-US" sz="2000" dirty="0">
                <a:latin typeface="Arial" charset="0"/>
                <a:cs typeface="Arial" charset="0"/>
              </a:rPr>
              <a:t>Birds of prey seize their prey with their feet as they swoop down from the air</a:t>
            </a:r>
          </a:p>
          <a:p>
            <a:pPr eaLnBrk="1" hangingPunct="1">
              <a:buFont typeface="Wingdings" charset="0"/>
              <a:buNone/>
            </a:pPr>
            <a:endParaRPr lang="en-US" sz="700" dirty="0">
              <a:latin typeface="Arial" charset="0"/>
              <a:cs typeface="Arial" charset="0"/>
            </a:endParaRPr>
          </a:p>
          <a:p>
            <a:pPr eaLnBrk="1" hangingPunct="1"/>
            <a:r>
              <a:rPr lang="en-US" sz="2000" dirty="0">
                <a:latin typeface="Arial" charset="0"/>
                <a:cs typeface="Arial" charset="0"/>
              </a:rPr>
              <a:t>Eagles are the largest birds of prey</a:t>
            </a:r>
          </a:p>
          <a:p>
            <a:pPr eaLnBrk="1" hangingPunct="1"/>
            <a:endParaRPr lang="en-US" dirty="0">
              <a:latin typeface="Arial" charset="0"/>
              <a:cs typeface="Arial" charset="0"/>
            </a:endParaRPr>
          </a:p>
        </p:txBody>
      </p:sp>
      <p:pic>
        <p:nvPicPr>
          <p:cNvPr id="80900" name="Picture 4" descr="saw_w_ow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4088" y="0"/>
            <a:ext cx="3109912"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1" name="Picture 7" descr="bg_Eagle_for_downloa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3200400"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2" name="Picture 7" descr="http://diglloyd.com/articles/Travel/images-eagles/DSC_4153-Talon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52800" y="514350"/>
            <a:ext cx="25146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628650"/>
          </a:xfrm>
        </p:spPr>
        <p:txBody>
          <a:bodyPr/>
          <a:lstStyle/>
          <a:p>
            <a:pPr eaLnBrk="1" hangingPunct="1"/>
            <a:r>
              <a:rPr lang="en-US" sz="3500">
                <a:latin typeface="Arial" charset="0"/>
                <a:cs typeface="Arial" charset="0"/>
              </a:rPr>
              <a:t>Birds of Prey</a:t>
            </a:r>
          </a:p>
        </p:txBody>
      </p:sp>
      <p:sp>
        <p:nvSpPr>
          <p:cNvPr id="51203" name="Rectangle 3"/>
          <p:cNvSpPr>
            <a:spLocks noGrp="1" noChangeArrowheads="1"/>
          </p:cNvSpPr>
          <p:nvPr>
            <p:ph type="body" idx="1"/>
          </p:nvPr>
        </p:nvSpPr>
        <p:spPr>
          <a:xfrm>
            <a:off x="0" y="685800"/>
            <a:ext cx="9144000" cy="4457700"/>
          </a:xfrm>
        </p:spPr>
        <p:txBody>
          <a:bodyPr/>
          <a:lstStyle/>
          <a:p>
            <a:pPr eaLnBrk="1" hangingPunct="1">
              <a:buFont typeface="Wingdings" charset="0"/>
              <a:buNone/>
            </a:pPr>
            <a:r>
              <a:rPr lang="en-US" sz="2400" dirty="0">
                <a:latin typeface="Arial" charset="0"/>
                <a:cs typeface="Arial" charset="0"/>
              </a:rPr>
              <a:t>2 groups of birds of prey:</a:t>
            </a:r>
          </a:p>
          <a:p>
            <a:pPr eaLnBrk="1" hangingPunct="1">
              <a:buFont typeface="Wingdings" charset="0"/>
              <a:buNone/>
            </a:pPr>
            <a:endParaRPr lang="en-US" sz="800" dirty="0">
              <a:latin typeface="Arial" charset="0"/>
              <a:cs typeface="Arial" charset="0"/>
            </a:endParaRPr>
          </a:p>
          <a:p>
            <a:pPr eaLnBrk="1" hangingPunct="1">
              <a:buFont typeface="Wingdings" charset="0"/>
              <a:buNone/>
            </a:pPr>
            <a:r>
              <a:rPr lang="en-US" sz="2400" dirty="0">
                <a:latin typeface="Arial" charset="0"/>
                <a:cs typeface="Arial" charset="0"/>
              </a:rPr>
              <a:t>	</a:t>
            </a:r>
            <a:r>
              <a:rPr lang="en-US" sz="2400" b="1" u="sng" dirty="0">
                <a:solidFill>
                  <a:srgbClr val="FF3399"/>
                </a:solidFill>
                <a:effectLst>
                  <a:outerShdw blurRad="38100" dist="38100" dir="2700000" algn="tl">
                    <a:srgbClr val="FFFFFF"/>
                  </a:outerShdw>
                </a:effectLst>
                <a:latin typeface="Arial" charset="0"/>
                <a:cs typeface="Arial" charset="0"/>
              </a:rPr>
              <a:t>Nocturnal</a:t>
            </a:r>
            <a:r>
              <a:rPr lang="en-US" sz="2400" dirty="0">
                <a:latin typeface="Arial" charset="0"/>
                <a:cs typeface="Arial" charset="0"/>
              </a:rPr>
              <a:t>:  Hunt at night</a:t>
            </a:r>
          </a:p>
          <a:p>
            <a:pPr eaLnBrk="1" hangingPunct="1">
              <a:buFont typeface="Wingdings" charset="0"/>
              <a:buNone/>
            </a:pPr>
            <a:endParaRPr lang="en-US" sz="800" dirty="0">
              <a:latin typeface="Arial" charset="0"/>
              <a:cs typeface="Arial" charset="0"/>
            </a:endParaRPr>
          </a:p>
          <a:p>
            <a:pPr eaLnBrk="1" hangingPunct="1">
              <a:buFont typeface="Wingdings" charset="0"/>
              <a:buNone/>
            </a:pPr>
            <a:r>
              <a:rPr lang="en-US" sz="2400" dirty="0">
                <a:latin typeface="Arial" charset="0"/>
                <a:cs typeface="Arial" charset="0"/>
              </a:rPr>
              <a:t>	</a:t>
            </a:r>
            <a:r>
              <a:rPr lang="en-US" sz="2400" b="1" u="sng" dirty="0">
                <a:solidFill>
                  <a:srgbClr val="FF3399"/>
                </a:solidFill>
                <a:effectLst>
                  <a:outerShdw blurRad="38100" dist="38100" dir="2700000" algn="tl">
                    <a:srgbClr val="FFFFFF"/>
                  </a:outerShdw>
                </a:effectLst>
                <a:latin typeface="Arial" charset="0"/>
                <a:cs typeface="Arial" charset="0"/>
              </a:rPr>
              <a:t>Diurnal</a:t>
            </a:r>
            <a:r>
              <a:rPr lang="en-US" sz="2400" dirty="0">
                <a:latin typeface="Arial" charset="0"/>
                <a:cs typeface="Arial" charset="0"/>
              </a:rPr>
              <a:t>:  Hunt during the day</a:t>
            </a:r>
          </a:p>
          <a:p>
            <a:pPr eaLnBrk="1" hangingPunct="1">
              <a:buFont typeface="Wingdings" charset="0"/>
              <a:buNone/>
            </a:pPr>
            <a:endParaRPr lang="en-US" sz="1800" dirty="0">
              <a:latin typeface="Arial" charset="0"/>
              <a:cs typeface="Arial" charset="0"/>
            </a:endParaRPr>
          </a:p>
          <a:p>
            <a:pPr eaLnBrk="1" hangingPunct="1">
              <a:buFont typeface="Wingdings" charset="0"/>
              <a:buNone/>
            </a:pPr>
            <a:r>
              <a:rPr lang="en-US" sz="2400" dirty="0">
                <a:latin typeface="Arial" charset="0"/>
                <a:cs typeface="Arial" charset="0"/>
              </a:rPr>
              <a:t>Able to </a:t>
            </a:r>
            <a:r>
              <a:rPr lang="ja-JP" altLang="en-US" sz="2400" dirty="0">
                <a:latin typeface="Arial" charset="0"/>
                <a:cs typeface="Arial" charset="0"/>
              </a:rPr>
              <a:t>“</a:t>
            </a:r>
            <a:r>
              <a:rPr lang="en-US" sz="2400" dirty="0">
                <a:latin typeface="Arial" charset="0"/>
                <a:cs typeface="Arial" charset="0"/>
              </a:rPr>
              <a:t>lock</a:t>
            </a:r>
            <a:r>
              <a:rPr lang="ja-JP" altLang="en-US" sz="2400" dirty="0">
                <a:latin typeface="Arial" charset="0"/>
                <a:cs typeface="Arial" charset="0"/>
              </a:rPr>
              <a:t>”</a:t>
            </a:r>
            <a:r>
              <a:rPr lang="en-US" sz="2400" dirty="0">
                <a:latin typeface="Arial" charset="0"/>
                <a:cs typeface="Arial" charset="0"/>
              </a:rPr>
              <a:t> on to prey – They see 8 times better than humans do</a:t>
            </a:r>
          </a:p>
          <a:p>
            <a:pPr eaLnBrk="1" hangingPunct="1">
              <a:buFont typeface="Wingdings" charset="0"/>
              <a:buNone/>
            </a:pPr>
            <a:endParaRPr lang="en-US" dirty="0">
              <a:latin typeface="Arial" charset="0"/>
              <a:cs typeface="Arial" charset="0"/>
            </a:endParaRPr>
          </a:p>
          <a:p>
            <a:pPr eaLnBrk="1" hangingPunct="1"/>
            <a:endParaRPr lang="en-US" dirty="0">
              <a:latin typeface="Arial" charset="0"/>
              <a:cs typeface="Arial" charset="0"/>
            </a:endParaRPr>
          </a:p>
        </p:txBody>
      </p:sp>
      <p:pic>
        <p:nvPicPr>
          <p:cNvPr id="81924" name="Picture 6" descr="eag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3333750"/>
            <a:ext cx="41910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5" name="Picture 7" descr="gt_gr_ow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7050" y="0"/>
            <a:ext cx="2266950"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6" name="Picture 9" descr="kestrel_webx25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295" y="3562350"/>
            <a:ext cx="3495675"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Parrots</a:t>
            </a:r>
          </a:p>
        </p:txBody>
      </p:sp>
      <p:sp>
        <p:nvSpPr>
          <p:cNvPr id="21507" name="Rectangle 3"/>
          <p:cNvSpPr>
            <a:spLocks noGrp="1" noChangeArrowheads="1"/>
          </p:cNvSpPr>
          <p:nvPr>
            <p:ph type="body" idx="1"/>
          </p:nvPr>
        </p:nvSpPr>
        <p:spPr>
          <a:xfrm>
            <a:off x="0" y="685800"/>
            <a:ext cx="9144000" cy="4457700"/>
          </a:xfrm>
        </p:spPr>
        <p:txBody>
          <a:bodyPr/>
          <a:lstStyle/>
          <a:p>
            <a:pPr eaLnBrk="1" hangingPunct="1">
              <a:buFont typeface="Wingdings" pitchFamily="2" charset="2"/>
              <a:buChar char="l"/>
              <a:defRPr/>
            </a:pPr>
            <a:r>
              <a:rPr lang="en-US" sz="2400" dirty="0">
                <a:ea typeface="+mn-ea"/>
              </a:rPr>
              <a:t>Most know what a parrot looks like</a:t>
            </a:r>
          </a:p>
          <a:p>
            <a:pPr eaLnBrk="1" hangingPunct="1">
              <a:buFont typeface="Wingdings" pitchFamily="2" charset="2"/>
              <a:buChar char="l"/>
              <a:defRPr/>
            </a:pPr>
            <a:r>
              <a:rPr lang="en-US" sz="2400" dirty="0">
                <a:ea typeface="+mn-ea"/>
              </a:rPr>
              <a:t>Have curved strong bills</a:t>
            </a:r>
          </a:p>
          <a:p>
            <a:pPr eaLnBrk="1" hangingPunct="1">
              <a:buFont typeface="Wingdings" pitchFamily="2" charset="2"/>
              <a:buChar char="l"/>
              <a:defRPr/>
            </a:pPr>
            <a:r>
              <a:rPr lang="en-US" sz="2400" dirty="0">
                <a:ea typeface="+mn-ea"/>
              </a:rPr>
              <a:t>Ability to mimic human speech</a:t>
            </a:r>
          </a:p>
          <a:p>
            <a:pPr eaLnBrk="1" hangingPunct="1">
              <a:buFont typeface="Wingdings" pitchFamily="2" charset="2"/>
              <a:buChar char="l"/>
              <a:defRPr/>
            </a:pPr>
            <a:r>
              <a:rPr lang="en-US" sz="2400" dirty="0">
                <a:ea typeface="+mn-ea"/>
              </a:rPr>
              <a:t>Some can live for 50 years</a:t>
            </a:r>
          </a:p>
          <a:p>
            <a:pPr eaLnBrk="1" hangingPunct="1">
              <a:buFont typeface="Wingdings" pitchFamily="2" charset="2"/>
              <a:buNone/>
              <a:defRPr/>
            </a:pPr>
            <a:endParaRPr lang="en-US" dirty="0">
              <a:ea typeface="+mn-ea"/>
            </a:endParaRPr>
          </a:p>
          <a:p>
            <a:pPr eaLnBrk="1" hangingPunct="1">
              <a:buFont typeface="Wingdings" pitchFamily="2" charset="2"/>
              <a:buNone/>
              <a:defRPr/>
            </a:pPr>
            <a:endParaRPr lang="en-US" sz="2800" dirty="0">
              <a:ea typeface="+mn-ea"/>
            </a:endParaRPr>
          </a:p>
        </p:txBody>
      </p:sp>
      <p:pic>
        <p:nvPicPr>
          <p:cNvPr id="82948" name="Picture 4" descr="scarlet_macaw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1657351"/>
            <a:ext cx="2286000" cy="1670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9" name="Picture 5" descr="blue_macaw_resiz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2288" y="3429000"/>
            <a:ext cx="2271712"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0" name="Picture 6" descr="sulphur_crested_cockato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0"/>
            <a:ext cx="22860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1" name="Picture 8" descr="173519209gPrtKH_ph"/>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1" y="3543300"/>
            <a:ext cx="17875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2" name="Picture 13" descr="Parr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696" y="2724150"/>
            <a:ext cx="4905375" cy="2451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3" name="Picture 15" descr="1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029200" y="2457450"/>
            <a:ext cx="1676400" cy="989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4" name="Picture 17" descr="african_grey"/>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57800" y="1047750"/>
            <a:ext cx="1370013" cy="1243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Parrots</a:t>
            </a:r>
          </a:p>
        </p:txBody>
      </p:sp>
      <p:sp>
        <p:nvSpPr>
          <p:cNvPr id="60419" name="Rectangle 3"/>
          <p:cNvSpPr>
            <a:spLocks noGrp="1" noChangeArrowheads="1"/>
          </p:cNvSpPr>
          <p:nvPr>
            <p:ph type="body" idx="1"/>
          </p:nvPr>
        </p:nvSpPr>
        <p:spPr>
          <a:xfrm>
            <a:off x="0" y="628650"/>
            <a:ext cx="9144000" cy="4514850"/>
          </a:xfrm>
        </p:spPr>
        <p:txBody>
          <a:bodyPr/>
          <a:lstStyle/>
          <a:p>
            <a:pPr eaLnBrk="1" hangingPunct="1">
              <a:buFont typeface="Wingdings" pitchFamily="2" charset="2"/>
              <a:buChar char="l"/>
              <a:defRPr/>
            </a:pPr>
            <a:r>
              <a:rPr lang="en-US" sz="2400" dirty="0">
                <a:ea typeface="+mn-ea"/>
              </a:rPr>
              <a:t>Often kept as pets</a:t>
            </a:r>
          </a:p>
          <a:p>
            <a:pPr eaLnBrk="1" hangingPunct="1">
              <a:buFont typeface="Wingdings" pitchFamily="2" charset="2"/>
              <a:buChar char="l"/>
              <a:defRPr/>
            </a:pPr>
            <a:r>
              <a:rPr lang="en-US" sz="2400" dirty="0">
                <a:ea typeface="+mn-ea"/>
              </a:rPr>
              <a:t>Many species are victims of the pet trade:  captured from the wild and most are transported in inhumane conditions.</a:t>
            </a:r>
          </a:p>
          <a:p>
            <a:pPr eaLnBrk="1" hangingPunct="1">
              <a:buFont typeface="Wingdings" pitchFamily="2" charset="2"/>
              <a:buNone/>
              <a:defRPr/>
            </a:pPr>
            <a:endParaRPr lang="en-US" sz="2800" dirty="0">
              <a:ea typeface="+mn-ea"/>
            </a:endParaRPr>
          </a:p>
          <a:p>
            <a:pPr eaLnBrk="1" hangingPunct="1">
              <a:buFont typeface="Wingdings" pitchFamily="2" charset="2"/>
              <a:buNone/>
              <a:defRPr/>
            </a:pPr>
            <a:endParaRPr lang="en-US" dirty="0">
              <a:ea typeface="+mn-ea"/>
            </a:endParaRPr>
          </a:p>
        </p:txBody>
      </p:sp>
      <p:pic>
        <p:nvPicPr>
          <p:cNvPr id="84996" name="Picture 8" descr="http://bushwarriors.files.wordpress.com/2010/12/parrot-trade-maca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14700"/>
            <a:ext cx="3965575"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7" name="Picture 10" descr="http://boquetesafaritours.typepad.com/.a/6a00e55208828a8834011571420cda970b-800wi"/>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19400" y="3283744"/>
            <a:ext cx="3276600" cy="1859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8" name="Picture 12" descr="http://bushwarriors.files.wordpress.com/2010/12/wild-bird-trade-photo-photo-via-world-parrot-trus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2114550"/>
            <a:ext cx="4114800" cy="173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9" name="Picture 14" descr="http://static2.amefiles.com/images/news/7/326367-large_parrot.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0400" y="0"/>
            <a:ext cx="2133600" cy="1008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000" name="Picture 16" descr="http://t2.gstatic.com/images?q=tbn:ANd9GcS7N6OpzOx0E6N0zB6IyU1H3S4LONJ-J0gQjZPTRMfHeTrhizO6cg&amp;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3314700"/>
            <a:ext cx="32385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5001" name="Picture 18" descr="http://www.charliesbirdblog.com/~charlie/parrotmonth/Copy%20of%20TTS-33,%20S2%20smuggling%20crate,%20inside%20lorie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10200" y="1885950"/>
            <a:ext cx="3886200" cy="1731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050"/>
            <a:ext cx="6096000" cy="628650"/>
          </a:xfrm>
        </p:spPr>
        <p:txBody>
          <a:bodyPr/>
          <a:lstStyle/>
          <a:p>
            <a:r>
              <a:rPr lang="en-US" sz="4800">
                <a:latin typeface="Arial" charset="0"/>
                <a:cs typeface="Arial" charset="0"/>
              </a:rPr>
              <a:t>Parts of the Feather</a:t>
            </a:r>
          </a:p>
        </p:txBody>
      </p:sp>
      <p:sp>
        <p:nvSpPr>
          <p:cNvPr id="3" name="Content Placeholder 2"/>
          <p:cNvSpPr>
            <a:spLocks noGrp="1"/>
          </p:cNvSpPr>
          <p:nvPr>
            <p:ph idx="1"/>
          </p:nvPr>
        </p:nvSpPr>
        <p:spPr>
          <a:xfrm>
            <a:off x="0" y="1543050"/>
            <a:ext cx="9144000" cy="3600450"/>
          </a:xfrm>
        </p:spPr>
        <p:txBody>
          <a:bodyPr/>
          <a:lstStyle/>
          <a:p>
            <a:pPr>
              <a:buFont typeface="Wingdings" charset="0"/>
              <a:buNone/>
            </a:pPr>
            <a:r>
              <a:rPr lang="en-US" sz="2400" b="1" i="1" dirty="0">
                <a:latin typeface="Arial" charset="0"/>
                <a:cs typeface="Arial" charset="0"/>
              </a:rPr>
              <a:t>Central shaft:</a:t>
            </a:r>
            <a:br>
              <a:rPr lang="en-US" sz="1600" i="1" dirty="0">
                <a:latin typeface="Arial" charset="0"/>
                <a:cs typeface="Arial" charset="0"/>
              </a:rPr>
            </a:br>
            <a:r>
              <a:rPr lang="en-US" sz="2000" dirty="0">
                <a:latin typeface="Arial" charset="0"/>
                <a:cs typeface="Arial" charset="0"/>
              </a:rPr>
              <a:t>The central shaft of a feather is divided into two regions. </a:t>
            </a:r>
          </a:p>
          <a:p>
            <a:pPr>
              <a:buFont typeface="Wingdings" charset="0"/>
              <a:buNone/>
            </a:pPr>
            <a:endParaRPr lang="en-US" sz="500" dirty="0">
              <a:latin typeface="Arial" charset="0"/>
              <a:cs typeface="Arial" charset="0"/>
            </a:endParaRPr>
          </a:p>
          <a:p>
            <a:pPr>
              <a:buFont typeface="Wingdings" charset="0"/>
              <a:buNone/>
            </a:pPr>
            <a:r>
              <a:rPr lang="en-US" sz="2800" dirty="0">
                <a:latin typeface="Arial" charset="0"/>
                <a:cs typeface="Arial" charset="0"/>
              </a:rPr>
              <a:t>1.  </a:t>
            </a:r>
            <a:r>
              <a:rPr lang="en-US" sz="2800" dirty="0">
                <a:effectLst/>
                <a:latin typeface="Arial" charset="0"/>
                <a:cs typeface="Arial" charset="0"/>
              </a:rPr>
              <a:t>The </a:t>
            </a:r>
            <a:r>
              <a:rPr lang="en-US" sz="2800" b="1" u="sng" dirty="0" err="1">
                <a:solidFill>
                  <a:srgbClr val="FF3399"/>
                </a:solidFill>
                <a:effectLst/>
                <a:latin typeface="Arial" charset="0"/>
                <a:cs typeface="Arial" charset="0"/>
              </a:rPr>
              <a:t>calamus</a:t>
            </a:r>
            <a:r>
              <a:rPr lang="en-US" sz="2800" dirty="0">
                <a:effectLst/>
                <a:latin typeface="Arial" charset="0"/>
                <a:cs typeface="Arial" charset="0"/>
              </a:rPr>
              <a:t> is the part of the shaft closest to the bird's body. It is hollow and does not contain any vanes. </a:t>
            </a:r>
          </a:p>
          <a:p>
            <a:pPr>
              <a:buFont typeface="Wingdings" charset="0"/>
              <a:buNone/>
            </a:pPr>
            <a:r>
              <a:rPr lang="en-US" sz="2800" dirty="0">
                <a:effectLst/>
                <a:latin typeface="Arial" charset="0"/>
                <a:cs typeface="Arial" charset="0"/>
              </a:rPr>
              <a:t>2.  The distal end of the central shaft is referred to as the </a:t>
            </a:r>
            <a:r>
              <a:rPr lang="en-US" sz="2800" b="1" dirty="0">
                <a:effectLst/>
                <a:latin typeface="Arial" charset="0"/>
                <a:cs typeface="Arial" charset="0"/>
              </a:rPr>
              <a:t>rachis</a:t>
            </a:r>
            <a:r>
              <a:rPr lang="en-US" sz="2800" dirty="0">
                <a:effectLst/>
                <a:latin typeface="Arial" charset="0"/>
                <a:cs typeface="Arial" charset="0"/>
              </a:rPr>
              <a:t>. The </a:t>
            </a:r>
            <a:r>
              <a:rPr lang="en-US" sz="2800" b="1" u="sng" dirty="0">
                <a:solidFill>
                  <a:srgbClr val="FF3399"/>
                </a:solidFill>
                <a:effectLst/>
                <a:latin typeface="Arial" charset="0"/>
                <a:cs typeface="Arial" charset="0"/>
              </a:rPr>
              <a:t>rachis</a:t>
            </a:r>
            <a:r>
              <a:rPr lang="en-US" sz="2800" dirty="0">
                <a:effectLst/>
                <a:latin typeface="Arial" charset="0"/>
                <a:cs typeface="Arial" charset="0"/>
              </a:rPr>
              <a:t> is solid and is defined as the area to which vanes are attached.</a:t>
            </a:r>
          </a:p>
          <a:p>
            <a:pPr>
              <a:buFont typeface="Wingdings" charset="0"/>
              <a:buNone/>
            </a:pPr>
            <a:endParaRPr lang="en-US" sz="2400" b="1" i="1" dirty="0">
              <a:latin typeface="Arial" charset="0"/>
              <a:cs typeface="Arial" charset="0"/>
            </a:endParaRPr>
          </a:p>
        </p:txBody>
      </p:sp>
      <p:pic>
        <p:nvPicPr>
          <p:cNvPr id="29702" name="Picture 4" descr="http://www.peteducation.com/images/articles/ill_feather_ba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48000" cy="18776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Parrots</a:t>
            </a:r>
          </a:p>
        </p:txBody>
      </p:sp>
      <p:sp>
        <p:nvSpPr>
          <p:cNvPr id="60419" name="Rectangle 3"/>
          <p:cNvSpPr>
            <a:spLocks noGrp="1" noChangeArrowheads="1"/>
          </p:cNvSpPr>
          <p:nvPr>
            <p:ph type="body" idx="1"/>
          </p:nvPr>
        </p:nvSpPr>
        <p:spPr>
          <a:xfrm>
            <a:off x="0" y="514350"/>
            <a:ext cx="9144000" cy="4629150"/>
          </a:xfrm>
        </p:spPr>
        <p:txBody>
          <a:bodyPr/>
          <a:lstStyle/>
          <a:p>
            <a:pPr eaLnBrk="1" hangingPunct="1">
              <a:buFont typeface="Wingdings" pitchFamily="2" charset="2"/>
              <a:buNone/>
              <a:defRPr/>
            </a:pPr>
            <a:r>
              <a:rPr lang="en-US" sz="2000" dirty="0">
                <a:ea typeface="+mn-ea"/>
              </a:rPr>
              <a:t>Problems with pet parrots:</a:t>
            </a:r>
          </a:p>
          <a:p>
            <a:pPr eaLnBrk="1" hangingPunct="1">
              <a:buFont typeface="Wingdings" pitchFamily="2" charset="2"/>
              <a:buChar char="l"/>
              <a:defRPr/>
            </a:pPr>
            <a:r>
              <a:rPr lang="en-US" sz="2000" dirty="0">
                <a:ea typeface="+mn-ea"/>
              </a:rPr>
              <a:t>Loud</a:t>
            </a:r>
          </a:p>
          <a:p>
            <a:pPr eaLnBrk="1" hangingPunct="1">
              <a:buFont typeface="Wingdings" pitchFamily="2" charset="2"/>
              <a:buChar char="l"/>
              <a:defRPr/>
            </a:pPr>
            <a:r>
              <a:rPr lang="en-US" sz="2000" dirty="0">
                <a:ea typeface="+mn-ea"/>
              </a:rPr>
              <a:t>Messy</a:t>
            </a:r>
          </a:p>
          <a:p>
            <a:pPr eaLnBrk="1" hangingPunct="1">
              <a:buFont typeface="Wingdings" pitchFamily="2" charset="2"/>
              <a:buChar char="l"/>
              <a:defRPr/>
            </a:pPr>
            <a:r>
              <a:rPr lang="en-US" sz="2000" dirty="0">
                <a:ea typeface="+mn-ea"/>
              </a:rPr>
              <a:t>Needs lots of space &amp; attention</a:t>
            </a:r>
          </a:p>
          <a:p>
            <a:pPr eaLnBrk="1" hangingPunct="1">
              <a:buFont typeface="Wingdings" pitchFamily="2" charset="2"/>
              <a:buChar char="l"/>
              <a:defRPr/>
            </a:pPr>
            <a:r>
              <a:rPr lang="en-US" sz="2000" dirty="0">
                <a:ea typeface="+mn-ea"/>
              </a:rPr>
              <a:t>Get bored easily </a:t>
            </a:r>
          </a:p>
          <a:p>
            <a:pPr eaLnBrk="1" hangingPunct="1">
              <a:buFont typeface="Wingdings" pitchFamily="2" charset="2"/>
              <a:buChar char="l"/>
              <a:defRPr/>
            </a:pPr>
            <a:r>
              <a:rPr lang="en-US" sz="2000" dirty="0">
                <a:ea typeface="+mn-ea"/>
              </a:rPr>
              <a:t>Can be destructive</a:t>
            </a:r>
          </a:p>
          <a:p>
            <a:pPr eaLnBrk="1" hangingPunct="1">
              <a:buFont typeface="Wingdings" pitchFamily="2" charset="2"/>
              <a:buNone/>
              <a:defRPr/>
            </a:pPr>
            <a:endParaRPr lang="en-US" dirty="0">
              <a:ea typeface="+mn-ea"/>
            </a:endParaRPr>
          </a:p>
        </p:txBody>
      </p:sp>
      <p:pic>
        <p:nvPicPr>
          <p:cNvPr id="86020" name="Picture 4" descr="mac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05150"/>
            <a:ext cx="313372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1" name="Picture 6" descr="plucker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03964" y="0"/>
            <a:ext cx="2840037"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2" name="Picture 8" descr="Sick-Parr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600" y="3169303"/>
            <a:ext cx="345122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3" name="Picture 2" descr="http://www.parrotsr4ever.org/Busted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9800" y="3203973"/>
            <a:ext cx="3124200" cy="1939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4" name="Picture 4" descr="http://funtimebirdy.files.wordpress.com/2010/10/biting-parrot-1024x768.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99200" y="1600200"/>
            <a:ext cx="2844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0"/>
            <a:ext cx="8229600" cy="1028700"/>
          </a:xfrm>
        </p:spPr>
        <p:txBody>
          <a:bodyPr/>
          <a:lstStyle/>
          <a:p>
            <a:pPr eaLnBrk="1" hangingPunct="1"/>
            <a:r>
              <a:rPr lang="en-US" sz="3600">
                <a:latin typeface="Arial" charset="0"/>
                <a:cs typeface="Arial" charset="0"/>
              </a:rPr>
              <a:t>Perching/Song</a:t>
            </a:r>
            <a:br>
              <a:rPr lang="en-US" sz="3600">
                <a:latin typeface="Arial" charset="0"/>
                <a:cs typeface="Arial" charset="0"/>
              </a:rPr>
            </a:br>
            <a:r>
              <a:rPr lang="en-US" sz="3600">
                <a:latin typeface="Arial" charset="0"/>
                <a:cs typeface="Arial" charset="0"/>
              </a:rPr>
              <a:t> </a:t>
            </a:r>
            <a:r>
              <a:rPr lang="ja-JP" altLang="en-US" sz="3200">
                <a:latin typeface="Arial" charset="0"/>
                <a:cs typeface="Arial" charset="0"/>
              </a:rPr>
              <a:t>“</a:t>
            </a:r>
            <a:r>
              <a:rPr lang="en-US" sz="3200">
                <a:latin typeface="Arial" charset="0"/>
                <a:cs typeface="Arial" charset="0"/>
              </a:rPr>
              <a:t>Passerines</a:t>
            </a:r>
            <a:r>
              <a:rPr lang="ja-JP" altLang="en-US" sz="3200">
                <a:latin typeface="Arial" charset="0"/>
                <a:cs typeface="Arial" charset="0"/>
              </a:rPr>
              <a:t>”</a:t>
            </a:r>
            <a:r>
              <a:rPr lang="en-US" sz="3200">
                <a:latin typeface="Arial" charset="0"/>
                <a:cs typeface="Arial" charset="0"/>
              </a:rPr>
              <a:t> </a:t>
            </a:r>
            <a:endParaRPr lang="en-US" sz="3600">
              <a:latin typeface="Arial" charset="0"/>
              <a:cs typeface="Arial" charset="0"/>
            </a:endParaRPr>
          </a:p>
        </p:txBody>
      </p:sp>
      <p:sp>
        <p:nvSpPr>
          <p:cNvPr id="22531" name="Rectangle 3"/>
          <p:cNvSpPr>
            <a:spLocks noGrp="1" noChangeArrowheads="1"/>
          </p:cNvSpPr>
          <p:nvPr>
            <p:ph type="body" idx="1"/>
          </p:nvPr>
        </p:nvSpPr>
        <p:spPr>
          <a:xfrm>
            <a:off x="0" y="971550"/>
            <a:ext cx="9144000" cy="4171950"/>
          </a:xfrm>
        </p:spPr>
        <p:txBody>
          <a:bodyPr/>
          <a:lstStyle/>
          <a:p>
            <a:pPr eaLnBrk="1" hangingPunct="1">
              <a:buFont typeface="Wingdings" pitchFamily="2" charset="2"/>
              <a:buNone/>
              <a:defRPr/>
            </a:pPr>
            <a:r>
              <a:rPr lang="en-US" dirty="0">
                <a:ea typeface="+mn-ea"/>
              </a:rPr>
              <a:t>			</a:t>
            </a:r>
            <a:endParaRPr lang="en-US" sz="1200" dirty="0">
              <a:ea typeface="+mn-ea"/>
            </a:endParaRPr>
          </a:p>
          <a:p>
            <a:pPr eaLnBrk="1" hangingPunct="1">
              <a:buFont typeface="Wingdings" pitchFamily="2" charset="2"/>
              <a:buChar char="l"/>
              <a:defRPr/>
            </a:pPr>
            <a:r>
              <a:rPr lang="en-US" sz="2400" b="1" u="sng" dirty="0">
                <a:solidFill>
                  <a:srgbClr val="FF3399"/>
                </a:solidFill>
                <a:ea typeface="+mn-ea"/>
              </a:rPr>
              <a:t>Passerines</a:t>
            </a:r>
            <a:r>
              <a:rPr lang="en-US" sz="2400" dirty="0">
                <a:ea typeface="+mn-ea"/>
              </a:rPr>
              <a:t>:  Perching birds make up the largest group of birds</a:t>
            </a:r>
          </a:p>
          <a:p>
            <a:pPr eaLnBrk="1" hangingPunct="1">
              <a:buFont typeface="Wingdings" pitchFamily="2" charset="2"/>
              <a:buChar char="l"/>
              <a:defRPr/>
            </a:pPr>
            <a:endParaRPr lang="en-US" sz="800" dirty="0">
              <a:ea typeface="+mn-ea"/>
            </a:endParaRPr>
          </a:p>
          <a:p>
            <a:pPr eaLnBrk="1" hangingPunct="1">
              <a:buFont typeface="Wingdings" pitchFamily="2" charset="2"/>
              <a:buChar char="l"/>
              <a:defRPr/>
            </a:pPr>
            <a:r>
              <a:rPr lang="en-US" sz="2400" dirty="0">
                <a:ea typeface="+mn-ea"/>
              </a:rPr>
              <a:t>Beaks are designed for the type of food they eat</a:t>
            </a:r>
          </a:p>
          <a:p>
            <a:pPr eaLnBrk="1" hangingPunct="1">
              <a:buFont typeface="Wingdings" pitchFamily="2" charset="2"/>
              <a:buChar char="l"/>
              <a:defRPr/>
            </a:pPr>
            <a:endParaRPr lang="en-US" sz="700" dirty="0">
              <a:ea typeface="+mn-ea"/>
            </a:endParaRPr>
          </a:p>
          <a:p>
            <a:pPr eaLnBrk="1" hangingPunct="1">
              <a:buFont typeface="Wingdings" pitchFamily="2" charset="2"/>
              <a:buChar char="l"/>
              <a:defRPr/>
            </a:pPr>
            <a:r>
              <a:rPr lang="en-US" sz="2400" dirty="0">
                <a:ea typeface="+mn-ea"/>
              </a:rPr>
              <a:t>Perching foot = 3 toes point forward &amp; one points backward</a:t>
            </a:r>
          </a:p>
          <a:p>
            <a:pPr eaLnBrk="1" hangingPunct="1">
              <a:buFont typeface="Wingdings" pitchFamily="2" charset="2"/>
              <a:buNone/>
              <a:defRPr/>
            </a:pPr>
            <a:endParaRPr lang="en-US" dirty="0">
              <a:ea typeface="+mn-ea"/>
            </a:endParaRPr>
          </a:p>
          <a:p>
            <a:pPr eaLnBrk="1" hangingPunct="1">
              <a:buFont typeface="Wingdings" pitchFamily="2" charset="2"/>
              <a:buNone/>
              <a:defRPr/>
            </a:pPr>
            <a:endParaRPr lang="en-US" dirty="0">
              <a:ea typeface="+mn-ea"/>
            </a:endParaRPr>
          </a:p>
        </p:txBody>
      </p:sp>
      <p:pic>
        <p:nvPicPr>
          <p:cNvPr id="87044" name="Picture 4" descr="PaintedBuntingAMm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0"/>
            <a:ext cx="16002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5" name="Picture 5" descr="cardina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333750"/>
            <a:ext cx="2895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6" name="Picture 6" descr="Mockingb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536569"/>
            <a:ext cx="21336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7" name="Picture 8" descr="Black-Headed%2520Oriol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09800" y="3542776"/>
            <a:ext cx="266541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8" name="Picture 11" descr="http://www.fernbank.edu/Birding/pics/Foot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1795463"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9" name="Picture 15" descr="http://www.bearriverranch.com/Animals/images/Birds_Finch_Gouldian_Finches.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3200" y="3537901"/>
            <a:ext cx="2286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Groups of Birds</a:t>
            </a:r>
          </a:p>
        </p:txBody>
      </p:sp>
      <p:sp>
        <p:nvSpPr>
          <p:cNvPr id="24579" name="Rectangle 3"/>
          <p:cNvSpPr>
            <a:spLocks noGrp="1" noChangeArrowheads="1"/>
          </p:cNvSpPr>
          <p:nvPr>
            <p:ph type="body" idx="1"/>
          </p:nvPr>
        </p:nvSpPr>
        <p:spPr>
          <a:xfrm>
            <a:off x="0" y="1200150"/>
            <a:ext cx="9144000" cy="3943350"/>
          </a:xfrm>
        </p:spPr>
        <p:txBody>
          <a:bodyPr/>
          <a:lstStyle/>
          <a:p>
            <a:pPr eaLnBrk="1" hangingPunct="1">
              <a:buFont typeface="Wingdings" pitchFamily="2" charset="2"/>
              <a:buChar char="l"/>
              <a:defRPr/>
            </a:pPr>
            <a:r>
              <a:rPr lang="en-US" sz="2000" b="1" u="sng" dirty="0">
                <a:solidFill>
                  <a:srgbClr val="FF3399"/>
                </a:solidFill>
                <a:ea typeface="+mn-ea"/>
              </a:rPr>
              <a:t>Wading Birds</a:t>
            </a:r>
            <a:r>
              <a:rPr lang="en-US" sz="2000" dirty="0">
                <a:ea typeface="+mn-ea"/>
              </a:rPr>
              <a:t>:  Includes herons, flamingos, storks, spoonbills, and ibises</a:t>
            </a:r>
          </a:p>
          <a:p>
            <a:pPr eaLnBrk="1" hangingPunct="1">
              <a:buFont typeface="Wingdings" pitchFamily="2" charset="2"/>
              <a:buNone/>
              <a:defRPr/>
            </a:pPr>
            <a:endParaRPr lang="en-US" sz="700" dirty="0">
              <a:ea typeface="+mn-ea"/>
            </a:endParaRPr>
          </a:p>
          <a:p>
            <a:pPr eaLnBrk="1" hangingPunct="1">
              <a:buFont typeface="Wingdings" pitchFamily="2" charset="2"/>
              <a:buChar char="l"/>
              <a:defRPr/>
            </a:pPr>
            <a:r>
              <a:rPr lang="en-US" sz="2000" dirty="0">
                <a:ea typeface="+mn-ea"/>
              </a:rPr>
              <a:t>Long skinny legged and live near shallow water</a:t>
            </a:r>
          </a:p>
          <a:p>
            <a:pPr eaLnBrk="1" hangingPunct="1">
              <a:buFont typeface="Wingdings" pitchFamily="2" charset="2"/>
              <a:buNone/>
              <a:defRPr/>
            </a:pPr>
            <a:endParaRPr lang="en-US" sz="1000" dirty="0">
              <a:ea typeface="+mn-ea"/>
            </a:endParaRPr>
          </a:p>
          <a:p>
            <a:pPr eaLnBrk="1" hangingPunct="1">
              <a:buFont typeface="Wingdings" pitchFamily="2" charset="2"/>
              <a:buChar char="l"/>
              <a:defRPr/>
            </a:pPr>
            <a:r>
              <a:rPr lang="en-US" sz="2000" dirty="0">
                <a:ea typeface="+mn-ea"/>
              </a:rPr>
              <a:t>Have long </a:t>
            </a:r>
            <a:r>
              <a:rPr lang="en-US" sz="2000" dirty="0" err="1">
                <a:ea typeface="+mn-ea"/>
              </a:rPr>
              <a:t>splade</a:t>
            </a:r>
            <a:r>
              <a:rPr lang="en-US" sz="2000" dirty="0">
                <a:ea typeface="+mn-ea"/>
              </a:rPr>
              <a:t> toes to distribute weight in mud</a:t>
            </a:r>
          </a:p>
          <a:p>
            <a:pPr eaLnBrk="1" hangingPunct="1">
              <a:buFont typeface="Wingdings" pitchFamily="2" charset="2"/>
              <a:buNone/>
              <a:defRPr/>
            </a:pPr>
            <a:endParaRPr lang="en-US" sz="700" dirty="0">
              <a:ea typeface="+mn-ea"/>
            </a:endParaRPr>
          </a:p>
          <a:p>
            <a:pPr eaLnBrk="1" hangingPunct="1">
              <a:buFont typeface="Wingdings" pitchFamily="2" charset="2"/>
              <a:buChar char="l"/>
              <a:defRPr/>
            </a:pPr>
            <a:r>
              <a:rPr lang="en-US" sz="2000" dirty="0">
                <a:ea typeface="+mn-ea"/>
              </a:rPr>
              <a:t>Eat fish, crustaceans, mollusks, and small mammals</a:t>
            </a:r>
          </a:p>
          <a:p>
            <a:pPr eaLnBrk="1" hangingPunct="1">
              <a:buFont typeface="Wingdings" pitchFamily="2" charset="2"/>
              <a:buNone/>
              <a:defRPr/>
            </a:pPr>
            <a:endParaRPr lang="en-US" sz="2800" dirty="0">
              <a:ea typeface="+mn-ea"/>
            </a:endParaRPr>
          </a:p>
          <a:p>
            <a:pPr eaLnBrk="1" hangingPunct="1">
              <a:buFont typeface="Wingdings" pitchFamily="2" charset="2"/>
              <a:buNone/>
              <a:defRPr/>
            </a:pPr>
            <a:endParaRPr lang="en-US" dirty="0">
              <a:ea typeface="+mn-ea"/>
            </a:endParaRPr>
          </a:p>
        </p:txBody>
      </p:sp>
      <p:pic>
        <p:nvPicPr>
          <p:cNvPr id="88068" name="Picture 5" descr="heron-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800" y="0"/>
            <a:ext cx="2362200" cy="1263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69" name="Picture 6" descr="snowy%2520egre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62400" y="3409950"/>
            <a:ext cx="157797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70" name="Picture 11" descr="fe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234632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71" name="Picture 17" descr="http://www.heinphoto.com/birds/images/DSC_3360-Least_Bitter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4010" y="3333750"/>
            <a:ext cx="3962400" cy="1937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8072" name="Picture 19" descr="http://www.birdsasart.com/248/Amoruso-Spoonbill.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27675" y="3257550"/>
            <a:ext cx="361632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Groups of Birds</a:t>
            </a:r>
          </a:p>
        </p:txBody>
      </p:sp>
      <p:sp>
        <p:nvSpPr>
          <p:cNvPr id="24579" name="Rectangle 3"/>
          <p:cNvSpPr>
            <a:spLocks noGrp="1" noChangeArrowheads="1"/>
          </p:cNvSpPr>
          <p:nvPr>
            <p:ph type="body" idx="1"/>
          </p:nvPr>
        </p:nvSpPr>
        <p:spPr>
          <a:xfrm>
            <a:off x="0" y="1200150"/>
            <a:ext cx="9144000" cy="3943350"/>
          </a:xfrm>
        </p:spPr>
        <p:txBody>
          <a:bodyPr/>
          <a:lstStyle/>
          <a:p>
            <a:pPr eaLnBrk="1" hangingPunct="1">
              <a:buFont typeface="Wingdings" pitchFamily="2" charset="2"/>
              <a:buNone/>
              <a:defRPr/>
            </a:pPr>
            <a:endParaRPr lang="en-US" dirty="0">
              <a:ea typeface="+mn-ea"/>
            </a:endParaRPr>
          </a:p>
          <a:p>
            <a:pPr eaLnBrk="1" hangingPunct="1">
              <a:buFont typeface="Wingdings" pitchFamily="2" charset="2"/>
              <a:buNone/>
              <a:defRPr/>
            </a:pPr>
            <a:endParaRPr lang="en-US" dirty="0">
              <a:ea typeface="+mn-ea"/>
            </a:endParaRPr>
          </a:p>
        </p:txBody>
      </p:sp>
      <p:sp>
        <p:nvSpPr>
          <p:cNvPr id="89092" name="AutoShape 2" descr="data:image/jpg;base64,/9j/4AAQSkZJRgABAQAAAQABAAD/2wBDAAkGBwgHBgkIBwgKCgkLDRYPDQwMDRsUFRAWIB0iIiAdHx8kKDQsJCYxJx8fLT0tMTU3Ojo6Iys/RD84QzQ5Ojf/2wBDAQoKCg0MDRoPDxo3JR8lNzc3Nzc3Nzc3Nzc3Nzc3Nzc3Nzc3Nzc3Nzc3Nzc3Nzc3Nzc3Nzc3Nzc3Nzc3Nzc3Nzf/wAARCACnAHQDASIAAhEBAxEB/8QAGwABAAIDAQEAAAAAAAAAAAAAAAUGAQIEAwf/xAA2EAACAQMDAgUCBQMCBwAAAAABAgMABBEFEiExQQYTIlFhFDIVI0JxgTORoVNiFiU0Q1Jysf/EABQBAQAAAAAAAAAAAAAAAAAAAAD/xAAUEQEAAAAAAAAAAAAAAAAAAAAA/9oADAMBAAIRAxEAPwD7jSlKBSlKBSlKBSlKDyubiK1gee4dY4kGWZjwBWyyoxO1gcHBweh9qjfEKCazitiWAnuYUJXqAHDH/Cmq/qNsD4ysYLeHyUZUaQ7eH2uz5HGM+hcn5A/cLrSsDpWaBSlKBSlKBSlKBSlKBSlKBSlKCK1KV/xbTYF6fnTMPcKuB/lxUXBdTXXjQxeZC9rBDJtAHrRwIgwPx6xXfdyKniOFnQlY7KQ7lXcVLSIOg552+1RHhlfP8W6tctbJE4UL5qvu85S3DY7f0/8ANBcaUpQKUpQKUpQKUpQKUpQKUpQKUrBOKCEukVtfkJLAizQbo/vGZG6cdOOf2qN8HwCHXNe/LhVmkRi0bEl8tIdxHYnrgcV3Ws8d3qF9qMTHyVVLWMqpJcoWLEY+4ZfHHUqaqFo2pjxpeLo1osNuwRL94HAVs8hxuGFbB6Y7N35oPpksscS75HVF92YAVrDcQzjMMiOP9rA//KqB0uOW5dlaKOaF2JnuYpJXbouVMnbPBHqXkY56eP4bazASJLbkxoDk2S4AyxABXa2AF6ZyM/xQXh5FQbnYKPnisqwYZBBHxXzee1mh+qvoNUlbajea0NkqISpJwjnPc88ktkD9rj4dtL+C0ik1Kcmd0/MhH2Kc54J5yOh5waCYpSlApSlApSlArGQKzXlcSxwRNNK4SNAWZmOAoAySfjFB6EgVAeLdaFhYNb2jK+o3P5VtFvA9bcBjnoB7nqcDvUbqOq3moyJBCZLf6hcwWiZWWVCDh5HH9NM9l9XyOgryy6db3tnpNm+4QTma4vZJvLN1KobK788hcjJ57DGeSHZZW02neG2luYSBCXDRSbC67VGcEqeBhuntXBYWurWes2dzash/Foi/rkXc4UZKliCQSu0gZx1z71JeKtRmtvC0VpLbIJb8epYwSyh8sxCFRnGccnrjOKxa2stxo406xPlTwN9VYBh5bxyoxDIVJJ67hye+OgoJB7i7VgpttUSUAKdunbiFBU43BynY/HP99gNVugUTRryeJlwF1G5iij9iSiZOME8Y7D4qT0DxDFf29sLyP6S6nQNGkhG2Ue6HoflfuHcd6nlx8UFf07w7L9RDd61dC8mh9UMKRhIYW91Xufk/wBVipSgUpSgUpSgwc9qzSsE4GaDSaaOGNpJXVEUZZmOAB7k1TPEniFLxLS1t4ZHtbyXCO3p+p287EXIJViAN3TB4yOakdQuY9Q1Ca3lUyQWrgJCTtS5mA3EEnghQQce4J521DzTwi9TUlVZdRulEVm0kG3gkbpznooGABnt2Lmg9bZpr3z7azkeWYvjU7oAqS2MeTESBjIx6hjAG48muDVUNvoeqXlvGYvIube1tVhO3AjdM7Bk4y2R1/SPapHR7x2sY7DSrO5TUlQhpbsEiDcT+azEYctgkAZyQRkAGtfF9va2Wi6TocRybi8hQKx5YK25mOPnqfc0Hjq9q93cx2MImR7KwCRxSKrkSv9mD3P5Q9WcDB6V46vNJcRLrdmsqPA8F3CqgnCyR4kTuBnbjOMDJPeumxaFNa1eWURxoZbeMeaziPKgHg7enqyBnBz36156PDbSwNbvHA5ljkktike4P5VxISE4yRhl4z0/vQdlvLbDUWsJYo7rSdSRrm1YR70V8kyDPTGTuHtk1I2s1zpV2kU7mSwkcRqXbc9u5OFBYn1IScDPK8Ak9q1IYbuKawF7HA9ti606Yr0I4I3EnIy2CPuyT7YHbdappWr6VFcLeRLJ+QmXbG1/MXGScAdD07UF7FK0idZEDowKtyCDkEe9b0ClKUClKUCoHWdTn86W00944mgXfdXUq7kt16gY/U5HOOgHJ7Ayeq3iafp9zeSAlYImkIHfAzj+elUyC5misFSe3M1555cqqsBcXByxwSoK7fkEYXHYUEbYS3fkXv1lkk9raTlbp0Yo8zbs7XUkguScnaMnKqOCcTWlRTM8moXjOLyclI/WGAJzthjYn9PU5yCQcdDUPcwXeqXUNrp8u/wCkkZnnliMTXFyATIc9QF9PbqQONuamW1L8QggEVmGvvL2xaeRjymOQ0rHoEA+1h1GccngJDw/CYtZv4xKskVtBBbDZGFG4b3PA4zh16e9Rer41DxtZ+REshsgUDSZ8suAXK8d8FffBHParBZ20fh7Qn82VpmhjaaeZz6pWAyzH98fxwKqOivNHrEE7wGGcWkj3EwheVZGZly2FI6NvHPP+KDC3MsGr6rFHZgGS8jQ3UEbxxI4VRhmB49RXnnJHKjIq3LoFsdHtbKJ5ImtADBOnEkb4xu/c5OQeDk1WNLlt5tKj894JvqJnllX64qjGRnJGw8YwVOPerP4Wu3udMEVxIslxasYJXVtwcrjDZ/3KVb+aCla1Ya1+MRIIRPPaL5qmF1RHDEjIUnKjCsCgyAeedxrqsrWyj1my1tWgu7a6QRt5YZhbSnocNkktgpzg5x+1T2vKo1uPKRMZbGXaHtzLuZGRgMAg96hp1jtHMXmuumaoAzERSMIXfG2Rc8L6iByTtwvHJICWWxutPLXGiBIX3M8umlz5U/IyUJxsPPUDGTgjvU9pWo2+qWcd1asSjZBB6qwOCpHYg8Gq5pl5Pe2LPtjW6tw6ly35YlThgzAfY2Q3zu4+2s2Uz2niaCaBJFsNVj2spiMYWdV3KQDg8qCDx+kUFupQUoFD0pXJqt9Hp1hPdzAlIkLbR1Y9gPknA/mggvHupWltpS29zcRxmeaMFSTlkEiluBzjAxn5qDluLlLG3aKLOpXY8u0VpJI/LRzuMhwWAJLZPI42j4rS7tDfTMl8HmM35l/JEx2siEMQpJG1YzhNp5JYkjINc8c4ivpNYurCVdMvQouJNqsUgOdm9gSw6KzDHcDOBigmYdPFnpC2tmrrLcgRwoSd5ReWlbpiTlnye5UV2+Dot11qVzHIHtmkSCAKhQBY1wQF7epmGBxkHFcct7c32oy2umy4vp1CSupJWyi6q2cbfMPXHXJHZRVr06xg06zhtLVNsMK7VGcn5J9yTyTQRvjAj/h67Rs7X2Rt6d3DOqnjvwTxVOgeOwl1R5LeWN0skdQr/TtuJlbhVbrn3IPHTtV68R2hvdEvbdQC7wtsB/8AIDK/5Aqg2QOpaDq1zZCJ45Zo4lSMAKx3DgqeCPWPUTv7+1BYtMhkt9NtIokuZfKeOMLDcRSKdgCn7sbR6T05646106MXHibU43SVHe2t3kEpTO7Mgz6OOgH9qxqltCbsG6ihe1tYmkea6UMoIHA35yDyT6gc9RzXr4RsisM+pNB9Ob9leOH/AE4guEHx3bH+6gz4rgaK3ttTVnVrGXzHaIAt5RG2TAIPQYbp+muDUdPiuIzZiCK8hZdyrJM8hZG+7n7UHPB5PsKtzqGUhgCD1B71Vrmxl0cooSWbSYiXjMXMlocY+3B3oAcDqVHYgDAQOju1tcLd3srsIZVgupHdlQnpDPznBI/LI4Izz0NSmoIsN7pQCTkR6uF8xrjzANyucHLZ53e3xUdq91aQXcF8scM1pdRtb3E0RHkyRt3DFjtIYjI6+pzg5OOq3f6mXRrIyJPPHqKzmZceuIROyMe5OAFyeTt7ZxQXsdKUHQUoMEtngcVXPGF0sYtIZBuTe1w4MipxGAV5YgfeyH+O9WU18/8AGcon1/dMR9DY2oabMZYs7PlYwQCVLFE7cjjvyHHBbR6lIY7uSLy5Y1uL25kjjDrbg+kblOPWQS3HAJ+KmyzpcxLtcGdjcyR7grJEn28nh1xtyp6c89K4bJZtOglv9TWCO6nnMkgMwEccmPR5pGMKFxtGM556kY67Syl1/wBIR4dMlIa4eRSDOQRhYgQCsfXngkMeMkmgk/AsCx+GbNxEEaVTKx2bS5Zidx+SCKsNaxosaKiKFVRgADAArLHAzQQni28lt9MeC0bF3dBo4sLuKjaSzAd8KCQO5wO9fO1FxpPgSaONUWM3xV5EdiXZXUcMF6Db1yOnv1tmqzG98RzDfMsVmvlhoSMqQvnOe56iEYxz0qHW4SazsEklG78UkwA6ouU8xgfLIO3kZ6E/HSg6rNriW6sj4kdJLaTDuqQ7BFOduxbgZPQFQuT1xmvoK9Krc1nBdSG3vwJLW9g3NEZSFBXHQfc2QwJPYqDgGu7wzcTy6b5N2xe4tZGt5HPG8qcBv5XB/mgl6wRkYrNKCE1LwvpWoGRpLcxSy/fJAxjZj7tjhv5BqA0nR4PDmr2UZRDJGrRrcLGFM0TkAbvdkfaD8OD71eqjtb0mHV7NoJXeNwd0UqcNG2MZH98EdwcUEgOlKICFAY5Pc460oIvW714EW3t3SOaRWcyyfbCij1SH3xkYHufbNU+x8N61qUlvcPfLbW0Vw08byReZNMxP9QhgNoIOQp6Z6cDFhngkvfFjwzKPpo7SKQk/9w73wv7Z9R99q1Yx04oIKx8KadbSRzXCyX1xHjbNeP5hXAwNowFX+BU6Bis0oFav9vf+K2rDZxxQUK3EM7ahPgvIWuywW3G5R523lyQBxGuOR0NaWBi/5GzyD/q72TIlJzjzBkAZycHOQf2JzW9wZLHUNRstpVsTSxSSEEBH/MG3cdqjIlBYjggda8dLYzP4VLTllklu3LEh933cbiAef2HzzxQWaRnN8GTP5EH6bZi7biOA7HB6dOfmnhJzPaXlzuZ0lvpjGzEHKg7R0/8AWuTVLiRLRprME319L5NmBI684wGIyOFALHjGPfvO6RYppunQWkZLLEmNx6sepJ+Scn+aDspSlApSlApSlBqEGc4GfetqUoFKUoFKUoKt470+SXThqVruF1YHzRt/XGCCykdGxjcAe6/NREf01pLoUQjlLJpz+Vbq4JfeUUorg8kZPwOvGKt3iAt+FzRoxVpikO4dg7BD/hq4dC0y3kuptZYM0lx6bdSMCGEcAKO2QAT+9B66JpUsUpvtRdXvGTYiLylvH/ppxz2y3U4HsKm6UoFKUoFKUoFKUoFKUoFKUoFKUoPC9thdW7RFiuSCGHYggg/3ApZW4tLSG3ViwiQICepwMUpQe9KUoFKUoFKUoFKUoP/Z"/>
          <p:cNvSpPr>
            <a:spLocks noChangeAspect="1" noChangeArrowheads="1"/>
          </p:cNvSpPr>
          <p:nvPr/>
        </p:nvSpPr>
        <p:spPr bwMode="auto">
          <a:xfrm>
            <a:off x="77788" y="-596504"/>
            <a:ext cx="1104900" cy="119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89093" name="AutoShape 4" descr="data:image/jpg;base64,/9j/4AAQSkZJRgABAQAAAQABAAD/2wBDAAkGBwgHBgkIBwgKCgkLDRYPDQwMDRsUFRAWIB0iIiAdHx8kKDQsJCYxJx8fLT0tMTU3Ojo6Iys/RD84QzQ5Ojf/2wBDAQoKCg0MDRoPDxo3JR8lNzc3Nzc3Nzc3Nzc3Nzc3Nzc3Nzc3Nzc3Nzc3Nzc3Nzc3Nzc3Nzc3Nzc3Nzc3Nzc3Nzf/wAARCACnAHQDASIAAhEBAxEB/8QAGwABAAIDAQEAAAAAAAAAAAAAAAUGAQIEAwf/xAA2EAACAQMDAgUCBQMCBwAAAAABAgMABBEFEiExQQYTIlFhFDIVI0JxgTORoVNiFiU0Q1Jysf/EABQBAQAAAAAAAAAAAAAAAAAAAAD/xAAUEQEAAAAAAAAAAAAAAAAAAAAA/9oADAMBAAIRAxEAPwD7jSlKBSlKBSlKBSlKDyubiK1gee4dY4kGWZjwBWyyoxO1gcHBweh9qjfEKCazitiWAnuYUJXqAHDH/Cmq/qNsD4ysYLeHyUZUaQ7eH2uz5HGM+hcn5A/cLrSsDpWaBSlKBSlKBSlKBSlKBSlKBSlKCK1KV/xbTYF6fnTMPcKuB/lxUXBdTXXjQxeZC9rBDJtAHrRwIgwPx6xXfdyKniOFnQlY7KQ7lXcVLSIOg552+1RHhlfP8W6tctbJE4UL5qvu85S3DY7f0/8ANBcaUpQKUpQKUpQKUpQKUpQKUpQKUrBOKCEukVtfkJLAizQbo/vGZG6cdOOf2qN8HwCHXNe/LhVmkRi0bEl8tIdxHYnrgcV3Ws8d3qF9qMTHyVVLWMqpJcoWLEY+4ZfHHUqaqFo2pjxpeLo1osNuwRL94HAVs8hxuGFbB6Y7N35oPpksscS75HVF92YAVrDcQzjMMiOP9rA//KqB0uOW5dlaKOaF2JnuYpJXbouVMnbPBHqXkY56eP4bazASJLbkxoDk2S4AyxABXa2AF6ZyM/xQXh5FQbnYKPnisqwYZBBHxXzee1mh+qvoNUlbajea0NkqISpJwjnPc88ktkD9rj4dtL+C0ik1Kcmd0/MhH2Kc54J5yOh5waCYpSlApSlApSlArGQKzXlcSxwRNNK4SNAWZmOAoAySfjFB6EgVAeLdaFhYNb2jK+o3P5VtFvA9bcBjnoB7nqcDvUbqOq3moyJBCZLf6hcwWiZWWVCDh5HH9NM9l9XyOgryy6db3tnpNm+4QTma4vZJvLN1KobK788hcjJ57DGeSHZZW02neG2luYSBCXDRSbC67VGcEqeBhuntXBYWurWes2dzash/Foi/rkXc4UZKliCQSu0gZx1z71JeKtRmtvC0VpLbIJb8epYwSyh8sxCFRnGccnrjOKxa2stxo406xPlTwN9VYBh5bxyoxDIVJJ67hye+OgoJB7i7VgpttUSUAKdunbiFBU43BynY/HP99gNVugUTRryeJlwF1G5iij9iSiZOME8Y7D4qT0DxDFf29sLyP6S6nQNGkhG2Ue6HoflfuHcd6nlx8UFf07w7L9RDd61dC8mh9UMKRhIYW91Xufk/wBVipSgUpSgUpSgwc9qzSsE4GaDSaaOGNpJXVEUZZmOAB7k1TPEniFLxLS1t4ZHtbyXCO3p+p287EXIJViAN3TB4yOakdQuY9Q1Ca3lUyQWrgJCTtS5mA3EEnghQQce4J521DzTwi9TUlVZdRulEVm0kG3gkbpznooGABnt2Lmg9bZpr3z7azkeWYvjU7oAqS2MeTESBjIx6hjAG48muDVUNvoeqXlvGYvIube1tVhO3AjdM7Bk4y2R1/SPapHR7x2sY7DSrO5TUlQhpbsEiDcT+azEYctgkAZyQRkAGtfF9va2Wi6TocRybi8hQKx5YK25mOPnqfc0Hjq9q93cx2MImR7KwCRxSKrkSv9mD3P5Q9WcDB6V46vNJcRLrdmsqPA8F3CqgnCyR4kTuBnbjOMDJPeumxaFNa1eWURxoZbeMeaziPKgHg7enqyBnBz36156PDbSwNbvHA5ljkktike4P5VxISE4yRhl4z0/vQdlvLbDUWsJYo7rSdSRrm1YR70V8kyDPTGTuHtk1I2s1zpV2kU7mSwkcRqXbc9u5OFBYn1IScDPK8Ak9q1IYbuKawF7HA9ti606Yr0I4I3EnIy2CPuyT7YHbdappWr6VFcLeRLJ+QmXbG1/MXGScAdD07UF7FK0idZEDowKtyCDkEe9b0ClKUClKUCoHWdTn86W00944mgXfdXUq7kt16gY/U5HOOgHJ7Ayeq3iafp9zeSAlYImkIHfAzj+elUyC5misFSe3M1555cqqsBcXByxwSoK7fkEYXHYUEbYS3fkXv1lkk9raTlbp0Yo8zbs7XUkguScnaMnKqOCcTWlRTM8moXjOLyclI/WGAJzthjYn9PU5yCQcdDUPcwXeqXUNrp8u/wCkkZnnliMTXFyATIc9QF9PbqQONuamW1L8QggEVmGvvL2xaeRjymOQ0rHoEA+1h1GccngJDw/CYtZv4xKskVtBBbDZGFG4b3PA4zh16e9Rer41DxtZ+REshsgUDSZ8suAXK8d8FffBHParBZ20fh7Qn82VpmhjaaeZz6pWAyzH98fxwKqOivNHrEE7wGGcWkj3EwheVZGZly2FI6NvHPP+KDC3MsGr6rFHZgGS8jQ3UEbxxI4VRhmB49RXnnJHKjIq3LoFsdHtbKJ5ImtADBOnEkb4xu/c5OQeDk1WNLlt5tKj894JvqJnllX64qjGRnJGw8YwVOPerP4Wu3udMEVxIslxasYJXVtwcrjDZ/3KVb+aCla1Ya1+MRIIRPPaL5qmF1RHDEjIUnKjCsCgyAeedxrqsrWyj1my1tWgu7a6QRt5YZhbSnocNkktgpzg5x+1T2vKo1uPKRMZbGXaHtzLuZGRgMAg96hp1jtHMXmuumaoAzERSMIXfG2Rc8L6iByTtwvHJICWWxutPLXGiBIX3M8umlz5U/IyUJxsPPUDGTgjvU9pWo2+qWcd1asSjZBB6qwOCpHYg8Gq5pl5Pe2LPtjW6tw6ly35YlThgzAfY2Q3zu4+2s2Uz2niaCaBJFsNVj2spiMYWdV3KQDg8qCDx+kUFupQUoFD0pXJqt9Hp1hPdzAlIkLbR1Y9gPknA/mggvHupWltpS29zcRxmeaMFSTlkEiluBzjAxn5qDluLlLG3aKLOpXY8u0VpJI/LRzuMhwWAJLZPI42j4rS7tDfTMl8HmM35l/JEx2siEMQpJG1YzhNp5JYkjINc8c4ivpNYurCVdMvQouJNqsUgOdm9gSw6KzDHcDOBigmYdPFnpC2tmrrLcgRwoSd5ReWlbpiTlnye5UV2+Dot11qVzHIHtmkSCAKhQBY1wQF7epmGBxkHFcct7c32oy2umy4vp1CSupJWyi6q2cbfMPXHXJHZRVr06xg06zhtLVNsMK7VGcn5J9yTyTQRvjAj/h67Rs7X2Rt6d3DOqnjvwTxVOgeOwl1R5LeWN0skdQr/TtuJlbhVbrn3IPHTtV68R2hvdEvbdQC7wtsB/8AIDK/5Aqg2QOpaDq1zZCJ45Zo4lSMAKx3DgqeCPWPUTv7+1BYtMhkt9NtIokuZfKeOMLDcRSKdgCn7sbR6T05646106MXHibU43SVHe2t3kEpTO7Mgz6OOgH9qxqltCbsG6ihe1tYmkea6UMoIHA35yDyT6gc9RzXr4RsisM+pNB9Ob9leOH/AE4guEHx3bH+6gz4rgaK3ttTVnVrGXzHaIAt5RG2TAIPQYbp+muDUdPiuIzZiCK8hZdyrJM8hZG+7n7UHPB5PsKtzqGUhgCD1B71Vrmxl0cooSWbSYiXjMXMlocY+3B3oAcDqVHYgDAQOju1tcLd3srsIZVgupHdlQnpDPznBI/LI4Izz0NSmoIsN7pQCTkR6uF8xrjzANyucHLZ53e3xUdq91aQXcF8scM1pdRtb3E0RHkyRt3DFjtIYjI6+pzg5OOq3f6mXRrIyJPPHqKzmZceuIROyMe5OAFyeTt7ZxQXsdKUHQUoMEtngcVXPGF0sYtIZBuTe1w4MipxGAV5YgfeyH+O9WU18/8AGcon1/dMR9DY2oabMZYs7PlYwQCVLFE7cjjvyHHBbR6lIY7uSLy5Y1uL25kjjDrbg+kblOPWQS3HAJ+KmyzpcxLtcGdjcyR7grJEn28nh1xtyp6c89K4bJZtOglv9TWCO6nnMkgMwEccmPR5pGMKFxtGM556kY67Syl1/wBIR4dMlIa4eRSDOQRhYgQCsfXngkMeMkmgk/AsCx+GbNxEEaVTKx2bS5Zidx+SCKsNaxosaKiKFVRgADAArLHAzQQni28lt9MeC0bF3dBo4sLuKjaSzAd8KCQO5wO9fO1FxpPgSaONUWM3xV5EdiXZXUcMF6Db1yOnv1tmqzG98RzDfMsVmvlhoSMqQvnOe56iEYxz0qHW4SazsEklG78UkwA6ouU8xgfLIO3kZ6E/HSg6rNriW6sj4kdJLaTDuqQ7BFOduxbgZPQFQuT1xmvoK9Krc1nBdSG3vwJLW9g3NEZSFBXHQfc2QwJPYqDgGu7wzcTy6b5N2xe4tZGt5HPG8qcBv5XB/mgl6wRkYrNKCE1LwvpWoGRpLcxSy/fJAxjZj7tjhv5BqA0nR4PDmr2UZRDJGrRrcLGFM0TkAbvdkfaD8OD71eqjtb0mHV7NoJXeNwd0UqcNG2MZH98EdwcUEgOlKICFAY5Pc460oIvW714EW3t3SOaRWcyyfbCij1SH3xkYHufbNU+x8N61qUlvcPfLbW0Vw08byReZNMxP9QhgNoIOQp6Z6cDFhngkvfFjwzKPpo7SKQk/9w73wv7Z9R99q1Yx04oIKx8KadbSRzXCyX1xHjbNeP5hXAwNowFX+BU6Bis0oFav9vf+K2rDZxxQUK3EM7ahPgvIWuywW3G5R523lyQBxGuOR0NaWBi/5GzyD/q72TIlJzjzBkAZycHOQf2JzW9wZLHUNRstpVsTSxSSEEBH/MG3cdqjIlBYjggda8dLYzP4VLTllklu3LEh933cbiAef2HzzxQWaRnN8GTP5EH6bZi7biOA7HB6dOfmnhJzPaXlzuZ0lvpjGzEHKg7R0/8AWuTVLiRLRprME319L5NmBI684wGIyOFALHjGPfvO6RYppunQWkZLLEmNx6sepJ+Scn+aDspSlApSlApSlBqEGc4GfetqUoFKUoFKUoKt470+SXThqVruF1YHzRt/XGCCykdGxjcAe6/NREf01pLoUQjlLJpz+Vbq4JfeUUorg8kZPwOvGKt3iAt+FzRoxVpikO4dg7BD/hq4dC0y3kuptZYM0lx6bdSMCGEcAKO2QAT+9B66JpUsUpvtRdXvGTYiLylvH/ppxz2y3U4HsKm6UoFKUoFKUoFKUoFKUoFKUoFKUoPC9thdW7RFiuSCGHYggg/3ApZW4tLSG3ViwiQICepwMUpQe9KUoFKUoFKUoFKUoP/Z"/>
          <p:cNvSpPr>
            <a:spLocks noChangeAspect="1" noChangeArrowheads="1"/>
          </p:cNvSpPr>
          <p:nvPr/>
        </p:nvSpPr>
        <p:spPr bwMode="auto">
          <a:xfrm>
            <a:off x="77788" y="-596504"/>
            <a:ext cx="1104900" cy="1193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89094" name="Picture 6" descr="http://cnre.vt.edu/fisheries/ornithology/Ornithology/lobedfoo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371600" cy="1477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5" name="Picture 8" descr="http://fineartamerica.com/images-medium/coot-foot-bob-kemp.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1"/>
            <a:ext cx="2286000" cy="1888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bwMode="auto">
          <a:xfrm>
            <a:off x="0" y="1543050"/>
            <a:ext cx="9144000" cy="3943350"/>
          </a:xfrm>
          <a:prstGeom prst="rect">
            <a:avLst/>
          </a:prstGeom>
          <a:noFill/>
          <a:ln w="9525">
            <a:noFill/>
            <a:miter lim="800000"/>
            <a:headEnd/>
            <a:tailEnd/>
          </a:ln>
          <a:effectLst/>
        </p:spPr>
        <p:txBody>
          <a:bodyPr/>
          <a:lstStyle/>
          <a:p>
            <a:pPr marL="342900" indent="-342900">
              <a:spcBef>
                <a:spcPct val="20000"/>
              </a:spcBef>
              <a:buClr>
                <a:schemeClr val="hlink"/>
              </a:buClr>
              <a:buSzPct val="75000"/>
              <a:buFont typeface="Wingdings" pitchFamily="2" charset="2"/>
              <a:buChar char="l"/>
              <a:defRPr/>
            </a:pPr>
            <a:r>
              <a:rPr lang="en-US" sz="2400" b="1" u="sng" kern="0" dirty="0">
                <a:solidFill>
                  <a:srgbClr val="FF3399"/>
                </a:solidFill>
                <a:effectLst>
                  <a:outerShdw blurRad="38100" dist="38100" dir="2700000" algn="tl">
                    <a:srgbClr val="010199"/>
                  </a:outerShdw>
                </a:effectLst>
                <a:latin typeface="+mn-lt"/>
                <a:ea typeface="+mn-ea"/>
                <a:cs typeface="+mn-cs"/>
              </a:rPr>
              <a:t>Lobed feet</a:t>
            </a:r>
            <a:r>
              <a:rPr lang="en-US" sz="2400" kern="0" dirty="0">
                <a:effectLst>
                  <a:outerShdw blurRad="38100" dist="38100" dir="2700000" algn="tl">
                    <a:srgbClr val="010199"/>
                  </a:outerShdw>
                </a:effectLst>
                <a:latin typeface="+mn-lt"/>
                <a:ea typeface="+mn-ea"/>
                <a:cs typeface="+mn-cs"/>
              </a:rPr>
              <a:t>:  Includes coots &amp; grebes</a:t>
            </a:r>
          </a:p>
          <a:p>
            <a:pPr marL="342900" indent="-342900">
              <a:spcBef>
                <a:spcPct val="20000"/>
              </a:spcBef>
              <a:buClr>
                <a:schemeClr val="hlink"/>
              </a:buClr>
              <a:buSzPct val="75000"/>
              <a:buFont typeface="Wingdings" pitchFamily="2" charset="2"/>
              <a:buChar char="l"/>
              <a:defRPr/>
            </a:pPr>
            <a:r>
              <a:rPr lang="en-US" sz="2400" kern="0" dirty="0">
                <a:effectLst>
                  <a:outerShdw blurRad="38100" dist="38100" dir="2700000" algn="tl">
                    <a:srgbClr val="010199"/>
                  </a:outerShdw>
                </a:effectLst>
                <a:latin typeface="+mn-lt"/>
                <a:ea typeface="+mn-ea"/>
                <a:cs typeface="+mn-cs"/>
              </a:rPr>
              <a:t>Lobes that aid in swimming and walking on mud &amp; vegetation</a:t>
            </a:r>
          </a:p>
          <a:p>
            <a:pPr marL="342900" indent="-342900">
              <a:spcBef>
                <a:spcPct val="20000"/>
              </a:spcBef>
              <a:buClr>
                <a:schemeClr val="hlink"/>
              </a:buClr>
              <a:buSzPct val="75000"/>
              <a:buFont typeface="Wingdings" pitchFamily="2" charset="2"/>
              <a:buNone/>
              <a:defRPr/>
            </a:pPr>
            <a:endParaRPr lang="en-US" sz="800" kern="0" dirty="0">
              <a:effectLst>
                <a:outerShdw blurRad="38100" dist="38100" dir="2700000" algn="tl">
                  <a:srgbClr val="010199"/>
                </a:outerShdw>
              </a:effectLst>
              <a:latin typeface="+mn-lt"/>
              <a:ea typeface="+mn-ea"/>
              <a:cs typeface="+mn-cs"/>
            </a:endParaRPr>
          </a:p>
          <a:p>
            <a:pPr marL="342900" indent="-342900">
              <a:spcBef>
                <a:spcPct val="20000"/>
              </a:spcBef>
              <a:buClr>
                <a:schemeClr val="hlink"/>
              </a:buClr>
              <a:buSzPct val="75000"/>
              <a:buFont typeface="Wingdings" pitchFamily="2" charset="2"/>
              <a:buNone/>
              <a:defRPr/>
            </a:pPr>
            <a:endParaRPr lang="en-US" sz="2800" kern="0" dirty="0">
              <a:effectLst>
                <a:outerShdw blurRad="38100" dist="38100" dir="2700000" algn="tl">
                  <a:srgbClr val="010199"/>
                </a:outerShdw>
              </a:effectLst>
              <a:latin typeface="+mn-lt"/>
              <a:ea typeface="+mn-ea"/>
              <a:cs typeface="+mn-cs"/>
            </a:endParaRPr>
          </a:p>
          <a:p>
            <a:pPr marL="342900" indent="-342900">
              <a:spcBef>
                <a:spcPct val="20000"/>
              </a:spcBef>
              <a:buClr>
                <a:schemeClr val="hlink"/>
              </a:buClr>
              <a:buSzPct val="75000"/>
              <a:buFont typeface="Wingdings" pitchFamily="2" charset="2"/>
              <a:buNone/>
              <a:defRPr/>
            </a:pPr>
            <a:endParaRPr lang="en-US" sz="3200" kern="0" dirty="0">
              <a:effectLst>
                <a:outerShdw blurRad="38100" dist="38100" dir="2700000" algn="tl">
                  <a:srgbClr val="010199"/>
                </a:outerShdw>
              </a:effectLst>
              <a:latin typeface="+mn-lt"/>
              <a:ea typeface="+mn-ea"/>
              <a:cs typeface="+mn-cs"/>
            </a:endParaRPr>
          </a:p>
        </p:txBody>
      </p:sp>
      <p:pic>
        <p:nvPicPr>
          <p:cNvPr id="89097" name="Picture 10" descr="http://farm4.static.flickr.com/3262/3211586475_d45d2904f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826195"/>
            <a:ext cx="38608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8" name="Picture 12" descr="http://ucsantacruz.ucnrs.org/wp-admin/images/researchpics/ylrbirds/Eared_Greb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76600" y="2903935"/>
            <a:ext cx="3962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9" name="Picture 14" descr="http://farm1.static.flickr.com/135/400267519_e00d2b679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0" y="3105150"/>
            <a:ext cx="2057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Groups of Birds</a:t>
            </a:r>
          </a:p>
        </p:txBody>
      </p:sp>
      <p:sp>
        <p:nvSpPr>
          <p:cNvPr id="25603" name="Rectangle 3"/>
          <p:cNvSpPr>
            <a:spLocks noGrp="1" noChangeArrowheads="1"/>
          </p:cNvSpPr>
          <p:nvPr>
            <p:ph type="body" idx="1"/>
          </p:nvPr>
        </p:nvSpPr>
        <p:spPr>
          <a:xfrm>
            <a:off x="76200" y="1164042"/>
            <a:ext cx="9144000" cy="4000500"/>
          </a:xfrm>
        </p:spPr>
        <p:txBody>
          <a:bodyPr/>
          <a:lstStyle/>
          <a:p>
            <a:pPr eaLnBrk="1" hangingPunct="1"/>
            <a:r>
              <a:rPr lang="en-US" sz="2400" b="1" u="sng" dirty="0">
                <a:effectLst/>
                <a:latin typeface="Arial" charset="0"/>
                <a:cs typeface="Arial" charset="0"/>
              </a:rPr>
              <a:t>Swimming Birds</a:t>
            </a:r>
            <a:r>
              <a:rPr lang="en-US" sz="2400" dirty="0">
                <a:effectLst/>
                <a:latin typeface="Arial" charset="0"/>
                <a:cs typeface="Arial" charset="0"/>
              </a:rPr>
              <a:t>:  Have short legs with webbed feet.  Ducks do not have teeth. The </a:t>
            </a:r>
            <a:r>
              <a:rPr lang="en-US" sz="2400" b="1" u="sng" dirty="0">
                <a:solidFill>
                  <a:srgbClr val="FF3399"/>
                </a:solidFill>
                <a:effectLst/>
                <a:latin typeface="Arial" charset="0"/>
                <a:cs typeface="Arial" charset="0"/>
              </a:rPr>
              <a:t>lamellae</a:t>
            </a:r>
            <a:r>
              <a:rPr lang="en-US" sz="2400" dirty="0">
                <a:effectLst/>
                <a:latin typeface="Arial" charset="0"/>
                <a:cs typeface="Arial" charset="0"/>
              </a:rPr>
              <a:t> look like teeth, but are formed out of the hard material of the mandible that allows the duck to strain food from the water.</a:t>
            </a:r>
          </a:p>
        </p:txBody>
      </p:sp>
      <p:pic>
        <p:nvPicPr>
          <p:cNvPr id="90116" name="Picture 5" descr="Edenpics-com_005-054-Male-wood-duck-Aix-sponsa-going-into-water-Also-called-summer-duck-o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2876550"/>
            <a:ext cx="43434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7" name="Picture 11" descr="DSC0394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15200" y="0"/>
            <a:ext cx="18288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8" name="Picture 8" descr="fee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 y="0"/>
            <a:ext cx="1533525" cy="1150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119" name="Picture 9" descr="http://naturalistsnote.files.wordpress.com/2011/01/ducklamellae.jpg?w=600&amp;h=39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43400" y="2655833"/>
            <a:ext cx="48006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685800"/>
          </a:xfrm>
        </p:spPr>
        <p:txBody>
          <a:bodyPr/>
          <a:lstStyle/>
          <a:p>
            <a:pPr eaLnBrk="1" hangingPunct="1"/>
            <a:r>
              <a:rPr lang="en-US" dirty="0">
                <a:latin typeface="Arial" charset="0"/>
                <a:cs typeface="Arial" charset="0"/>
              </a:rPr>
              <a:t>Groups of Birds</a:t>
            </a:r>
          </a:p>
        </p:txBody>
      </p:sp>
      <p:sp>
        <p:nvSpPr>
          <p:cNvPr id="25603" name="Rectangle 3"/>
          <p:cNvSpPr>
            <a:spLocks noGrp="1" noChangeArrowheads="1"/>
          </p:cNvSpPr>
          <p:nvPr>
            <p:ph type="body" idx="1"/>
          </p:nvPr>
        </p:nvSpPr>
        <p:spPr>
          <a:xfrm>
            <a:off x="-5616" y="590550"/>
            <a:ext cx="9144000" cy="4057650"/>
          </a:xfrm>
        </p:spPr>
        <p:txBody>
          <a:bodyPr/>
          <a:lstStyle/>
          <a:p>
            <a:pPr eaLnBrk="1" hangingPunct="1"/>
            <a:r>
              <a:rPr lang="en-US" sz="2400" b="1" u="sng" dirty="0">
                <a:latin typeface="Arial" charset="0"/>
                <a:cs typeface="Arial" charset="0"/>
              </a:rPr>
              <a:t>Woodpeckers</a:t>
            </a:r>
            <a:r>
              <a:rPr lang="en-US" sz="2400" dirty="0">
                <a:latin typeface="Arial" charset="0"/>
                <a:cs typeface="Arial" charset="0"/>
              </a:rPr>
              <a:t>:  Have strong bills for drilling and drumming on trees and long sticky tongues for extracting food. Two toes forward &amp; two toes backwards.  This foot arrangement is good for grasping the limbs and trunks of trees. Members of this family can walk vertically up a tree trunk, which is beneficial for activities such as foraging for food or nest excavation. </a:t>
            </a:r>
          </a:p>
        </p:txBody>
      </p:sp>
      <p:pic>
        <p:nvPicPr>
          <p:cNvPr id="91140" name="Picture 2" descr="http://www.hiltonpond.org/images/SapsuckerFoot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77200" y="2571750"/>
            <a:ext cx="990600" cy="1079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1" name="Picture 4" descr="http://www.wolfmountainbirdhouses.com/birdhousesforsale/wp-content/uploads/2011/03/Red-bellied_Woodpeck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028950"/>
            <a:ext cx="15875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2" name="Picture 6" descr="http://www.lloydspitalnikphotos.com/d/5015-3/yellow-bellied_sapsucker_F5R186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38400" y="2952750"/>
            <a:ext cx="17625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44" name="Picture 10" descr="http://farm2.static.flickr.com/1259/738452155_9e41765024.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00600" y="2876550"/>
            <a:ext cx="16959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Flightless Birds</a:t>
            </a:r>
          </a:p>
        </p:txBody>
      </p:sp>
      <p:sp>
        <p:nvSpPr>
          <p:cNvPr id="27651" name="Rectangle 3"/>
          <p:cNvSpPr>
            <a:spLocks noGrp="1" noChangeArrowheads="1"/>
          </p:cNvSpPr>
          <p:nvPr>
            <p:ph type="body" idx="1"/>
          </p:nvPr>
        </p:nvSpPr>
        <p:spPr>
          <a:xfrm>
            <a:off x="0" y="857250"/>
            <a:ext cx="9144000" cy="4286250"/>
          </a:xfrm>
        </p:spPr>
        <p:txBody>
          <a:bodyPr/>
          <a:lstStyle/>
          <a:p>
            <a:pPr eaLnBrk="1" hangingPunct="1">
              <a:buFont typeface="Wingdings" pitchFamily="2" charset="2"/>
              <a:buChar char="l"/>
              <a:defRPr/>
            </a:pPr>
            <a:r>
              <a:rPr lang="en-US" b="1" u="sng" dirty="0">
                <a:ea typeface="+mn-ea"/>
              </a:rPr>
              <a:t>Penguins</a:t>
            </a:r>
            <a:r>
              <a:rPr lang="en-US" dirty="0">
                <a:ea typeface="+mn-ea"/>
              </a:rPr>
              <a:t>: </a:t>
            </a:r>
            <a:r>
              <a:rPr lang="en-US" sz="2800" dirty="0">
                <a:ea typeface="+mn-ea"/>
              </a:rPr>
              <a:t>Live in southern hemisphere.  Most are cold weather, but the Jackass penguin lives off the coast of south Africa.  Wings are used for swimming and steering.  </a:t>
            </a:r>
            <a:endParaRPr lang="en-US" dirty="0">
              <a:ea typeface="+mn-ea"/>
            </a:endParaRPr>
          </a:p>
        </p:txBody>
      </p:sp>
      <p:pic>
        <p:nvPicPr>
          <p:cNvPr id="92164" name="Picture 11" descr="http://naturephotoexpo.com/root/alainwuphotography/iphoto/photos/images1/prvChinstrap%20penguin%20_N3Z2629.10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2647950"/>
            <a:ext cx="27432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65" name="Picture 13" descr="http://3.bp.blogspot.com/_34PE0ZEgM80/TIeGCSrkcEI/AAAAAAAAWNQ/WjW2Z1r4pRs/s1600/penguin_rockhopp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2343150"/>
            <a:ext cx="2493962"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571500"/>
          </a:xfrm>
        </p:spPr>
        <p:txBody>
          <a:bodyPr/>
          <a:lstStyle/>
          <a:p>
            <a:pPr eaLnBrk="1" hangingPunct="1"/>
            <a:r>
              <a:rPr lang="en-US" sz="4000">
                <a:latin typeface="Arial" charset="0"/>
                <a:cs typeface="Arial" charset="0"/>
              </a:rPr>
              <a:t>Flightless Birds</a:t>
            </a:r>
          </a:p>
        </p:txBody>
      </p:sp>
      <p:sp>
        <p:nvSpPr>
          <p:cNvPr id="61443" name="Rectangle 3"/>
          <p:cNvSpPr>
            <a:spLocks noGrp="1" noChangeArrowheads="1"/>
          </p:cNvSpPr>
          <p:nvPr>
            <p:ph type="body" idx="1"/>
          </p:nvPr>
        </p:nvSpPr>
        <p:spPr>
          <a:xfrm>
            <a:off x="0" y="1028700"/>
            <a:ext cx="9144000" cy="4114800"/>
          </a:xfrm>
        </p:spPr>
        <p:txBody>
          <a:bodyPr/>
          <a:lstStyle/>
          <a:p>
            <a:pPr eaLnBrk="1" hangingPunct="1">
              <a:buFont typeface="Wingdings" pitchFamily="2" charset="2"/>
              <a:buChar char="l"/>
              <a:defRPr/>
            </a:pPr>
            <a:r>
              <a:rPr lang="en-US" sz="2400" b="1" u="sng" dirty="0">
                <a:ea typeface="+mn-ea"/>
              </a:rPr>
              <a:t>Ostrich</a:t>
            </a:r>
            <a:r>
              <a:rPr lang="en-US" sz="2400" dirty="0">
                <a:ea typeface="+mn-ea"/>
              </a:rPr>
              <a:t>:  </a:t>
            </a:r>
            <a:r>
              <a:rPr lang="en-US" sz="2000" dirty="0">
                <a:ea typeface="+mn-ea"/>
              </a:rPr>
              <a:t>Found in Africa. Have very long strong legs used to reach speeds of 40 mph.  Weighing up to 250 lbs, it is the largest bird.  Wings are used during mating displays.  Lay 3 lbs eggs.  </a:t>
            </a:r>
          </a:p>
          <a:p>
            <a:pPr eaLnBrk="1" hangingPunct="1">
              <a:buFont typeface="Wingdings" pitchFamily="2" charset="2"/>
              <a:buChar char="l"/>
              <a:defRPr/>
            </a:pPr>
            <a:r>
              <a:rPr lang="en-US" sz="2000" dirty="0">
                <a:ea typeface="+mn-ea"/>
              </a:rPr>
              <a:t>They do </a:t>
            </a:r>
            <a:r>
              <a:rPr lang="en-US" sz="2000" b="1" u="sng" dirty="0">
                <a:ea typeface="+mn-ea"/>
              </a:rPr>
              <a:t>not</a:t>
            </a:r>
            <a:r>
              <a:rPr lang="en-US" sz="2000" dirty="0">
                <a:ea typeface="+mn-ea"/>
              </a:rPr>
              <a:t> burry their heads in the sand (myth).</a:t>
            </a:r>
            <a:endParaRPr lang="en-US" sz="2400" dirty="0">
              <a:ea typeface="+mn-ea"/>
            </a:endParaRPr>
          </a:p>
        </p:txBody>
      </p:sp>
      <p:pic>
        <p:nvPicPr>
          <p:cNvPr id="93188" name="Picture 7" descr="http://animal-pics.org/data/media/70/Ostrich%20Animal%20Pictures,Ostrich%20Animal%20Wallpapers,Ostrich%20Photos,Ostrich%20images%20(7).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2724150"/>
            <a:ext cx="374188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89" name="Picture 9" descr="http://t3.gstatic.com/images?q=tbn:ANd9GcQ6-HlFAMv8gBK6qXpQ0XnJCmO-otiKjdstG8hXb7MIiF_mgatz&amp;t=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2133600" cy="1075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0" name="Picture 13" descr="http://bucketlistnetwork.com/wp-content/uploads/2010/10/ostrich.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12226" y="2623305"/>
            <a:ext cx="5164137"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8229600" cy="457200"/>
          </a:xfrm>
        </p:spPr>
        <p:txBody>
          <a:bodyPr/>
          <a:lstStyle/>
          <a:p>
            <a:pPr eaLnBrk="1" hangingPunct="1"/>
            <a:r>
              <a:rPr lang="en-US" sz="4000">
                <a:latin typeface="Arial" charset="0"/>
                <a:cs typeface="Arial" charset="0"/>
              </a:rPr>
              <a:t>Flightless Birds</a:t>
            </a:r>
          </a:p>
        </p:txBody>
      </p:sp>
      <p:sp>
        <p:nvSpPr>
          <p:cNvPr id="62467" name="Rectangle 3"/>
          <p:cNvSpPr>
            <a:spLocks noGrp="1" noChangeArrowheads="1"/>
          </p:cNvSpPr>
          <p:nvPr>
            <p:ph type="body" idx="1"/>
          </p:nvPr>
        </p:nvSpPr>
        <p:spPr>
          <a:xfrm>
            <a:off x="0" y="571500"/>
            <a:ext cx="9144000" cy="4572000"/>
          </a:xfrm>
        </p:spPr>
        <p:txBody>
          <a:bodyPr/>
          <a:lstStyle/>
          <a:p>
            <a:pPr eaLnBrk="1" hangingPunct="1">
              <a:buFont typeface="Wingdings" pitchFamily="2" charset="2"/>
              <a:buChar char="l"/>
              <a:defRPr/>
            </a:pPr>
            <a:r>
              <a:rPr lang="en-US" b="1" u="sng" dirty="0">
                <a:ea typeface="+mn-ea"/>
              </a:rPr>
              <a:t>Kiwi</a:t>
            </a:r>
            <a:r>
              <a:rPr lang="en-US" dirty="0">
                <a:ea typeface="+mn-ea"/>
              </a:rPr>
              <a:t>:  </a:t>
            </a:r>
            <a:r>
              <a:rPr lang="en-US" sz="2800" dirty="0">
                <a:ea typeface="+mn-ea"/>
              </a:rPr>
              <a:t>Found in New Zealand.  It is about the size of a chicken, and lays the largest egg of all birds (compared to its body size).  The egg is almost as big as an ostrich egg.</a:t>
            </a:r>
            <a:endParaRPr lang="en-US" dirty="0">
              <a:ea typeface="+mn-ea"/>
            </a:endParaRPr>
          </a:p>
        </p:txBody>
      </p:sp>
      <p:pic>
        <p:nvPicPr>
          <p:cNvPr id="94212" name="Picture 8" descr="http://www.bioneural.net/images/enlarge/kiwi-larg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19" y="2495550"/>
            <a:ext cx="4876800" cy="2429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3" name="Picture 10" descr="http://scienceblogs.com/tetrapodzoology/Kiwi_egg_x-r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105150"/>
            <a:ext cx="3748895"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214" name="Picture 16" descr="http://rds.yahoo.com/_ylt=A0PDoTC_rd9NfmIAXaSjzbkF/SIG=11mj88avs/EXP=1306533439/**http%3a/www.getabba.com/nz/kiwi.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38600" y="1962150"/>
            <a:ext cx="3200400" cy="1505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0"/>
            <a:ext cx="8229600" cy="571500"/>
          </a:xfrm>
        </p:spPr>
        <p:txBody>
          <a:bodyPr/>
          <a:lstStyle/>
          <a:p>
            <a:pPr eaLnBrk="1" hangingPunct="1"/>
            <a:r>
              <a:rPr lang="en-US">
                <a:latin typeface="Arial" charset="0"/>
                <a:cs typeface="Arial" charset="0"/>
              </a:rPr>
              <a:t>Migration</a:t>
            </a:r>
          </a:p>
        </p:txBody>
      </p:sp>
      <p:sp>
        <p:nvSpPr>
          <p:cNvPr id="76803" name="Rectangle 3"/>
          <p:cNvSpPr>
            <a:spLocks noGrp="1" noChangeArrowheads="1"/>
          </p:cNvSpPr>
          <p:nvPr>
            <p:ph type="body" idx="1"/>
          </p:nvPr>
        </p:nvSpPr>
        <p:spPr>
          <a:xfrm>
            <a:off x="0" y="514350"/>
            <a:ext cx="9144000" cy="4629150"/>
          </a:xfrm>
        </p:spPr>
        <p:txBody>
          <a:bodyPr/>
          <a:lstStyle/>
          <a:p>
            <a:pPr eaLnBrk="1" hangingPunct="1"/>
            <a:r>
              <a:rPr lang="en-US" sz="2800" b="1" u="sng" dirty="0">
                <a:solidFill>
                  <a:srgbClr val="FF3399"/>
                </a:solidFill>
                <a:effectLst>
                  <a:outerShdw blurRad="38100" dist="38100" dir="2700000" algn="tl">
                    <a:srgbClr val="FFFFFF"/>
                  </a:outerShdw>
                </a:effectLst>
                <a:latin typeface="Arial" charset="0"/>
                <a:cs typeface="Arial" charset="0"/>
              </a:rPr>
              <a:t>Migration</a:t>
            </a:r>
            <a:r>
              <a:rPr lang="en-US" sz="2800" dirty="0">
                <a:latin typeface="Arial" charset="0"/>
                <a:cs typeface="Arial" charset="0"/>
              </a:rPr>
              <a:t>:  Periodic movement and return of animals from one place to another.</a:t>
            </a:r>
          </a:p>
          <a:p>
            <a:pPr eaLnBrk="1" hangingPunct="1">
              <a:buFont typeface="Wingdings" charset="0"/>
              <a:buNone/>
            </a:pPr>
            <a:endParaRPr lang="en-US" sz="2800" dirty="0">
              <a:latin typeface="Arial" charset="0"/>
              <a:cs typeface="Arial" charset="0"/>
            </a:endParaRPr>
          </a:p>
          <a:p>
            <a:pPr eaLnBrk="1" hangingPunct="1">
              <a:buFont typeface="Wingdings" charset="0"/>
              <a:buNone/>
            </a:pPr>
            <a:endParaRPr lang="en-US" sz="2800" dirty="0">
              <a:latin typeface="Arial" charset="0"/>
              <a:cs typeface="Arial" charset="0"/>
            </a:endParaRPr>
          </a:p>
          <a:p>
            <a:pPr eaLnBrk="1" hangingPunct="1">
              <a:buFont typeface="Wingdings" charset="0"/>
              <a:buNone/>
            </a:pPr>
            <a:endParaRPr lang="en-US" sz="2800" dirty="0">
              <a:latin typeface="Arial" charset="0"/>
              <a:cs typeface="Arial" charset="0"/>
            </a:endParaRPr>
          </a:p>
          <a:p>
            <a:pPr eaLnBrk="1" hangingPunct="1">
              <a:buFont typeface="Wingdings" charset="0"/>
              <a:buNone/>
            </a:pPr>
            <a:endParaRPr lang="en-US" sz="2800" dirty="0">
              <a:latin typeface="Arial" charset="0"/>
              <a:cs typeface="Arial" charset="0"/>
            </a:endParaRPr>
          </a:p>
          <a:p>
            <a:pPr eaLnBrk="1" hangingPunct="1"/>
            <a:r>
              <a:rPr lang="en-US" sz="2800" b="1" u="sng" dirty="0">
                <a:solidFill>
                  <a:srgbClr val="FF3399"/>
                </a:solidFill>
                <a:effectLst>
                  <a:outerShdw blurRad="38100" dist="38100" dir="2700000" algn="tl">
                    <a:srgbClr val="FFFFFF"/>
                  </a:outerShdw>
                </a:effectLst>
                <a:latin typeface="Arial" charset="0"/>
                <a:cs typeface="Arial" charset="0"/>
              </a:rPr>
              <a:t>Immigration</a:t>
            </a:r>
            <a:r>
              <a:rPr lang="en-US" sz="2800" dirty="0">
                <a:latin typeface="Arial" charset="0"/>
                <a:cs typeface="Arial" charset="0"/>
              </a:rPr>
              <a:t>:  Movement of individuals into an area occupied by an existing population, and stay.</a:t>
            </a:r>
          </a:p>
        </p:txBody>
      </p:sp>
      <p:pic>
        <p:nvPicPr>
          <p:cNvPr id="95236" name="Picture 7" descr="MigratingBird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82" y="1504950"/>
            <a:ext cx="2743200" cy="1844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7" name="Picture 9" descr="migrating_birds_avian_flu_in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581150"/>
            <a:ext cx="3429000" cy="1835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38" name="Picture 11" descr="ANIMAL1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6679" y="1504950"/>
            <a:ext cx="2819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686800" cy="628650"/>
          </a:xfrm>
        </p:spPr>
        <p:txBody>
          <a:bodyPr/>
          <a:lstStyle/>
          <a:p>
            <a:r>
              <a:rPr lang="en-US" sz="4800">
                <a:latin typeface="Arial" charset="0"/>
                <a:cs typeface="Arial" charset="0"/>
              </a:rPr>
              <a:t>Parts of the Feather</a:t>
            </a:r>
          </a:p>
        </p:txBody>
      </p:sp>
      <p:pic>
        <p:nvPicPr>
          <p:cNvPr id="230404" name="Picture 2" descr="http://www.birds.cornell.edu/AllAboutBirds/studyingbirdsi/feather_detail.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1028700"/>
            <a:ext cx="2819400" cy="2306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5" name="TextBox 4"/>
          <p:cNvSpPr txBox="1">
            <a:spLocks noChangeArrowheads="1"/>
          </p:cNvSpPr>
          <p:nvPr/>
        </p:nvSpPr>
        <p:spPr bwMode="auto">
          <a:xfrm>
            <a:off x="0" y="685800"/>
            <a:ext cx="6248400"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b="1" i="1" dirty="0"/>
              <a:t>Vanes:</a:t>
            </a:r>
            <a:br>
              <a:rPr lang="en-US" sz="1600" dirty="0"/>
            </a:br>
            <a:endParaRPr lang="en-US" sz="1600" dirty="0"/>
          </a:p>
          <a:p>
            <a:pPr eaLnBrk="1" hangingPunct="1"/>
            <a:r>
              <a:rPr lang="en-US" sz="2400" dirty="0"/>
              <a:t>The vanes extend from each side of the feather. A series of parallel branches called </a:t>
            </a:r>
            <a:r>
              <a:rPr lang="en-US" sz="2400" b="1" u="sng" dirty="0">
                <a:solidFill>
                  <a:srgbClr val="FF3399"/>
                </a:solidFill>
              </a:rPr>
              <a:t>barbs</a:t>
            </a:r>
            <a:r>
              <a:rPr lang="en-US" sz="2400" dirty="0"/>
              <a:t> make up the vane. </a:t>
            </a:r>
          </a:p>
          <a:p>
            <a:pPr eaLnBrk="1" hangingPunct="1"/>
            <a:endParaRPr lang="en-US" sz="2400" dirty="0"/>
          </a:p>
          <a:p>
            <a:pPr eaLnBrk="1" hangingPunct="1"/>
            <a:r>
              <a:rPr lang="en-US" sz="2400" dirty="0"/>
              <a:t>Extending from the barbs are a series of short </a:t>
            </a:r>
            <a:r>
              <a:rPr lang="en-US" sz="2400" dirty="0" err="1"/>
              <a:t>branchlets</a:t>
            </a:r>
            <a:r>
              <a:rPr lang="en-US" sz="2400" dirty="0"/>
              <a:t> called </a:t>
            </a:r>
            <a:r>
              <a:rPr lang="en-US" sz="2400" b="1" u="sng" dirty="0">
                <a:solidFill>
                  <a:srgbClr val="FF3399"/>
                </a:solidFill>
              </a:rPr>
              <a:t>barbules</a:t>
            </a:r>
            <a:r>
              <a:rPr lang="en-US" sz="2400" dirty="0"/>
              <a:t>. Tiny </a:t>
            </a:r>
            <a:r>
              <a:rPr lang="en-US" sz="2400" dirty="0" err="1"/>
              <a:t>hooklets</a:t>
            </a:r>
            <a:r>
              <a:rPr lang="en-US" sz="2400" dirty="0"/>
              <a:t> tie the barbules, and ultimately the barbs, together. This somewhat complex arrangement creates the strong but light structure of the feather.</a:t>
            </a:r>
          </a:p>
          <a:p>
            <a:pPr eaLnBrk="1" hangingPunct="1"/>
            <a:endParaRPr lang="en-US" sz="2000" dirty="0"/>
          </a:p>
          <a:p>
            <a:pPr eaLnBrk="1" hangingPunct="1"/>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0"/>
            <a:ext cx="8229600" cy="628650"/>
          </a:xfrm>
        </p:spPr>
        <p:txBody>
          <a:bodyPr/>
          <a:lstStyle/>
          <a:p>
            <a:pPr eaLnBrk="1" hangingPunct="1"/>
            <a:r>
              <a:rPr lang="en-US">
                <a:latin typeface="Arial" charset="0"/>
                <a:cs typeface="Arial" charset="0"/>
              </a:rPr>
              <a:t>Migration</a:t>
            </a:r>
          </a:p>
        </p:txBody>
      </p:sp>
      <p:sp>
        <p:nvSpPr>
          <p:cNvPr id="77827" name="Rectangle 3"/>
          <p:cNvSpPr>
            <a:spLocks noGrp="1" noChangeArrowheads="1"/>
          </p:cNvSpPr>
          <p:nvPr>
            <p:ph type="body" idx="1"/>
          </p:nvPr>
        </p:nvSpPr>
        <p:spPr>
          <a:xfrm>
            <a:off x="0" y="685800"/>
            <a:ext cx="9144000" cy="4457700"/>
          </a:xfrm>
        </p:spPr>
        <p:txBody>
          <a:bodyPr/>
          <a:lstStyle/>
          <a:p>
            <a:pPr eaLnBrk="1" hangingPunct="1">
              <a:buFont typeface="Wingdings" pitchFamily="2" charset="2"/>
              <a:buChar char="l"/>
              <a:defRPr/>
            </a:pPr>
            <a:r>
              <a:rPr lang="en-US" sz="2400" dirty="0">
                <a:ea typeface="+mn-ea"/>
              </a:rPr>
              <a:t>Why Migrate?</a:t>
            </a:r>
          </a:p>
          <a:p>
            <a:pPr eaLnBrk="1" hangingPunct="1">
              <a:buFont typeface="Wingdings" pitchFamily="2" charset="2"/>
              <a:buNone/>
              <a:defRPr/>
            </a:pPr>
            <a:endParaRPr lang="en-US" sz="1050" dirty="0">
              <a:ea typeface="+mn-ea"/>
            </a:endParaRPr>
          </a:p>
          <a:p>
            <a:pPr eaLnBrk="1" hangingPunct="1">
              <a:buFont typeface="Wingdings" pitchFamily="2" charset="2"/>
              <a:buNone/>
              <a:defRPr/>
            </a:pPr>
            <a:r>
              <a:rPr lang="en-US" sz="2400" dirty="0">
                <a:ea typeface="+mn-ea"/>
              </a:rPr>
              <a:t>	- Seasons change habitats</a:t>
            </a:r>
          </a:p>
          <a:p>
            <a:pPr eaLnBrk="1" hangingPunct="1">
              <a:buFont typeface="Wingdings" pitchFamily="2" charset="2"/>
              <a:buNone/>
              <a:defRPr/>
            </a:pPr>
            <a:endParaRPr lang="en-US" sz="600" dirty="0">
              <a:ea typeface="+mn-ea"/>
            </a:endParaRPr>
          </a:p>
          <a:p>
            <a:pPr eaLnBrk="1" hangingPunct="1">
              <a:buFont typeface="Wingdings" pitchFamily="2" charset="2"/>
              <a:buNone/>
              <a:defRPr/>
            </a:pPr>
            <a:r>
              <a:rPr lang="en-US" sz="2400" dirty="0">
                <a:ea typeface="+mn-ea"/>
              </a:rPr>
              <a:t>	- Birds move to a more suitable habitat during unfavorable seasons (winter)</a:t>
            </a:r>
          </a:p>
          <a:p>
            <a:pPr eaLnBrk="1" hangingPunct="1">
              <a:buFont typeface="Wingdings" pitchFamily="2" charset="2"/>
              <a:buNone/>
              <a:defRPr/>
            </a:pPr>
            <a:endParaRPr lang="en-US" sz="600" dirty="0">
              <a:ea typeface="+mn-ea"/>
            </a:endParaRPr>
          </a:p>
          <a:p>
            <a:pPr eaLnBrk="1" hangingPunct="1">
              <a:buFont typeface="Wingdings" pitchFamily="2" charset="2"/>
              <a:buNone/>
              <a:defRPr/>
            </a:pPr>
            <a:r>
              <a:rPr lang="en-US" sz="2400" dirty="0">
                <a:ea typeface="+mn-ea"/>
              </a:rPr>
              <a:t>	- Find food, shelter, water, &amp; a place to raise family</a:t>
            </a:r>
          </a:p>
          <a:p>
            <a:pPr eaLnBrk="1" hangingPunct="1">
              <a:buFont typeface="Wingdings" pitchFamily="2" charset="2"/>
              <a:buNone/>
              <a:defRPr/>
            </a:pPr>
            <a:endParaRPr lang="en-US" dirty="0">
              <a:ea typeface="+mn-ea"/>
            </a:endParaRPr>
          </a:p>
          <a:p>
            <a:pPr eaLnBrk="1" hangingPunct="1">
              <a:buFont typeface="Wingdings" pitchFamily="2" charset="2"/>
              <a:buNone/>
              <a:defRPr/>
            </a:pPr>
            <a:endParaRPr lang="en-US" dirty="0">
              <a:ea typeface="+mn-ea"/>
            </a:endParaRPr>
          </a:p>
        </p:txBody>
      </p:sp>
      <p:pic>
        <p:nvPicPr>
          <p:cNvPr id="96260" name="Picture 5" descr="Win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3292622"/>
            <a:ext cx="3505200" cy="1877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2" name="Picture 9" descr="004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0"/>
            <a:ext cx="3276600" cy="1635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Migration</a:t>
            </a:r>
          </a:p>
        </p:txBody>
      </p:sp>
      <p:sp>
        <p:nvSpPr>
          <p:cNvPr id="80899" name="Rectangle 3"/>
          <p:cNvSpPr>
            <a:spLocks noGrp="1" noChangeArrowheads="1"/>
          </p:cNvSpPr>
          <p:nvPr>
            <p:ph type="body" idx="1"/>
          </p:nvPr>
        </p:nvSpPr>
        <p:spPr>
          <a:xfrm>
            <a:off x="0" y="800100"/>
            <a:ext cx="9144000" cy="4343400"/>
          </a:xfrm>
        </p:spPr>
        <p:txBody>
          <a:bodyPr/>
          <a:lstStyle/>
          <a:p>
            <a:pPr eaLnBrk="1" hangingPunct="1"/>
            <a:r>
              <a:rPr lang="en-US" sz="2400" dirty="0">
                <a:latin typeface="Arial" charset="0"/>
                <a:cs typeface="Arial" charset="0"/>
              </a:rPr>
              <a:t>How Birds Navigate their Migration:</a:t>
            </a:r>
          </a:p>
          <a:p>
            <a:pPr eaLnBrk="1" hangingPunct="1">
              <a:buFont typeface="Wingdings" charset="0"/>
              <a:buNone/>
            </a:pPr>
            <a:endParaRPr lang="en-US" sz="1400" dirty="0">
              <a:latin typeface="Arial" charset="0"/>
              <a:cs typeface="Arial" charset="0"/>
            </a:endParaRPr>
          </a:p>
          <a:p>
            <a:pPr eaLnBrk="1" hangingPunct="1">
              <a:buFont typeface="Wingdings" charset="0"/>
              <a:buNone/>
            </a:pPr>
            <a:r>
              <a:rPr lang="en-US" sz="2400" dirty="0">
                <a:latin typeface="Arial" charset="0"/>
                <a:cs typeface="Arial" charset="0"/>
              </a:rPr>
              <a:t>	- Some use landmarks like rivers &amp; mountains to guide them.</a:t>
            </a:r>
          </a:p>
          <a:p>
            <a:pPr eaLnBrk="1" hangingPunct="1">
              <a:buFont typeface="Wingdings" charset="0"/>
              <a:buNone/>
            </a:pPr>
            <a:endParaRPr lang="en-US" sz="1100" dirty="0">
              <a:latin typeface="Arial" charset="0"/>
              <a:cs typeface="Arial" charset="0"/>
            </a:endParaRPr>
          </a:p>
          <a:p>
            <a:pPr eaLnBrk="1" hangingPunct="1">
              <a:buFont typeface="Wingdings" charset="0"/>
              <a:buNone/>
            </a:pPr>
            <a:r>
              <a:rPr lang="en-US" sz="2400" dirty="0">
                <a:latin typeface="Arial" charset="0"/>
                <a:cs typeface="Arial" charset="0"/>
              </a:rPr>
              <a:t>	- Some use earth</a:t>
            </a:r>
            <a:r>
              <a:rPr lang="ja-JP" altLang="en-US" sz="2400" dirty="0">
                <a:latin typeface="Arial" charset="0"/>
                <a:cs typeface="Arial" charset="0"/>
              </a:rPr>
              <a:t>’</a:t>
            </a:r>
            <a:r>
              <a:rPr lang="en-US" sz="2400" dirty="0">
                <a:latin typeface="Arial" charset="0"/>
                <a:cs typeface="Arial" charset="0"/>
              </a:rPr>
              <a:t>s magnetic fields </a:t>
            </a:r>
          </a:p>
          <a:p>
            <a:pPr eaLnBrk="1" hangingPunct="1">
              <a:buFont typeface="Wingdings" charset="0"/>
              <a:buNone/>
            </a:pPr>
            <a:endParaRPr lang="en-US" sz="1100" dirty="0">
              <a:latin typeface="Arial" charset="0"/>
              <a:cs typeface="Arial" charset="0"/>
            </a:endParaRPr>
          </a:p>
          <a:p>
            <a:pPr eaLnBrk="1" hangingPunct="1">
              <a:buFont typeface="Wingdings" charset="0"/>
              <a:buNone/>
            </a:pPr>
            <a:r>
              <a:rPr lang="en-US" sz="2400" dirty="0">
                <a:latin typeface="Arial" charset="0"/>
                <a:cs typeface="Arial" charset="0"/>
              </a:rPr>
              <a:t>	- Some use the positions of the stars &amp; sun</a:t>
            </a:r>
          </a:p>
        </p:txBody>
      </p:sp>
      <p:pic>
        <p:nvPicPr>
          <p:cNvPr id="97284" name="Picture 5" descr="mountains_0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3486150"/>
            <a:ext cx="2647950" cy="1489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5" name="Picture 7" descr="mountains_02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19400" y="3486150"/>
            <a:ext cx="2971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7286" name="Picture 9" descr="Waterfalls_wallpaper_Smokey_Mountains_Tennessee_160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91200" y="3409950"/>
            <a:ext cx="3352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457200"/>
          </a:xfrm>
        </p:spPr>
        <p:txBody>
          <a:bodyPr/>
          <a:lstStyle/>
          <a:p>
            <a:pPr eaLnBrk="1" hangingPunct="1"/>
            <a:r>
              <a:rPr lang="en-US" sz="4000">
                <a:latin typeface="Arial" charset="0"/>
                <a:cs typeface="Arial" charset="0"/>
              </a:rPr>
              <a:t>Migration</a:t>
            </a:r>
          </a:p>
        </p:txBody>
      </p:sp>
      <p:sp>
        <p:nvSpPr>
          <p:cNvPr id="78851" name="Rectangle 3"/>
          <p:cNvSpPr>
            <a:spLocks noGrp="1" noChangeArrowheads="1"/>
          </p:cNvSpPr>
          <p:nvPr>
            <p:ph type="body" idx="1"/>
          </p:nvPr>
        </p:nvSpPr>
        <p:spPr>
          <a:xfrm>
            <a:off x="0" y="628650"/>
            <a:ext cx="9144000" cy="4514850"/>
          </a:xfrm>
        </p:spPr>
        <p:txBody>
          <a:bodyPr/>
          <a:lstStyle/>
          <a:p>
            <a:pPr eaLnBrk="1" hangingPunct="1">
              <a:lnSpc>
                <a:spcPct val="90000"/>
              </a:lnSpc>
            </a:pPr>
            <a:r>
              <a:rPr lang="en-US" sz="2400" dirty="0">
                <a:latin typeface="Arial" charset="0"/>
                <a:cs typeface="Arial" charset="0"/>
              </a:rPr>
              <a:t>Migration pattern depends on the species</a:t>
            </a:r>
          </a:p>
          <a:p>
            <a:pPr eaLnBrk="1" hangingPunct="1">
              <a:lnSpc>
                <a:spcPct val="90000"/>
              </a:lnSpc>
              <a:buFont typeface="Wingdings" charset="0"/>
              <a:buNone/>
            </a:pPr>
            <a:endParaRPr lang="en-US" sz="2400" dirty="0">
              <a:latin typeface="Arial" charset="0"/>
              <a:cs typeface="Arial" charset="0"/>
            </a:endParaRPr>
          </a:p>
          <a:p>
            <a:pPr eaLnBrk="1" hangingPunct="1">
              <a:lnSpc>
                <a:spcPct val="90000"/>
              </a:lnSpc>
            </a:pPr>
            <a:r>
              <a:rPr lang="en-US" sz="2400" b="1" u="sng" dirty="0">
                <a:latin typeface="Arial" charset="0"/>
                <a:cs typeface="Arial" charset="0"/>
              </a:rPr>
              <a:t>Flyways</a:t>
            </a:r>
            <a:r>
              <a:rPr lang="en-US" sz="2400" dirty="0">
                <a:latin typeface="Arial" charset="0"/>
                <a:cs typeface="Arial" charset="0"/>
              </a:rPr>
              <a:t>:  Routs birds take to accomplish their journey.  </a:t>
            </a:r>
          </a:p>
          <a:p>
            <a:pPr eaLnBrk="1" hangingPunct="1">
              <a:lnSpc>
                <a:spcPct val="90000"/>
              </a:lnSpc>
              <a:buFont typeface="Wingdings" charset="0"/>
              <a:buNone/>
            </a:pPr>
            <a:endParaRPr lang="en-US" sz="600" dirty="0">
              <a:latin typeface="Arial" charset="0"/>
              <a:cs typeface="Arial" charset="0"/>
            </a:endParaRPr>
          </a:p>
          <a:p>
            <a:pPr eaLnBrk="1" hangingPunct="1">
              <a:lnSpc>
                <a:spcPct val="90000"/>
              </a:lnSpc>
            </a:pPr>
            <a:r>
              <a:rPr lang="en-US" sz="2400" dirty="0">
                <a:latin typeface="Arial" charset="0"/>
                <a:cs typeface="Arial" charset="0"/>
              </a:rPr>
              <a:t>The U.S. has 4 main flyways:  Pacific, Central, Mississippi, and Atlantic.</a:t>
            </a:r>
          </a:p>
        </p:txBody>
      </p:sp>
      <p:pic>
        <p:nvPicPr>
          <p:cNvPr id="98308" name="Picture 5" descr="birdmigration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71750"/>
            <a:ext cx="4210050" cy="2446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Migration</a:t>
            </a:r>
          </a:p>
        </p:txBody>
      </p:sp>
      <p:sp>
        <p:nvSpPr>
          <p:cNvPr id="79875" name="Rectangle 3"/>
          <p:cNvSpPr>
            <a:spLocks noGrp="1" noChangeArrowheads="1"/>
          </p:cNvSpPr>
          <p:nvPr>
            <p:ph type="body" idx="1"/>
          </p:nvPr>
        </p:nvSpPr>
        <p:spPr>
          <a:xfrm>
            <a:off x="0" y="571500"/>
            <a:ext cx="9144000" cy="4572000"/>
          </a:xfrm>
        </p:spPr>
        <p:txBody>
          <a:bodyPr/>
          <a:lstStyle/>
          <a:p>
            <a:pPr eaLnBrk="1" hangingPunct="1"/>
            <a:r>
              <a:rPr lang="en-US" sz="2000" dirty="0">
                <a:latin typeface="Arial" charset="0"/>
                <a:cs typeface="Arial" charset="0"/>
              </a:rPr>
              <a:t>Many ornithologists study birds near radio towers.  </a:t>
            </a:r>
          </a:p>
          <a:p>
            <a:pPr eaLnBrk="1" hangingPunct="1">
              <a:buFont typeface="Wingdings" charset="0"/>
              <a:buNone/>
            </a:pPr>
            <a:endParaRPr lang="en-US" sz="700" dirty="0">
              <a:latin typeface="Arial" charset="0"/>
              <a:cs typeface="Arial" charset="0"/>
            </a:endParaRPr>
          </a:p>
          <a:p>
            <a:pPr eaLnBrk="1" hangingPunct="1"/>
            <a:r>
              <a:rPr lang="en-US" sz="2000" dirty="0">
                <a:latin typeface="Arial" charset="0"/>
                <a:cs typeface="Arial" charset="0"/>
              </a:rPr>
              <a:t>The wires that help support the towers are unseen by the birds, and they collide into them.</a:t>
            </a:r>
          </a:p>
          <a:p>
            <a:pPr eaLnBrk="1" hangingPunct="1">
              <a:buFont typeface="Wingdings" charset="0"/>
              <a:buNone/>
            </a:pPr>
            <a:endParaRPr lang="en-US" sz="700" dirty="0">
              <a:latin typeface="Arial" charset="0"/>
              <a:cs typeface="Arial" charset="0"/>
            </a:endParaRPr>
          </a:p>
          <a:p>
            <a:pPr eaLnBrk="1" hangingPunct="1"/>
            <a:r>
              <a:rPr lang="en-US" sz="2000" dirty="0">
                <a:latin typeface="Arial" charset="0"/>
                <a:cs typeface="Arial" charset="0"/>
              </a:rPr>
              <a:t>The researcher can see which species are flying in the area and how many by identifying the corpses of birds on the ground around the </a:t>
            </a:r>
            <a:r>
              <a:rPr lang="en-US" sz="2400" dirty="0">
                <a:latin typeface="Arial" charset="0"/>
                <a:cs typeface="Arial" charset="0"/>
              </a:rPr>
              <a:t>towers.</a:t>
            </a:r>
          </a:p>
        </p:txBody>
      </p:sp>
      <p:pic>
        <p:nvPicPr>
          <p:cNvPr id="99332" name="Picture 5" descr="Radio%20Tow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2652741"/>
            <a:ext cx="266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3" name="Picture 7" descr="radio%20t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76550"/>
            <a:ext cx="2209800" cy="20347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4" name="Picture 13" descr="dead_bird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62200" y="3054123"/>
            <a:ext cx="4129088"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0"/>
            <a:ext cx="8229600" cy="457200"/>
          </a:xfrm>
        </p:spPr>
        <p:txBody>
          <a:bodyPr/>
          <a:lstStyle/>
          <a:p>
            <a:pPr eaLnBrk="1" hangingPunct="1"/>
            <a:r>
              <a:rPr lang="en-US" sz="4000">
                <a:latin typeface="Arial" charset="0"/>
                <a:cs typeface="Arial" charset="0"/>
              </a:rPr>
              <a:t>Symbol of Fertility</a:t>
            </a:r>
          </a:p>
        </p:txBody>
      </p:sp>
      <p:sp>
        <p:nvSpPr>
          <p:cNvPr id="63491" name="Rectangle 3"/>
          <p:cNvSpPr>
            <a:spLocks noGrp="1" noChangeArrowheads="1"/>
          </p:cNvSpPr>
          <p:nvPr>
            <p:ph type="body" idx="1"/>
          </p:nvPr>
        </p:nvSpPr>
        <p:spPr>
          <a:xfrm>
            <a:off x="0" y="742950"/>
            <a:ext cx="9144000" cy="4400550"/>
          </a:xfrm>
        </p:spPr>
        <p:txBody>
          <a:bodyPr/>
          <a:lstStyle/>
          <a:p>
            <a:pPr eaLnBrk="1" hangingPunct="1"/>
            <a:r>
              <a:rPr lang="en-US">
                <a:latin typeface="Arial" charset="0"/>
                <a:cs typeface="Arial" charset="0"/>
              </a:rPr>
              <a:t>The Stork is a symbol of fertility in Scandanavia.  If a stork builds a nest on a person</a:t>
            </a:r>
            <a:r>
              <a:rPr lang="ja-JP" altLang="en-US">
                <a:latin typeface="Arial" charset="0"/>
                <a:cs typeface="Arial" charset="0"/>
              </a:rPr>
              <a:t>’</a:t>
            </a:r>
            <a:r>
              <a:rPr lang="en-US">
                <a:latin typeface="Arial" charset="0"/>
                <a:cs typeface="Arial" charset="0"/>
              </a:rPr>
              <a:t>s house, then they are said to have excellent luck conceiving a baby soon.</a:t>
            </a:r>
          </a:p>
        </p:txBody>
      </p:sp>
      <p:pic>
        <p:nvPicPr>
          <p:cNvPr id="110596" name="Picture 4" descr="b_white_stork_donna_ne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05600" y="2798342"/>
            <a:ext cx="2438401" cy="234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7" name="Picture 5" descr="stork"/>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257550"/>
            <a:ext cx="2064290"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8" name="Picture 9" descr="_41604636_stork_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198" y="3028950"/>
            <a:ext cx="2066178"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81000" y="0"/>
            <a:ext cx="8229600" cy="685800"/>
          </a:xfrm>
        </p:spPr>
        <p:txBody>
          <a:bodyPr/>
          <a:lstStyle/>
          <a:p>
            <a:pPr eaLnBrk="1" hangingPunct="1"/>
            <a:r>
              <a:rPr lang="en-US">
                <a:latin typeface="Arial" charset="0"/>
                <a:cs typeface="Arial" charset="0"/>
              </a:rPr>
              <a:t>More Symbols</a:t>
            </a:r>
          </a:p>
        </p:txBody>
      </p:sp>
      <p:sp>
        <p:nvSpPr>
          <p:cNvPr id="95235" name="Rectangle 3"/>
          <p:cNvSpPr>
            <a:spLocks noGrp="1" noChangeArrowheads="1"/>
          </p:cNvSpPr>
          <p:nvPr>
            <p:ph type="body" idx="1"/>
          </p:nvPr>
        </p:nvSpPr>
        <p:spPr>
          <a:xfrm>
            <a:off x="2057400" y="685800"/>
            <a:ext cx="7086600" cy="4457700"/>
          </a:xfrm>
        </p:spPr>
        <p:txBody>
          <a:bodyPr/>
          <a:lstStyle/>
          <a:p>
            <a:pPr eaLnBrk="1" hangingPunct="1"/>
            <a:r>
              <a:rPr lang="en-US" sz="2400" b="1" u="sng" dirty="0">
                <a:latin typeface="Arial" charset="0"/>
                <a:cs typeface="Arial" charset="0"/>
              </a:rPr>
              <a:t>Georgia State Bird</a:t>
            </a:r>
            <a:r>
              <a:rPr lang="en-US" sz="2400" dirty="0">
                <a:latin typeface="Arial" charset="0"/>
                <a:cs typeface="Arial" charset="0"/>
              </a:rPr>
              <a:t>:  Brown Thrasher</a:t>
            </a:r>
          </a:p>
          <a:p>
            <a:pPr eaLnBrk="1" hangingPunct="1">
              <a:buFont typeface="Wingdings" charset="0"/>
              <a:buNone/>
            </a:pPr>
            <a:endParaRPr lang="en-US" sz="4000" dirty="0">
              <a:latin typeface="Arial" charset="0"/>
              <a:cs typeface="Arial" charset="0"/>
            </a:endParaRPr>
          </a:p>
          <a:p>
            <a:pPr eaLnBrk="1" hangingPunct="1"/>
            <a:r>
              <a:rPr lang="en-US" sz="2400" b="1" u="sng" dirty="0">
                <a:latin typeface="Arial" charset="0"/>
                <a:cs typeface="Arial" charset="0"/>
              </a:rPr>
              <a:t>Dove</a:t>
            </a:r>
            <a:r>
              <a:rPr lang="en-US" sz="2400" dirty="0">
                <a:latin typeface="Arial" charset="0"/>
                <a:cs typeface="Arial" charset="0"/>
              </a:rPr>
              <a:t>:  Peace and Harmony</a:t>
            </a:r>
          </a:p>
          <a:p>
            <a:pPr eaLnBrk="1" hangingPunct="1"/>
            <a:endParaRPr lang="en-US" sz="2400" dirty="0">
              <a:latin typeface="Arial" charset="0"/>
              <a:cs typeface="Arial" charset="0"/>
            </a:endParaRPr>
          </a:p>
          <a:p>
            <a:pPr eaLnBrk="1" hangingPunct="1">
              <a:buFont typeface="Wingdings" charset="0"/>
              <a:buNone/>
            </a:pPr>
            <a:endParaRPr lang="en-US" sz="2400" dirty="0">
              <a:latin typeface="Arial" charset="0"/>
              <a:cs typeface="Arial" charset="0"/>
            </a:endParaRPr>
          </a:p>
          <a:p>
            <a:pPr eaLnBrk="1" hangingPunct="1"/>
            <a:r>
              <a:rPr lang="en-US" sz="2400" b="1" u="sng" dirty="0">
                <a:latin typeface="Arial" charset="0"/>
                <a:cs typeface="Arial" charset="0"/>
              </a:rPr>
              <a:t>Ravens</a:t>
            </a:r>
            <a:r>
              <a:rPr lang="en-US" sz="2400" dirty="0">
                <a:latin typeface="Arial" charset="0"/>
                <a:cs typeface="Arial" charset="0"/>
              </a:rPr>
              <a:t>:  Predicts a death</a:t>
            </a:r>
          </a:p>
          <a:p>
            <a:pPr eaLnBrk="1" hangingPunct="1">
              <a:buFont typeface="Wingdings" charset="0"/>
              <a:buNone/>
            </a:pPr>
            <a:endParaRPr lang="en-US" sz="2400" dirty="0">
              <a:latin typeface="Arial" charset="0"/>
              <a:cs typeface="Arial" charset="0"/>
            </a:endParaRPr>
          </a:p>
          <a:p>
            <a:pPr eaLnBrk="1" hangingPunct="1"/>
            <a:r>
              <a:rPr lang="en-US" sz="2400" b="1" u="sng" dirty="0">
                <a:latin typeface="Arial" charset="0"/>
                <a:cs typeface="Arial" charset="0"/>
              </a:rPr>
              <a:t>Owl</a:t>
            </a:r>
            <a:r>
              <a:rPr lang="en-US" sz="2400" dirty="0">
                <a:latin typeface="Arial" charset="0"/>
                <a:cs typeface="Arial" charset="0"/>
              </a:rPr>
              <a:t>:  Prophet of doom – Also seen as wise</a:t>
            </a:r>
          </a:p>
        </p:txBody>
      </p:sp>
      <p:pic>
        <p:nvPicPr>
          <p:cNvPr id="111620" name="Picture 5" descr="brownthrasher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70297"/>
            <a:ext cx="1981200" cy="879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1" name="Picture 7" descr="dov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371600"/>
            <a:ext cx="1981200" cy="977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2" name="Picture 9" descr="raven_sitti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28901"/>
            <a:ext cx="1905000" cy="946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623" name="Picture 11" descr="owl"/>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3600450"/>
            <a:ext cx="19050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571500"/>
          </a:xfrm>
        </p:spPr>
        <p:txBody>
          <a:bodyPr/>
          <a:lstStyle/>
          <a:p>
            <a:pPr eaLnBrk="1" hangingPunct="1"/>
            <a:r>
              <a:rPr lang="en-US">
                <a:latin typeface="Arial" charset="0"/>
                <a:cs typeface="Arial" charset="0"/>
              </a:rPr>
              <a:t>One for the Record Books</a:t>
            </a:r>
          </a:p>
        </p:txBody>
      </p:sp>
      <p:sp>
        <p:nvSpPr>
          <p:cNvPr id="49155" name="Rectangle 3"/>
          <p:cNvSpPr>
            <a:spLocks noGrp="1" noChangeArrowheads="1"/>
          </p:cNvSpPr>
          <p:nvPr>
            <p:ph type="body" idx="1"/>
          </p:nvPr>
        </p:nvSpPr>
        <p:spPr>
          <a:xfrm>
            <a:off x="1143000" y="971550"/>
            <a:ext cx="8001000" cy="4171950"/>
          </a:xfrm>
        </p:spPr>
        <p:txBody>
          <a:bodyPr/>
          <a:lstStyle/>
          <a:p>
            <a:pPr eaLnBrk="1" hangingPunct="1">
              <a:lnSpc>
                <a:spcPct val="90000"/>
              </a:lnSpc>
            </a:pPr>
            <a:r>
              <a:rPr lang="en-US" sz="2400" u="sng" dirty="0">
                <a:latin typeface="Arial" charset="0"/>
                <a:cs typeface="Arial" charset="0"/>
              </a:rPr>
              <a:t>Largest Bird</a:t>
            </a:r>
            <a:r>
              <a:rPr lang="en-US" sz="2400" dirty="0">
                <a:latin typeface="Arial" charset="0"/>
                <a:cs typeface="Arial" charset="0"/>
              </a:rPr>
              <a:t> (9 </a:t>
            </a:r>
            <a:r>
              <a:rPr lang="en-US" sz="2400" dirty="0" err="1">
                <a:latin typeface="Arial" charset="0"/>
                <a:cs typeface="Arial" charset="0"/>
              </a:rPr>
              <a:t>ft</a:t>
            </a:r>
            <a:r>
              <a:rPr lang="en-US" sz="2400" dirty="0">
                <a:latin typeface="Arial" charset="0"/>
                <a:cs typeface="Arial" charset="0"/>
              </a:rPr>
              <a:t> tall):  Ostrich</a:t>
            </a:r>
          </a:p>
          <a:p>
            <a:pPr eaLnBrk="1" hangingPunct="1">
              <a:lnSpc>
                <a:spcPct val="90000"/>
              </a:lnSpc>
              <a:buFont typeface="Wingdings" charset="0"/>
              <a:buNone/>
            </a:pPr>
            <a:br>
              <a:rPr lang="en-US" sz="1600" dirty="0">
                <a:latin typeface="Arial" charset="0"/>
                <a:cs typeface="Arial" charset="0"/>
              </a:rPr>
            </a:br>
            <a:endParaRPr lang="en-US" sz="1600" dirty="0">
              <a:latin typeface="Arial" charset="0"/>
              <a:cs typeface="Arial" charset="0"/>
            </a:endParaRPr>
          </a:p>
          <a:p>
            <a:pPr eaLnBrk="1" hangingPunct="1">
              <a:lnSpc>
                <a:spcPct val="90000"/>
              </a:lnSpc>
            </a:pPr>
            <a:r>
              <a:rPr lang="en-US" sz="2400" u="sng" dirty="0">
                <a:latin typeface="Arial" charset="0"/>
                <a:cs typeface="Arial" charset="0"/>
              </a:rPr>
              <a:t>Fastest bird/animal</a:t>
            </a:r>
            <a:r>
              <a:rPr lang="en-US" sz="2400" dirty="0">
                <a:latin typeface="Arial" charset="0"/>
                <a:cs typeface="Arial" charset="0"/>
              </a:rPr>
              <a:t> (200 mph): Peregrine Falcon</a:t>
            </a:r>
          </a:p>
          <a:p>
            <a:pPr marL="0" indent="0" eaLnBrk="1" hangingPunct="1">
              <a:lnSpc>
                <a:spcPct val="90000"/>
              </a:lnSpc>
              <a:buNone/>
            </a:pPr>
            <a:br>
              <a:rPr lang="en-US" sz="2400" u="sng" dirty="0">
                <a:latin typeface="Arial" charset="0"/>
                <a:cs typeface="Arial" charset="0"/>
              </a:rPr>
            </a:br>
            <a:endParaRPr lang="en-US" sz="2400" u="sng" dirty="0">
              <a:latin typeface="Arial" charset="0"/>
              <a:cs typeface="Arial" charset="0"/>
            </a:endParaRPr>
          </a:p>
          <a:p>
            <a:pPr eaLnBrk="1" hangingPunct="1">
              <a:lnSpc>
                <a:spcPct val="90000"/>
              </a:lnSpc>
            </a:pPr>
            <a:r>
              <a:rPr lang="en-US" sz="2800" u="sng" dirty="0">
                <a:latin typeface="Arial" charset="0"/>
                <a:cs typeface="Arial" charset="0"/>
              </a:rPr>
              <a:t>The Smallest Bird</a:t>
            </a:r>
            <a:r>
              <a:rPr lang="en-US" sz="2800" dirty="0">
                <a:latin typeface="Arial" charset="0"/>
                <a:cs typeface="Arial" charset="0"/>
              </a:rPr>
              <a:t> (2.5</a:t>
            </a:r>
            <a:r>
              <a:rPr lang="ja-JP" altLang="en-US" sz="2800" dirty="0">
                <a:latin typeface="Arial" charset="0"/>
                <a:cs typeface="Arial" charset="0"/>
              </a:rPr>
              <a:t>’’</a:t>
            </a:r>
            <a:r>
              <a:rPr lang="en-US" sz="2800" dirty="0">
                <a:latin typeface="Arial" charset="0"/>
                <a:cs typeface="Arial" charset="0"/>
              </a:rPr>
              <a:t>): Bee Hummingbird</a:t>
            </a:r>
          </a:p>
          <a:p>
            <a:pPr eaLnBrk="1" hangingPunct="1">
              <a:lnSpc>
                <a:spcPct val="90000"/>
              </a:lnSpc>
              <a:buFontTx/>
              <a:buNone/>
            </a:pPr>
            <a:r>
              <a:rPr lang="en-US" dirty="0">
                <a:latin typeface="Arial" charset="0"/>
                <a:cs typeface="Arial" charset="0"/>
              </a:rPr>
              <a:t> </a:t>
            </a:r>
          </a:p>
        </p:txBody>
      </p:sp>
      <p:pic>
        <p:nvPicPr>
          <p:cNvPr id="112644" name="Picture 7" descr="peregrine_falc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828800"/>
            <a:ext cx="1139825"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5" name="Picture 9" descr="crayon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971800"/>
            <a:ext cx="11430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46" name="Picture 7" descr="http://images.nationalgeographic.com/wpf/media-live/photos/000/006/cache/ostrich_653_600x45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628650"/>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0"/>
            <a:ext cx="8229600" cy="571500"/>
          </a:xfrm>
        </p:spPr>
        <p:txBody>
          <a:bodyPr/>
          <a:lstStyle/>
          <a:p>
            <a:pPr eaLnBrk="1" hangingPunct="1"/>
            <a:r>
              <a:rPr lang="en-US">
                <a:latin typeface="Arial" charset="0"/>
                <a:cs typeface="Arial" charset="0"/>
              </a:rPr>
              <a:t>One for the Record Books</a:t>
            </a:r>
          </a:p>
        </p:txBody>
      </p:sp>
      <p:sp>
        <p:nvSpPr>
          <p:cNvPr id="92163" name="Rectangle 3"/>
          <p:cNvSpPr>
            <a:spLocks noGrp="1" noChangeArrowheads="1"/>
          </p:cNvSpPr>
          <p:nvPr>
            <p:ph type="body" idx="1"/>
          </p:nvPr>
        </p:nvSpPr>
        <p:spPr>
          <a:xfrm>
            <a:off x="1219200" y="857250"/>
            <a:ext cx="7924800" cy="4286250"/>
          </a:xfrm>
        </p:spPr>
        <p:txBody>
          <a:bodyPr/>
          <a:lstStyle/>
          <a:p>
            <a:pPr eaLnBrk="1" hangingPunct="1">
              <a:buFont typeface="Wingdings" pitchFamily="2" charset="2"/>
              <a:buChar char="l"/>
              <a:defRPr/>
            </a:pPr>
            <a:r>
              <a:rPr lang="en-US" sz="2400" u="sng" dirty="0">
                <a:ea typeface="+mn-ea"/>
              </a:rPr>
              <a:t>Fastest Swimmers</a:t>
            </a:r>
            <a:r>
              <a:rPr lang="en-US" sz="2400" dirty="0">
                <a:ea typeface="+mn-ea"/>
              </a:rPr>
              <a:t>:  </a:t>
            </a:r>
            <a:r>
              <a:rPr lang="en-US" sz="2400" dirty="0" err="1">
                <a:ea typeface="+mn-ea"/>
              </a:rPr>
              <a:t>Gentoo</a:t>
            </a:r>
            <a:r>
              <a:rPr lang="en-US" sz="2400" dirty="0">
                <a:ea typeface="+mn-ea"/>
              </a:rPr>
              <a:t> Penguin </a:t>
            </a:r>
          </a:p>
          <a:p>
            <a:pPr eaLnBrk="1" hangingPunct="1">
              <a:buFont typeface="Wingdings" pitchFamily="2" charset="2"/>
              <a:buNone/>
              <a:defRPr/>
            </a:pPr>
            <a:endParaRPr lang="en-US" sz="2400" dirty="0">
              <a:ea typeface="+mn-ea"/>
            </a:endParaRPr>
          </a:p>
          <a:p>
            <a:pPr eaLnBrk="1" hangingPunct="1">
              <a:buFont typeface="Wingdings" pitchFamily="2" charset="2"/>
              <a:buChar char="l"/>
              <a:defRPr/>
            </a:pPr>
            <a:r>
              <a:rPr lang="en-US" sz="2400" u="sng" dirty="0">
                <a:ea typeface="+mn-ea"/>
              </a:rPr>
              <a:t>Longest Migration</a:t>
            </a:r>
            <a:r>
              <a:rPr lang="en-US" sz="2400" dirty="0">
                <a:ea typeface="+mn-ea"/>
              </a:rPr>
              <a:t> (25,000 miles per year):  Arctic Tern</a:t>
            </a:r>
          </a:p>
          <a:p>
            <a:pPr eaLnBrk="1" hangingPunct="1">
              <a:buFont typeface="Wingdings" pitchFamily="2" charset="2"/>
              <a:buNone/>
              <a:defRPr/>
            </a:pPr>
            <a:endParaRPr lang="en-US" sz="2400" dirty="0">
              <a:ea typeface="+mn-ea"/>
            </a:endParaRPr>
          </a:p>
          <a:p>
            <a:pPr eaLnBrk="1" hangingPunct="1">
              <a:buFont typeface="Wingdings" pitchFamily="2" charset="2"/>
              <a:buChar char="l"/>
              <a:defRPr/>
            </a:pPr>
            <a:r>
              <a:rPr lang="en-US" sz="2400" u="sng" dirty="0">
                <a:ea typeface="+mn-ea"/>
              </a:rPr>
              <a:t>Largest Tongue</a:t>
            </a:r>
            <a:r>
              <a:rPr lang="en-US" sz="2400" dirty="0">
                <a:ea typeface="+mn-ea"/>
              </a:rPr>
              <a:t>:  Flamingo</a:t>
            </a:r>
          </a:p>
          <a:p>
            <a:pPr eaLnBrk="1" hangingPunct="1">
              <a:buFont typeface="Wingdings" pitchFamily="2" charset="2"/>
              <a:buNone/>
              <a:defRPr/>
            </a:pPr>
            <a:endParaRPr lang="en-US" sz="2400" dirty="0">
              <a:ea typeface="+mn-ea"/>
            </a:endParaRPr>
          </a:p>
          <a:p>
            <a:pPr eaLnBrk="1" hangingPunct="1">
              <a:buFont typeface="Wingdings" pitchFamily="2" charset="2"/>
              <a:buChar char="l"/>
              <a:defRPr/>
            </a:pPr>
            <a:r>
              <a:rPr lang="en-US" sz="2400" u="sng" dirty="0">
                <a:ea typeface="+mn-ea"/>
              </a:rPr>
              <a:t>Largest Wing Span</a:t>
            </a:r>
            <a:r>
              <a:rPr lang="en-US" sz="2400" dirty="0">
                <a:ea typeface="+mn-ea"/>
              </a:rPr>
              <a:t>:  Wandering Albatross </a:t>
            </a:r>
            <a:r>
              <a:rPr lang="en-US" sz="1800" dirty="0">
                <a:ea typeface="+mn-ea"/>
              </a:rPr>
              <a:t>(9-14 feet wide)</a:t>
            </a:r>
            <a:endParaRPr lang="en-US" sz="2400" dirty="0">
              <a:ea typeface="+mn-ea"/>
            </a:endParaRPr>
          </a:p>
          <a:p>
            <a:pPr eaLnBrk="1" hangingPunct="1">
              <a:buFont typeface="Wingdings" pitchFamily="2" charset="2"/>
              <a:buNone/>
              <a:defRPr/>
            </a:pPr>
            <a:endParaRPr lang="en-US" dirty="0">
              <a:ea typeface="+mn-ea"/>
            </a:endParaRPr>
          </a:p>
        </p:txBody>
      </p:sp>
      <p:pic>
        <p:nvPicPr>
          <p:cNvPr id="113668" name="Picture 5" descr="gentoo%2520out%2520of%2520wa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571500"/>
            <a:ext cx="121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69" name="Picture 7" descr="arctic_ter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828801"/>
            <a:ext cx="1219200"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0" name="Picture 9" descr="flaming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2686051"/>
            <a:ext cx="1219200" cy="115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1" name="Picture 8" descr="http://www.environment.gov.au/about/publications/annual-report/07-08/images/wandering-albatros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71600" y="4164807"/>
            <a:ext cx="1981200" cy="978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2" name="Picture 10" descr="http://www.imagemania.net/data/media/14/Gibson%27s%20Wandering%20Albatross,%20New%20Zealand.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52800" y="4171950"/>
            <a:ext cx="18288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3" name="Picture 14" descr="http://www.birdlife.org/images/sized/400/p_attenborough_albatross.jpg.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181600" y="4155282"/>
            <a:ext cx="1981200" cy="98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674" name="Picture 16" descr="http://ih1.redbubble.net/work.6836965.1.flat,550x550,075,f.wandering-albatross-new-zealand.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162800" y="4151710"/>
            <a:ext cx="1981200" cy="991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4350"/>
          </a:xfrm>
        </p:spPr>
        <p:txBody>
          <a:bodyPr/>
          <a:lstStyle/>
          <a:p>
            <a:r>
              <a:rPr lang="en-US" sz="3600">
                <a:latin typeface="Arial" charset="0"/>
                <a:cs typeface="Arial" charset="0"/>
              </a:rPr>
              <a:t>Pin Feathers</a:t>
            </a:r>
          </a:p>
        </p:txBody>
      </p:sp>
      <p:sp>
        <p:nvSpPr>
          <p:cNvPr id="30723" name="Rectangle 3"/>
          <p:cNvSpPr>
            <a:spLocks noChangeArrowheads="1"/>
          </p:cNvSpPr>
          <p:nvPr/>
        </p:nvSpPr>
        <p:spPr bwMode="auto">
          <a:xfrm>
            <a:off x="0" y="514350"/>
            <a:ext cx="9144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b="1" u="sng">
                <a:solidFill>
                  <a:srgbClr val="FF3399"/>
                </a:solidFill>
              </a:rPr>
              <a:t>Pin Feathers</a:t>
            </a:r>
            <a:r>
              <a:rPr lang="en-US" sz="2600"/>
              <a:t>:  </a:t>
            </a:r>
            <a:r>
              <a:rPr lang="en-US" sz="2800"/>
              <a:t>A </a:t>
            </a:r>
            <a:r>
              <a:rPr lang="en-US" sz="2800" b="1"/>
              <a:t>pin feather</a:t>
            </a:r>
            <a:r>
              <a:rPr lang="en-US" sz="2800"/>
              <a:t>, sometimes called a "</a:t>
            </a:r>
            <a:r>
              <a:rPr lang="en-US" sz="2800" b="1"/>
              <a:t>blood feather</a:t>
            </a:r>
            <a:r>
              <a:rPr lang="en-US" sz="2800"/>
              <a:t>", is a developing feather on a bird.  Unlike a fully-developed feather, the pin feather has a </a:t>
            </a:r>
            <a:r>
              <a:rPr lang="en-US" sz="2800" u="sng"/>
              <a:t>blood supply</a:t>
            </a:r>
            <a:r>
              <a:rPr lang="en-US" sz="2800"/>
              <a:t> flowing through it.  If the pin feather is damaged, a bird can bleed heavily.</a:t>
            </a:r>
            <a:r>
              <a:rPr lang="en-US" sz="2400"/>
              <a:t> </a:t>
            </a:r>
          </a:p>
        </p:txBody>
      </p:sp>
      <p:pic>
        <p:nvPicPr>
          <p:cNvPr id="30724" name="Picture 2" descr="http://climate.uvic.ca/people/ewiebe/eggs/09_may_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028950"/>
            <a:ext cx="3157728"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8" name="Picture 8" descr="167896327_ebdafdf9b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65438" y="2876550"/>
            <a:ext cx="3778562" cy="22669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Types of Feathers</a:t>
            </a:r>
          </a:p>
        </p:txBody>
      </p:sp>
      <p:sp>
        <p:nvSpPr>
          <p:cNvPr id="36867" name="Rectangle 3"/>
          <p:cNvSpPr>
            <a:spLocks noGrp="1" noChangeArrowheads="1"/>
          </p:cNvSpPr>
          <p:nvPr>
            <p:ph type="body" idx="1"/>
          </p:nvPr>
        </p:nvSpPr>
        <p:spPr>
          <a:xfrm>
            <a:off x="0" y="628650"/>
            <a:ext cx="9144000" cy="4514850"/>
          </a:xfrm>
        </p:spPr>
        <p:txBody>
          <a:bodyPr/>
          <a:lstStyle/>
          <a:p>
            <a:pPr eaLnBrk="1" hangingPunct="1">
              <a:buFont typeface="Wingdings" pitchFamily="2" charset="2"/>
              <a:buNone/>
              <a:defRPr/>
            </a:pPr>
            <a:r>
              <a:rPr lang="en-US" sz="2800" dirty="0">
                <a:ea typeface="+mn-ea"/>
              </a:rPr>
              <a:t>1. </a:t>
            </a:r>
            <a:r>
              <a:rPr lang="en-US" sz="2800" b="1" u="sng" dirty="0">
                <a:solidFill>
                  <a:srgbClr val="FF3399"/>
                </a:solidFill>
                <a:ea typeface="+mn-ea"/>
              </a:rPr>
              <a:t>Contour Feather</a:t>
            </a:r>
            <a:r>
              <a:rPr lang="en-US" sz="2800" dirty="0">
                <a:ea typeface="+mn-ea"/>
              </a:rPr>
              <a:t>:  Are the outer feathers</a:t>
            </a:r>
          </a:p>
          <a:p>
            <a:pPr eaLnBrk="1" hangingPunct="1">
              <a:buFont typeface="Wingdings" pitchFamily="2" charset="2"/>
              <a:buChar char="l"/>
              <a:defRPr/>
            </a:pPr>
            <a:endParaRPr lang="en-US" sz="1050" dirty="0">
              <a:ea typeface="+mn-ea"/>
            </a:endParaRPr>
          </a:p>
          <a:p>
            <a:pPr eaLnBrk="1" hangingPunct="1">
              <a:buFont typeface="Wingdings" pitchFamily="2" charset="2"/>
              <a:buChar char="l"/>
              <a:defRPr/>
            </a:pPr>
            <a:r>
              <a:rPr lang="en-US" sz="2000" dirty="0">
                <a:ea typeface="+mn-ea"/>
              </a:rPr>
              <a:t>Give birds their coloring</a:t>
            </a:r>
            <a:endParaRPr lang="en-US" sz="800" dirty="0">
              <a:ea typeface="+mn-ea"/>
            </a:endParaRPr>
          </a:p>
          <a:p>
            <a:pPr eaLnBrk="1" hangingPunct="1">
              <a:buFont typeface="Wingdings" pitchFamily="2" charset="2"/>
              <a:buChar char="l"/>
              <a:defRPr/>
            </a:pPr>
            <a:r>
              <a:rPr lang="en-US" sz="2000" dirty="0">
                <a:ea typeface="+mn-ea"/>
              </a:rPr>
              <a:t>Used for flight</a:t>
            </a:r>
          </a:p>
          <a:p>
            <a:pPr eaLnBrk="1" hangingPunct="1">
              <a:buFont typeface="Wingdings" pitchFamily="2" charset="2"/>
              <a:buChar char="l"/>
              <a:defRPr/>
            </a:pPr>
            <a:r>
              <a:rPr lang="en-US" sz="2000" dirty="0">
                <a:ea typeface="+mn-ea"/>
              </a:rPr>
              <a:t>The contour feathers tend to lie on top of each other, much like shingles on a roof. The feathers tend to repel water, keeping the body dry and well insulated. </a:t>
            </a:r>
          </a:p>
          <a:p>
            <a:pPr eaLnBrk="1" hangingPunct="1">
              <a:buFont typeface="Wingdings" pitchFamily="2" charset="2"/>
              <a:buNone/>
              <a:defRPr/>
            </a:pPr>
            <a:endParaRPr lang="en-US" sz="2400" dirty="0">
              <a:ea typeface="+mn-ea"/>
            </a:endParaRPr>
          </a:p>
          <a:p>
            <a:pPr eaLnBrk="1" hangingPunct="1">
              <a:buFont typeface="Wingdings" pitchFamily="2" charset="2"/>
              <a:buChar char="l"/>
              <a:defRPr/>
            </a:pPr>
            <a:endParaRPr lang="en-US" sz="2400" dirty="0">
              <a:ea typeface="+mn-ea"/>
            </a:endParaRPr>
          </a:p>
        </p:txBody>
      </p:sp>
      <p:pic>
        <p:nvPicPr>
          <p:cNvPr id="31748" name="Picture 4" descr="feather-contou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54876" y="0"/>
            <a:ext cx="1889125"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6" descr="Feather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34200" y="3200400"/>
            <a:ext cx="220980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7" descr="http://2.bp.blogspot.com/_0B2sUzhxy5k/THeN3VuTheI/AAAAAAAAAiI/ALUU_TXbG_Q/s400/Bird-of-Paradis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3028950"/>
            <a:ext cx="3581400" cy="19276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13" descr="http://inlinethumb42.webshots.com/40425/2537205400103039255S425x425Q85.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81400" y="3219450"/>
            <a:ext cx="3352800" cy="192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514350"/>
          </a:xfrm>
        </p:spPr>
        <p:txBody>
          <a:bodyPr/>
          <a:lstStyle/>
          <a:p>
            <a:pPr eaLnBrk="1" hangingPunct="1"/>
            <a:r>
              <a:rPr lang="en-US" sz="4000">
                <a:latin typeface="Arial" charset="0"/>
                <a:cs typeface="Arial" charset="0"/>
              </a:rPr>
              <a:t>Types of Feathers</a:t>
            </a:r>
          </a:p>
        </p:txBody>
      </p:sp>
      <p:sp>
        <p:nvSpPr>
          <p:cNvPr id="36867" name="Rectangle 3"/>
          <p:cNvSpPr>
            <a:spLocks noGrp="1" noChangeArrowheads="1"/>
          </p:cNvSpPr>
          <p:nvPr>
            <p:ph type="body" idx="1"/>
          </p:nvPr>
        </p:nvSpPr>
        <p:spPr>
          <a:xfrm>
            <a:off x="0" y="628650"/>
            <a:ext cx="9144000" cy="4514850"/>
          </a:xfrm>
        </p:spPr>
        <p:txBody>
          <a:bodyPr/>
          <a:lstStyle/>
          <a:p>
            <a:pPr>
              <a:buFont typeface="Wingdings" pitchFamily="2" charset="2"/>
              <a:buNone/>
              <a:defRPr/>
            </a:pPr>
            <a:r>
              <a:rPr lang="en-US" sz="2800" dirty="0">
                <a:ea typeface="+mn-ea"/>
              </a:rPr>
              <a:t>2</a:t>
            </a:r>
            <a:r>
              <a:rPr lang="en-US" sz="2400" dirty="0">
                <a:ea typeface="+mn-ea"/>
              </a:rPr>
              <a:t>. </a:t>
            </a:r>
            <a:r>
              <a:rPr lang="en-US" sz="2400" b="1" u="sng" dirty="0" err="1">
                <a:solidFill>
                  <a:srgbClr val="FF3399"/>
                </a:solidFill>
                <a:ea typeface="+mn-ea"/>
              </a:rPr>
              <a:t>Remiges</a:t>
            </a:r>
            <a:r>
              <a:rPr lang="en-US" sz="2400" dirty="0">
                <a:ea typeface="+mn-ea"/>
              </a:rPr>
              <a:t>:  Large flight feathers.</a:t>
            </a:r>
          </a:p>
          <a:p>
            <a:pPr>
              <a:buFont typeface="Wingdings" pitchFamily="2" charset="2"/>
              <a:buChar char="l"/>
              <a:defRPr/>
            </a:pPr>
            <a:r>
              <a:rPr lang="en-US" sz="2000" dirty="0">
                <a:ea typeface="+mn-ea"/>
              </a:rPr>
              <a:t>The outer </a:t>
            </a:r>
            <a:r>
              <a:rPr lang="en-US" sz="2000" dirty="0" err="1">
                <a:ea typeface="+mn-ea"/>
              </a:rPr>
              <a:t>remiges</a:t>
            </a:r>
            <a:r>
              <a:rPr lang="en-US" sz="2000" dirty="0">
                <a:ea typeface="+mn-ea"/>
              </a:rPr>
              <a:t> are referred to as the </a:t>
            </a:r>
            <a:r>
              <a:rPr lang="en-US" sz="2000" b="1" dirty="0">
                <a:solidFill>
                  <a:srgbClr val="FF3399"/>
                </a:solidFill>
                <a:ea typeface="+mn-ea"/>
              </a:rPr>
              <a:t>primaries</a:t>
            </a:r>
            <a:r>
              <a:rPr lang="en-US" sz="2000" dirty="0">
                <a:ea typeface="+mn-ea"/>
              </a:rPr>
              <a:t> and are the largest and strongest of the flight feathers. They are attached to the skeletal equivalent of the "hand" of the bird. </a:t>
            </a:r>
          </a:p>
          <a:p>
            <a:pPr>
              <a:buFont typeface="Wingdings" pitchFamily="2" charset="2"/>
              <a:buChar char="l"/>
              <a:defRPr/>
            </a:pPr>
            <a:endParaRPr lang="en-US" sz="900" dirty="0">
              <a:ea typeface="+mn-ea"/>
            </a:endParaRPr>
          </a:p>
          <a:p>
            <a:pPr>
              <a:buFont typeface="Wingdings" pitchFamily="2" charset="2"/>
              <a:buChar char="l"/>
              <a:defRPr/>
            </a:pPr>
            <a:r>
              <a:rPr lang="en-US" sz="2000" dirty="0">
                <a:ea typeface="+mn-ea"/>
              </a:rPr>
              <a:t>The inner </a:t>
            </a:r>
            <a:r>
              <a:rPr lang="en-US" sz="2000" dirty="0" err="1">
                <a:ea typeface="+mn-ea"/>
              </a:rPr>
              <a:t>remiges</a:t>
            </a:r>
            <a:r>
              <a:rPr lang="en-US" sz="2000" dirty="0">
                <a:ea typeface="+mn-ea"/>
              </a:rPr>
              <a:t> are called the </a:t>
            </a:r>
            <a:r>
              <a:rPr lang="en-US" sz="2000" b="1" dirty="0" err="1">
                <a:solidFill>
                  <a:srgbClr val="FF3399"/>
                </a:solidFill>
                <a:ea typeface="+mn-ea"/>
              </a:rPr>
              <a:t>secondaries</a:t>
            </a:r>
            <a:r>
              <a:rPr lang="en-US" sz="2000" dirty="0">
                <a:ea typeface="+mn-ea"/>
              </a:rPr>
              <a:t> and are attached to the "forearm" of the bird. They are located between the body of the bird and the primaries. The </a:t>
            </a:r>
            <a:r>
              <a:rPr lang="en-US" sz="2000" dirty="0" err="1">
                <a:ea typeface="+mn-ea"/>
              </a:rPr>
              <a:t>secondaries</a:t>
            </a:r>
            <a:r>
              <a:rPr lang="en-US" sz="2000" dirty="0">
                <a:ea typeface="+mn-ea"/>
              </a:rPr>
              <a:t> provide lift in both soaring and flapping flight. </a:t>
            </a:r>
          </a:p>
          <a:p>
            <a:pPr eaLnBrk="1" hangingPunct="1">
              <a:buFont typeface="Wingdings" pitchFamily="2" charset="2"/>
              <a:buNone/>
              <a:defRPr/>
            </a:pPr>
            <a:endParaRPr lang="en-US" sz="2800" dirty="0">
              <a:ea typeface="+mn-ea"/>
            </a:endParaRPr>
          </a:p>
          <a:p>
            <a:pPr eaLnBrk="1" hangingPunct="1">
              <a:buFont typeface="Wingdings" pitchFamily="2" charset="2"/>
              <a:buChar char="l"/>
              <a:defRPr/>
            </a:pPr>
            <a:endParaRPr lang="en-US" dirty="0">
              <a:ea typeface="+mn-ea"/>
            </a:endParaRPr>
          </a:p>
        </p:txBody>
      </p:sp>
      <p:pic>
        <p:nvPicPr>
          <p:cNvPr id="32772" name="Picture 4" descr="http://www.swartzentrover.com/cotor/Photos/Hiking/Birds/BirdPages/Anatomy/blb_02_05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321572"/>
            <a:ext cx="5562600" cy="1821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2843</TotalTime>
  <Words>2523</Words>
  <Application>Microsoft Office PowerPoint</Application>
  <PresentationFormat>On-screen Show (16:9)</PresentationFormat>
  <Paragraphs>420</Paragraphs>
  <Slides>67</Slides>
  <Notes>61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67</vt:i4>
      </vt:variant>
    </vt:vector>
  </HeadingPairs>
  <TitlesOfParts>
    <vt:vector size="75" baseType="lpstr">
      <vt:lpstr>ＭＳ Ｐゴシック</vt:lpstr>
      <vt:lpstr>Aloe</vt:lpstr>
      <vt:lpstr>Amery</vt:lpstr>
      <vt:lpstr>Arial</vt:lpstr>
      <vt:lpstr>Wingdings</vt:lpstr>
      <vt:lpstr>Orbit</vt:lpstr>
      <vt:lpstr>iRespondQuestionMaster</vt:lpstr>
      <vt:lpstr>iRespondGraphMaster</vt:lpstr>
      <vt:lpstr>Birds Kingdom Animalia Phylum Chordata Class Aves</vt:lpstr>
      <vt:lpstr>Characteristics of Birds</vt:lpstr>
      <vt:lpstr>Evolution of Birds</vt:lpstr>
      <vt:lpstr>Feathers</vt:lpstr>
      <vt:lpstr>Parts of the Feather</vt:lpstr>
      <vt:lpstr>Parts of the Feather</vt:lpstr>
      <vt:lpstr>Pin Feathers</vt:lpstr>
      <vt:lpstr>Types of Feathers</vt:lpstr>
      <vt:lpstr>Types of Feathers</vt:lpstr>
      <vt:lpstr>Types of Feathers</vt:lpstr>
      <vt:lpstr>Types of Feathers</vt:lpstr>
      <vt:lpstr>Types of Feathers</vt:lpstr>
      <vt:lpstr>Types of Feathers </vt:lpstr>
      <vt:lpstr>3 Reasons for Preening</vt:lpstr>
      <vt:lpstr>3 Reasons for Preening</vt:lpstr>
      <vt:lpstr>3 Reasons for Preening</vt:lpstr>
      <vt:lpstr>Molting</vt:lpstr>
      <vt:lpstr>Sexual Dimorphism </vt:lpstr>
      <vt:lpstr>Age</vt:lpstr>
      <vt:lpstr>Breeding Plumage</vt:lpstr>
      <vt:lpstr>Feeding </vt:lpstr>
      <vt:lpstr>Feeding Techniques</vt:lpstr>
      <vt:lpstr>Feeding Techniques</vt:lpstr>
      <vt:lpstr>Feeding Techniques</vt:lpstr>
      <vt:lpstr>Feeding Techniques</vt:lpstr>
      <vt:lpstr>Feeding Techniques</vt:lpstr>
      <vt:lpstr>Feeding Techniques</vt:lpstr>
      <vt:lpstr>Digestive System</vt:lpstr>
      <vt:lpstr>Digestive  System</vt:lpstr>
      <vt:lpstr>Courtship</vt:lpstr>
      <vt:lpstr>Nests</vt:lpstr>
      <vt:lpstr>5 Major Types of Nests</vt:lpstr>
      <vt:lpstr>5 Major Types of Nests</vt:lpstr>
      <vt:lpstr>5 Major Types of Nests</vt:lpstr>
      <vt:lpstr>5 Major Types of Nests</vt:lpstr>
      <vt:lpstr>5 Major Types of Nests</vt:lpstr>
      <vt:lpstr>Eggs</vt:lpstr>
      <vt:lpstr>Label your egg diagram!</vt:lpstr>
      <vt:lpstr>Anatomy of the Egg</vt:lpstr>
      <vt:lpstr>Baby Chicks</vt:lpstr>
      <vt:lpstr>Baby Chicks</vt:lpstr>
      <vt:lpstr>Baby Chicks</vt:lpstr>
      <vt:lpstr>Fledglings</vt:lpstr>
      <vt:lpstr>Baby Chicks</vt:lpstr>
      <vt:lpstr>Groups of Birds</vt:lpstr>
      <vt:lpstr>Birds of Prey</vt:lpstr>
      <vt:lpstr>Birds of Prey</vt:lpstr>
      <vt:lpstr>Parrots</vt:lpstr>
      <vt:lpstr>Parrots</vt:lpstr>
      <vt:lpstr>Parrots</vt:lpstr>
      <vt:lpstr>Perching/Song  “Passerines” </vt:lpstr>
      <vt:lpstr>Groups of Birds</vt:lpstr>
      <vt:lpstr>Groups of Birds</vt:lpstr>
      <vt:lpstr>Groups of Birds</vt:lpstr>
      <vt:lpstr>Groups of Birds</vt:lpstr>
      <vt:lpstr>Flightless Birds</vt:lpstr>
      <vt:lpstr>Flightless Birds</vt:lpstr>
      <vt:lpstr>Flightless Birds</vt:lpstr>
      <vt:lpstr>Migration</vt:lpstr>
      <vt:lpstr>Migration</vt:lpstr>
      <vt:lpstr>Migration</vt:lpstr>
      <vt:lpstr>Migration</vt:lpstr>
      <vt:lpstr>Migration</vt:lpstr>
      <vt:lpstr>Symbol of Fertility</vt:lpstr>
      <vt:lpstr>More Symbols</vt:lpstr>
      <vt:lpstr>One for the Record Books</vt:lpstr>
      <vt:lpstr>One for the Record Books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Lauren S. Marrone</cp:lastModifiedBy>
  <cp:revision>124</cp:revision>
  <dcterms:created xsi:type="dcterms:W3CDTF">2006-05-08T04:03:59Z</dcterms:created>
  <dcterms:modified xsi:type="dcterms:W3CDTF">2017-11-29T19:19:40Z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