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2" r:id="rId5"/>
    <p:sldId id="268" r:id="rId6"/>
    <p:sldId id="269" r:id="rId7"/>
    <p:sldId id="267" r:id="rId8"/>
    <p:sldId id="275" r:id="rId9"/>
    <p:sldId id="270" r:id="rId10"/>
    <p:sldId id="271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0748" y="4157943"/>
            <a:ext cx="5530631" cy="933450"/>
          </a:xfrm>
        </p:spPr>
        <p:txBody>
          <a:bodyPr>
            <a:noAutofit/>
          </a:bodyPr>
          <a:lstStyle/>
          <a:p>
            <a:r>
              <a:rPr lang="en-US" sz="3600" dirty="0" smtClean="0"/>
              <a:t>Chemical Reactions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7152" y="4814046"/>
            <a:ext cx="4038600" cy="748553"/>
          </a:xfrm>
        </p:spPr>
        <p:txBody>
          <a:bodyPr/>
          <a:lstStyle/>
          <a:p>
            <a:pPr algn="ctr"/>
            <a:r>
              <a:rPr lang="en-US" dirty="0" smtClean="0"/>
              <a:t>Glencoe Physical Science</a:t>
            </a:r>
          </a:p>
          <a:p>
            <a:pPr algn="ctr"/>
            <a:r>
              <a:rPr lang="en-US" dirty="0" smtClean="0"/>
              <a:t>Chapter 21</a:t>
            </a:r>
          </a:p>
          <a:p>
            <a:endParaRPr lang="en-US" dirty="0"/>
          </a:p>
        </p:txBody>
      </p:sp>
      <p:pic>
        <p:nvPicPr>
          <p:cNvPr id="5" name="Picture 4" descr="fireworks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9017"/>
            <a:ext cx="9144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47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041440" cy="1442674"/>
          </a:xfrm>
        </p:spPr>
        <p:txBody>
          <a:bodyPr/>
          <a:lstStyle/>
          <a:p>
            <a:r>
              <a:rPr lang="en-US" dirty="0" smtClean="0"/>
              <a:t>Decomposition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467600" cy="3951337"/>
          </a:xfrm>
        </p:spPr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smtClean="0"/>
              <a:t>Compounds break down into simpler substances</a:t>
            </a:r>
          </a:p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AB </a:t>
            </a:r>
            <a:r>
              <a:rPr lang="en-US" dirty="0" smtClean="0">
                <a:sym typeface="Wingdings" pitchFamily="2" charset="2"/>
              </a:rPr>
              <a:t> A + B</a:t>
            </a:r>
          </a:p>
          <a:p>
            <a:pPr>
              <a:buFont typeface="Wingdings" charset="2"/>
              <a:buChar char="u"/>
            </a:pPr>
            <a:endParaRPr lang="en-US" dirty="0" smtClean="0">
              <a:sym typeface="Wingdings" pitchFamily="2" charset="2"/>
            </a:endParaRPr>
          </a:p>
          <a:p>
            <a:pPr>
              <a:buFont typeface="Wingdings" charset="2"/>
              <a:buChar char="u"/>
            </a:pPr>
            <a:r>
              <a:rPr lang="en-US" dirty="0" smtClean="0">
                <a:sym typeface="Wingdings" pitchFamily="2" charset="2"/>
              </a:rPr>
              <a:t>2H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</a:t>
            </a:r>
            <a:r>
              <a:rPr lang="en-US" baseline="-25000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</a:t>
            </a:r>
            <a:r>
              <a:rPr lang="en-US" baseline="-25000" dirty="0" smtClean="0">
                <a:sym typeface="Wingdings" pitchFamily="2" charset="2"/>
              </a:rPr>
              <a:t>   </a:t>
            </a:r>
            <a:r>
              <a:rPr lang="en-US" dirty="0" smtClean="0">
                <a:sym typeface="Wingdings" pitchFamily="2" charset="2"/>
              </a:rPr>
              <a:t>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+ 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</a:t>
            </a:r>
            <a:endParaRPr lang="en-US" dirty="0"/>
          </a:p>
        </p:txBody>
      </p:sp>
      <p:pic>
        <p:nvPicPr>
          <p:cNvPr id="4" name="Picture 3" descr="image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1981200"/>
            <a:ext cx="4947138" cy="2473569"/>
          </a:xfrm>
          <a:prstGeom prst="rect">
            <a:avLst/>
          </a:prstGeom>
        </p:spPr>
      </p:pic>
      <p:pic>
        <p:nvPicPr>
          <p:cNvPr id="5" name="Picture 4" descr="CG10C4_002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800600"/>
            <a:ext cx="5419943" cy="168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37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041440" cy="1442674"/>
          </a:xfrm>
        </p:spPr>
        <p:txBody>
          <a:bodyPr/>
          <a:lstStyle/>
          <a:p>
            <a:r>
              <a:rPr lang="en-US" dirty="0" smtClean="0"/>
              <a:t>Single Replacement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467600" cy="3951337"/>
          </a:xfrm>
        </p:spPr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smtClean="0"/>
              <a:t>Occurs when one element replaces another one in a compound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Also called Single displacement reaction</a:t>
            </a:r>
          </a:p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AB + C </a:t>
            </a:r>
            <a:r>
              <a:rPr lang="en-US" dirty="0" smtClean="0">
                <a:sym typeface="Wingdings" pitchFamily="2" charset="2"/>
              </a:rPr>
              <a:t> AC + B</a:t>
            </a:r>
          </a:p>
          <a:p>
            <a:pPr>
              <a:buFont typeface="Wingdings" charset="2"/>
              <a:buChar char="u"/>
            </a:pPr>
            <a:endParaRPr lang="en-US" dirty="0" smtClean="0">
              <a:sym typeface="Wingdings" pitchFamily="2" charset="2"/>
            </a:endParaRPr>
          </a:p>
          <a:p>
            <a:pPr>
              <a:buFont typeface="Wingdings" charset="2"/>
              <a:buChar char="u"/>
            </a:pPr>
            <a:r>
              <a:rPr lang="en-US" dirty="0" smtClean="0"/>
              <a:t>Fe+ </a:t>
            </a:r>
            <a:r>
              <a:rPr lang="en-US" dirty="0" err="1" smtClean="0"/>
              <a:t>HCl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FeCl</a:t>
            </a:r>
            <a:r>
              <a:rPr lang="en-US" dirty="0" smtClean="0"/>
              <a:t> + H</a:t>
            </a:r>
            <a:endParaRPr lang="en-US" baseline="-250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image01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895600"/>
            <a:ext cx="4343400" cy="2299447"/>
          </a:xfrm>
          <a:prstGeom prst="rect">
            <a:avLst/>
          </a:prstGeom>
        </p:spPr>
      </p:pic>
      <p:pic>
        <p:nvPicPr>
          <p:cNvPr id="5" name="Picture 4" descr="imgres.jpe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134"/>
          <a:stretch/>
        </p:blipFill>
        <p:spPr>
          <a:xfrm>
            <a:off x="1143000" y="5486400"/>
            <a:ext cx="5892800" cy="642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12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54"/>
            <a:ext cx="8041440" cy="1442674"/>
          </a:xfrm>
        </p:spPr>
        <p:txBody>
          <a:bodyPr/>
          <a:lstStyle/>
          <a:p>
            <a:r>
              <a:rPr lang="en-US" dirty="0" smtClean="0"/>
              <a:t>Double Replacement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467600" cy="3951337"/>
          </a:xfrm>
        </p:spPr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smtClean="0"/>
              <a:t>Occurs when different atoms in two different compounds trade places 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Also called double displacement reaction</a:t>
            </a:r>
          </a:p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AB + CD </a:t>
            </a:r>
            <a:r>
              <a:rPr lang="en-US" dirty="0" smtClean="0">
                <a:sym typeface="Wingdings" pitchFamily="2" charset="2"/>
              </a:rPr>
              <a:t> AD + CB</a:t>
            </a:r>
          </a:p>
          <a:p>
            <a:pPr>
              <a:buFont typeface="Wingdings" charset="2"/>
              <a:buChar char="u"/>
            </a:pPr>
            <a:endParaRPr lang="en-US" dirty="0" smtClean="0">
              <a:sym typeface="Wingdings" pitchFamily="2" charset="2"/>
            </a:endParaRPr>
          </a:p>
          <a:p>
            <a:pPr>
              <a:buFont typeface="Wingdings" charset="2"/>
              <a:buChar char="u"/>
            </a:pPr>
            <a:r>
              <a:rPr lang="en-US" dirty="0" err="1" smtClean="0"/>
              <a:t>KCl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O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K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4</a:t>
            </a:r>
            <a:r>
              <a:rPr lang="en-US" dirty="0" smtClean="0"/>
              <a:t> + </a:t>
            </a:r>
            <a:r>
              <a:rPr lang="en-US" dirty="0" err="1" smtClean="0"/>
              <a:t>HCl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/>
          </a:p>
        </p:txBody>
      </p:sp>
      <p:pic>
        <p:nvPicPr>
          <p:cNvPr id="4" name="Picture 3" descr="image01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743200"/>
            <a:ext cx="4191000" cy="1447800"/>
          </a:xfrm>
          <a:prstGeom prst="rect">
            <a:avLst/>
          </a:prstGeom>
        </p:spPr>
      </p:pic>
      <p:pic>
        <p:nvPicPr>
          <p:cNvPr id="6" name="Picture 5" descr="image002-1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861"/>
          <a:stretch/>
        </p:blipFill>
        <p:spPr>
          <a:xfrm>
            <a:off x="762000" y="5029200"/>
            <a:ext cx="7620000" cy="75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63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041440" cy="1442674"/>
          </a:xfrm>
        </p:spPr>
        <p:txBody>
          <a:bodyPr>
            <a:normAutofit/>
          </a:bodyPr>
          <a:lstStyle/>
          <a:p>
            <a:r>
              <a:rPr lang="en-US" dirty="0" smtClean="0"/>
              <a:t>What type of reactions are these?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975359"/>
              </p:ext>
            </p:extLst>
          </p:nvPr>
        </p:nvGraphicFramePr>
        <p:xfrm>
          <a:off x="1524000" y="1397000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Cu + 2AgN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ym typeface="Wingdings" pitchFamily="2" charset="2"/>
                        </a:rPr>
                        <a:t></a:t>
                      </a:r>
                      <a:r>
                        <a:rPr lang="en-US" dirty="0" smtClean="0"/>
                        <a:t> CuN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 + 2Ag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FeS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HCl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ym typeface="Wingdings" pitchFamily="2" charset="2"/>
                        </a:rPr>
                        <a:t></a:t>
                      </a:r>
                      <a:r>
                        <a:rPr lang="en-US" dirty="0" smtClean="0"/>
                        <a:t> FeCl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 + H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 Fe + S</a:t>
                      </a:r>
                      <a:r>
                        <a:rPr lang="en-US" baseline="-25000" dirty="0" smtClean="0"/>
                        <a:t>8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ym typeface="Wingdings" pitchFamily="2" charset="2"/>
                        </a:rPr>
                        <a:t></a:t>
                      </a:r>
                      <a:r>
                        <a:rPr lang="en-US" dirty="0" smtClean="0"/>
                        <a:t> 8 </a:t>
                      </a:r>
                      <a:r>
                        <a:rPr lang="en-US" dirty="0" err="1" smtClean="0"/>
                        <a:t>FeS</a:t>
                      </a:r>
                      <a:r>
                        <a:rPr lang="en-US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 </a:t>
                      </a:r>
                      <a:r>
                        <a:rPr lang="en-US" dirty="0" err="1" smtClean="0"/>
                        <a:t>KCl</a:t>
                      </a:r>
                      <a:r>
                        <a:rPr lang="en-US" dirty="0" smtClean="0"/>
                        <a:t> → 2 K + Cl</a:t>
                      </a:r>
                      <a:r>
                        <a:rPr lang="en-US" baseline="-25000" dirty="0" smtClean="0"/>
                        <a:t>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NiCl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baseline="0" dirty="0" smtClean="0">
                          <a:sym typeface="Wingdings"/>
                        </a:rPr>
                        <a:t> Ni + Cl</a:t>
                      </a:r>
                      <a:r>
                        <a:rPr lang="en-US" baseline="-25000" dirty="0" smtClean="0">
                          <a:sym typeface="Wingdings"/>
                        </a:rPr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Zn</a:t>
                      </a:r>
                      <a:r>
                        <a:rPr lang="en-US" baseline="0" dirty="0" smtClean="0"/>
                        <a:t> + </a:t>
                      </a:r>
                      <a:r>
                        <a:rPr lang="en-US" baseline="0" dirty="0" err="1" smtClean="0"/>
                        <a:t>HCl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ym typeface="Wingdings"/>
                        </a:rPr>
                        <a:t> </a:t>
                      </a:r>
                      <a:r>
                        <a:rPr lang="en-US" baseline="0" dirty="0" err="1" smtClean="0">
                          <a:sym typeface="Wingdings"/>
                        </a:rPr>
                        <a:t>ZnCl</a:t>
                      </a:r>
                      <a:r>
                        <a:rPr lang="en-US" baseline="0" dirty="0" smtClean="0">
                          <a:sym typeface="Wingdings"/>
                        </a:rPr>
                        <a:t> + H</a:t>
                      </a:r>
                      <a:r>
                        <a:rPr lang="en-US" baseline="-25000" dirty="0" smtClean="0">
                          <a:sym typeface="Wingdings"/>
                        </a:rPr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48200" y="3657600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Single Replacement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8200" y="1752600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Single Replacement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8200" y="2133600"/>
            <a:ext cx="2225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Double </a:t>
            </a:r>
            <a:r>
              <a:rPr lang="en-US" dirty="0"/>
              <a:t>Replacement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48200" y="2514600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Synthesis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650456" y="2895600"/>
            <a:ext cx="1674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Decomposition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48200" y="3276600"/>
            <a:ext cx="1674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Decomposition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39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8474" y="177546"/>
            <a:ext cx="7556313" cy="1116106"/>
          </a:xfrm>
        </p:spPr>
        <p:txBody>
          <a:bodyPr/>
          <a:lstStyle/>
          <a:p>
            <a:r>
              <a:rPr lang="en-US" dirty="0" smtClean="0"/>
              <a:t>Chemical Reactions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8474" y="912648"/>
            <a:ext cx="7556313" cy="4144963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b="1" u="sng" dirty="0" smtClean="0"/>
              <a:t>chemical reaction </a:t>
            </a:r>
            <a:r>
              <a:rPr lang="en-US" dirty="0" smtClean="0"/>
              <a:t>is a change in which one or more substances are converted into new substances</a:t>
            </a:r>
          </a:p>
          <a:p>
            <a:r>
              <a:rPr lang="en-US" dirty="0" smtClean="0"/>
              <a:t>Original substances are called </a:t>
            </a:r>
            <a:r>
              <a:rPr lang="en-US" b="1" u="sng" dirty="0" smtClean="0"/>
              <a:t>reactants</a:t>
            </a:r>
          </a:p>
          <a:p>
            <a:r>
              <a:rPr lang="en-US" dirty="0" smtClean="0"/>
              <a:t>New substances are called </a:t>
            </a:r>
            <a:r>
              <a:rPr lang="en-US" b="1" u="sng" dirty="0" smtClean="0"/>
              <a:t>products</a:t>
            </a:r>
            <a:endParaRPr lang="en-US" b="1" u="sng" dirty="0"/>
          </a:p>
          <a:p>
            <a:r>
              <a:rPr lang="en-US" dirty="0" smtClean="0"/>
              <a:t> 		Reactants </a:t>
            </a:r>
            <a:r>
              <a:rPr lang="en-US" dirty="0" smtClean="0">
                <a:sym typeface="Wingdings"/>
              </a:rPr>
              <a:t> Products</a:t>
            </a:r>
          </a:p>
          <a:p>
            <a:pPr marL="685800" lvl="3" indent="0">
              <a:buNone/>
            </a:pPr>
            <a:r>
              <a:rPr lang="en-US" dirty="0" smtClean="0"/>
              <a:t>		     2H</a:t>
            </a:r>
            <a:r>
              <a:rPr lang="en-US" baseline="-25000" dirty="0" smtClean="0"/>
              <a:t>2 </a:t>
            </a:r>
            <a:r>
              <a:rPr lang="en-US" dirty="0" smtClean="0"/>
              <a:t>+ 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2H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O</a:t>
            </a:r>
            <a:endParaRPr lang="en-US" baseline="-25000" dirty="0"/>
          </a:p>
        </p:txBody>
      </p:sp>
      <p:pic>
        <p:nvPicPr>
          <p:cNvPr id="2" name="Picture 1" descr="example-of-chemical-react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380" y="4020645"/>
            <a:ext cx="6604000" cy="2311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9123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60025"/>
            <a:ext cx="7556313" cy="1116106"/>
          </a:xfrm>
        </p:spPr>
        <p:txBody>
          <a:bodyPr/>
          <a:lstStyle/>
          <a:p>
            <a:r>
              <a:rPr lang="en-US" dirty="0" smtClean="0"/>
              <a:t>Review: Conservation of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646" y="1184166"/>
            <a:ext cx="7556313" cy="4144963"/>
          </a:xfrm>
        </p:spPr>
        <p:txBody>
          <a:bodyPr/>
          <a:lstStyle/>
          <a:p>
            <a:r>
              <a:rPr lang="en-US" b="1" u="sng" dirty="0" smtClean="0"/>
              <a:t>The Law of Conservation of Mass </a:t>
            </a:r>
            <a:r>
              <a:rPr lang="en-US" dirty="0" smtClean="0"/>
              <a:t>- matter is not created or destroyed, but is conserved</a:t>
            </a:r>
          </a:p>
          <a:p>
            <a:r>
              <a:rPr lang="en-US" dirty="0" smtClean="0"/>
              <a:t>This means the total starting mass of all reactants equals the total final mass of all products</a:t>
            </a:r>
            <a:endParaRPr lang="en-US" dirty="0"/>
          </a:p>
        </p:txBody>
      </p:sp>
      <p:pic>
        <p:nvPicPr>
          <p:cNvPr id="4" name="Picture 3" descr="law of conservation of matter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21" y="3144343"/>
            <a:ext cx="7375868" cy="2688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00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230094"/>
            <a:ext cx="7556313" cy="1116106"/>
          </a:xfrm>
        </p:spPr>
        <p:txBody>
          <a:bodyPr/>
          <a:lstStyle/>
          <a:p>
            <a:r>
              <a:rPr lang="en-US" dirty="0" smtClean="0"/>
              <a:t>Chemical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052786"/>
            <a:ext cx="7556313" cy="4144963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b="1" u="sng" dirty="0" smtClean="0"/>
              <a:t>chemical equation </a:t>
            </a:r>
            <a:r>
              <a:rPr lang="en-US" dirty="0" smtClean="0"/>
              <a:t>is a way to describe a chemical reaction using chemical formulas and other symbols.</a:t>
            </a:r>
          </a:p>
          <a:p>
            <a:r>
              <a:rPr lang="en-US" dirty="0"/>
              <a:t> </a:t>
            </a:r>
            <a:r>
              <a:rPr lang="en-US" dirty="0" smtClean="0"/>
              <a:t>Parts of a chemical equation: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6HgO </a:t>
            </a:r>
            <a:r>
              <a:rPr lang="en-US" baseline="-25000" dirty="0" smtClean="0"/>
              <a:t>(s)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6Hg </a:t>
            </a:r>
            <a:r>
              <a:rPr lang="en-US" baseline="-25000" dirty="0" smtClean="0">
                <a:sym typeface="Wingdings"/>
              </a:rPr>
              <a:t>(l)</a:t>
            </a:r>
            <a:r>
              <a:rPr lang="en-US" dirty="0" smtClean="0">
                <a:sym typeface="Wingdings"/>
              </a:rPr>
              <a:t> + 3O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 </a:t>
            </a:r>
            <a:r>
              <a:rPr lang="en-US" baseline="-25000" dirty="0" smtClean="0">
                <a:sym typeface="Wingdings"/>
              </a:rPr>
              <a:t>(g)</a:t>
            </a:r>
          </a:p>
          <a:p>
            <a:pPr marL="0" indent="0">
              <a:buNone/>
            </a:pPr>
            <a:endParaRPr lang="en-US" baseline="-25000" dirty="0">
              <a:sym typeface="Wingdings"/>
            </a:endParaRPr>
          </a:p>
        </p:txBody>
      </p:sp>
      <p:sp>
        <p:nvSpPr>
          <p:cNvPr id="4" name="Right Brace 3"/>
          <p:cNvSpPr/>
          <p:nvPr/>
        </p:nvSpPr>
        <p:spPr>
          <a:xfrm rot="16200000">
            <a:off x="2399862" y="2823779"/>
            <a:ext cx="315310" cy="840828"/>
          </a:xfrm>
          <a:prstGeom prst="rightBrace">
            <a:avLst>
              <a:gd name="adj1" fmla="val 8333"/>
              <a:gd name="adj2" fmla="val 50763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/>
        </p:nvSpPr>
        <p:spPr>
          <a:xfrm rot="16200000">
            <a:off x="3951890" y="2624083"/>
            <a:ext cx="315310" cy="1240220"/>
          </a:xfrm>
          <a:prstGeom prst="rightBrace">
            <a:avLst>
              <a:gd name="adj1" fmla="val 8333"/>
              <a:gd name="adj2" fmla="val 50763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04277" y="2618828"/>
            <a:ext cx="3549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Reactants                  Products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3148246" y="3915103"/>
            <a:ext cx="670791" cy="7829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042634" y="3915103"/>
            <a:ext cx="160990" cy="7829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308640" y="3819193"/>
            <a:ext cx="843035" cy="8788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224925" y="2741448"/>
            <a:ext cx="66564" cy="7392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39242" y="2363358"/>
            <a:ext cx="1269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Yield Sign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906566" y="4778503"/>
            <a:ext cx="25941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small letters tell you whether it</a:t>
            </a:r>
            <a:r>
              <a:rPr lang="fr-FR" dirty="0" smtClean="0"/>
              <a:t>’</a:t>
            </a:r>
            <a:r>
              <a:rPr lang="en-US" dirty="0" smtClean="0"/>
              <a:t>s a solid (s), liquid (l), gas(g) or aqueous (</a:t>
            </a:r>
            <a:r>
              <a:rPr lang="en-US" dirty="0" err="1" smtClean="0"/>
              <a:t>ag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1699337" y="3756583"/>
            <a:ext cx="563465" cy="5724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98474" y="4329015"/>
            <a:ext cx="18782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Large numbers in front of a compound are </a:t>
            </a:r>
            <a:r>
              <a:rPr lang="en-US" b="1" u="sng" dirty="0" smtClean="0"/>
              <a:t>Coefficients </a:t>
            </a:r>
          </a:p>
          <a:p>
            <a:r>
              <a:rPr lang="en-US" dirty="0" smtClean="0"/>
              <a:t>They tell you how many of that compound you have.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5026461" y="3210984"/>
            <a:ext cx="474221" cy="4114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500682" y="2741448"/>
            <a:ext cx="28529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Small numbers are </a:t>
            </a:r>
            <a:r>
              <a:rPr lang="en-US" b="1" u="sng" dirty="0" smtClean="0"/>
              <a:t>subscripts</a:t>
            </a:r>
          </a:p>
          <a:p>
            <a:r>
              <a:rPr lang="en-US" dirty="0" smtClean="0"/>
              <a:t>They tell you how many of that element you have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61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19" grpId="0"/>
      <p:bldP spid="28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81248"/>
            <a:ext cx="7556313" cy="1116106"/>
          </a:xfrm>
        </p:spPr>
        <p:txBody>
          <a:bodyPr/>
          <a:lstStyle/>
          <a:p>
            <a:r>
              <a:rPr lang="en-US" dirty="0" smtClean="0"/>
              <a:t>Balancing Chemical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705" y="1062892"/>
            <a:ext cx="7556313" cy="5453185"/>
          </a:xfrm>
        </p:spPr>
        <p:txBody>
          <a:bodyPr>
            <a:normAutofit/>
          </a:bodyPr>
          <a:lstStyle/>
          <a:p>
            <a:r>
              <a:rPr lang="en-US" dirty="0" smtClean="0"/>
              <a:t> To satisfy the </a:t>
            </a:r>
            <a:r>
              <a:rPr lang="en-US" b="1" u="sng" dirty="0" smtClean="0"/>
              <a:t>Law of Conservation of Mass </a:t>
            </a:r>
            <a:r>
              <a:rPr lang="en-US" dirty="0" smtClean="0"/>
              <a:t>we must have </a:t>
            </a:r>
            <a:r>
              <a:rPr lang="en-US" b="1" u="sng" dirty="0" smtClean="0"/>
              <a:t>balanced chemical equations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</a:t>
            </a:r>
            <a:r>
              <a:rPr lang="en-US" b="1" u="sng" dirty="0" smtClean="0"/>
              <a:t>balanced chemical equation </a:t>
            </a:r>
            <a:r>
              <a:rPr lang="en-US" dirty="0" smtClean="0"/>
              <a:t>has the same number of atoms of each element on both sides of the equation.</a:t>
            </a:r>
          </a:p>
          <a:p>
            <a:r>
              <a:rPr lang="en-US" dirty="0" smtClean="0"/>
              <a:t>Rules to follow: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u="sng" dirty="0" smtClean="0">
                <a:latin typeface="Century Gothic" charset="0"/>
                <a:ea typeface="ＭＳ Ｐゴシック" charset="0"/>
              </a:rPr>
              <a:t>Never</a:t>
            </a:r>
            <a:r>
              <a:rPr lang="en-US" dirty="0" smtClean="0">
                <a:latin typeface="Century Gothic" charset="0"/>
                <a:ea typeface="ＭＳ Ｐゴシック" charset="0"/>
              </a:rPr>
              <a:t> change subscripts</a:t>
            </a:r>
            <a:endParaRPr lang="en-US" dirty="0">
              <a:latin typeface="Century Gothic" charset="0"/>
              <a:ea typeface="ＭＳ Ｐゴシック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Century Gothic" charset="0"/>
                <a:ea typeface="ＭＳ Ｐゴシック" charset="0"/>
              </a:rPr>
              <a:t>Only adjusting </a:t>
            </a:r>
            <a:r>
              <a:rPr lang="en-US" dirty="0">
                <a:latin typeface="Century Gothic" charset="0"/>
                <a:ea typeface="ＭＳ Ｐゴシック" charset="0"/>
              </a:rPr>
              <a:t>the </a:t>
            </a:r>
            <a:r>
              <a:rPr lang="en-US" b="1" u="sng" dirty="0">
                <a:latin typeface="Century Gothic" charset="0"/>
                <a:ea typeface="ＭＳ Ｐゴシック" charset="0"/>
              </a:rPr>
              <a:t>coefficients</a:t>
            </a:r>
            <a:r>
              <a:rPr lang="en-US" dirty="0">
                <a:latin typeface="Century Gothic" charset="0"/>
                <a:ea typeface="ＭＳ Ｐゴシック" charset="0"/>
              </a:rPr>
              <a:t> </a:t>
            </a:r>
            <a:endParaRPr lang="en-US" dirty="0" smtClean="0">
              <a:latin typeface="Century Gothic" charset="0"/>
              <a:ea typeface="ＭＳ Ｐゴシック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Century Gothic" charset="0"/>
                <a:ea typeface="ＭＳ Ｐゴシック" charset="0"/>
              </a:rPr>
              <a:t>Multiply </a:t>
            </a:r>
            <a:r>
              <a:rPr lang="en-US" dirty="0">
                <a:latin typeface="Century Gothic" charset="0"/>
                <a:ea typeface="ＭＳ Ｐゴシック" charset="0"/>
              </a:rPr>
              <a:t>the coefficient and the </a:t>
            </a:r>
            <a:r>
              <a:rPr lang="en-US" dirty="0" smtClean="0">
                <a:latin typeface="Century Gothic" charset="0"/>
                <a:ea typeface="ＭＳ Ｐゴシック" charset="0"/>
              </a:rPr>
              <a:t>subscript</a:t>
            </a:r>
            <a:r>
              <a:rPr lang="en-US" dirty="0">
                <a:latin typeface="Century Gothic" charset="0"/>
                <a:ea typeface="ＭＳ Ｐゴシック" charset="0"/>
              </a:rPr>
              <a:t> </a:t>
            </a:r>
            <a:r>
              <a:rPr lang="en-US" dirty="0" smtClean="0">
                <a:latin typeface="Century Gothic" charset="0"/>
                <a:ea typeface="ＭＳ Ｐゴシック" charset="0"/>
              </a:rPr>
              <a:t>to determine how many of an element you have.</a:t>
            </a:r>
            <a:br>
              <a:rPr lang="en-US" dirty="0" smtClean="0">
                <a:latin typeface="Century Gothic" charset="0"/>
                <a:ea typeface="ＭＳ Ｐゴシック" charset="0"/>
              </a:rPr>
            </a:br>
            <a:r>
              <a:rPr lang="en-US" dirty="0" smtClean="0">
                <a:latin typeface="Century Gothic" charset="0"/>
                <a:ea typeface="ＭＳ Ｐゴシック" charset="0"/>
              </a:rPr>
              <a:t>		5 </a:t>
            </a:r>
            <a:r>
              <a:rPr lang="en-US" dirty="0">
                <a:latin typeface="Century Gothic" charset="0"/>
                <a:ea typeface="ＭＳ Ｐゴシック" charset="0"/>
              </a:rPr>
              <a:t>H</a:t>
            </a:r>
            <a:r>
              <a:rPr lang="en-US" baseline="-25000" dirty="0">
                <a:latin typeface="Century Gothic" charset="0"/>
                <a:ea typeface="ＭＳ Ｐゴシック" charset="0"/>
              </a:rPr>
              <a:t>2  </a:t>
            </a:r>
            <a:r>
              <a:rPr lang="en-US" dirty="0">
                <a:latin typeface="Century Gothic" charset="0"/>
                <a:ea typeface="ＭＳ Ｐゴシック" charset="0"/>
              </a:rPr>
              <a:t> = 10,    it </a:t>
            </a:r>
            <a:r>
              <a:rPr lang="en-US" b="1" u="sng" dirty="0">
                <a:latin typeface="Century Gothic" charset="0"/>
                <a:ea typeface="ＭＳ Ｐゴシック" charset="0"/>
              </a:rPr>
              <a:t>does not </a:t>
            </a:r>
            <a:r>
              <a:rPr lang="en-US" dirty="0">
                <a:latin typeface="Century Gothic" charset="0"/>
                <a:ea typeface="ＭＳ Ｐゴシック" charset="0"/>
              </a:rPr>
              <a:t>equal 7</a:t>
            </a:r>
          </a:p>
          <a:p>
            <a:pPr marL="571500" lvl="1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482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210556"/>
            <a:ext cx="7556313" cy="1116106"/>
          </a:xfrm>
        </p:spPr>
        <p:txBody>
          <a:bodyPr/>
          <a:lstStyle/>
          <a:p>
            <a:r>
              <a:rPr lang="en-US" dirty="0" smtClean="0"/>
              <a:t>How to balance an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38738"/>
            <a:ext cx="7556313" cy="5199185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1. Make a list of each element you have and how many you have on each side of the equation</a:t>
            </a:r>
            <a:br>
              <a:rPr lang="en-US" dirty="0" smtClean="0"/>
            </a:br>
            <a:r>
              <a:rPr lang="en-US" dirty="0" smtClean="0">
                <a:latin typeface="Century Gothic" charset="0"/>
                <a:ea typeface="ＭＳ Ｐゴシック" charset="0"/>
              </a:rPr>
              <a:t>	</a:t>
            </a:r>
            <a:r>
              <a:rPr lang="en-US" dirty="0">
                <a:latin typeface="Century Gothic" charset="0"/>
                <a:ea typeface="ＭＳ Ｐゴシック" charset="0"/>
              </a:rPr>
              <a:t>H</a:t>
            </a:r>
            <a:r>
              <a:rPr lang="en-US" baseline="-25000" dirty="0">
                <a:latin typeface="Century Gothic" charset="0"/>
                <a:ea typeface="ＭＳ Ｐゴシック" charset="0"/>
              </a:rPr>
              <a:t>2</a:t>
            </a:r>
            <a:r>
              <a:rPr lang="en-US" dirty="0">
                <a:latin typeface="Century Gothic" charset="0"/>
                <a:ea typeface="ＭＳ Ｐゴシック" charset="0"/>
              </a:rPr>
              <a:t> + O</a:t>
            </a:r>
            <a:r>
              <a:rPr lang="en-US" baseline="-25000" dirty="0">
                <a:latin typeface="Century Gothic" charset="0"/>
                <a:ea typeface="ＭＳ Ｐゴシック" charset="0"/>
              </a:rPr>
              <a:t>2</a:t>
            </a:r>
            <a:r>
              <a:rPr lang="en-US" dirty="0">
                <a:latin typeface="Century Gothic" charset="0"/>
                <a:ea typeface="ＭＳ Ｐゴシック" charset="0"/>
              </a:rPr>
              <a:t>  </a:t>
            </a:r>
            <a:r>
              <a:rPr lang="en-US" dirty="0" smtClean="0">
                <a:latin typeface="Century Gothic" charset="0"/>
                <a:ea typeface="ＭＳ Ｐゴシック" charset="0"/>
                <a:sym typeface="Wingdings"/>
              </a:rPr>
              <a:t></a:t>
            </a:r>
            <a:r>
              <a:rPr lang="en-US" dirty="0" smtClean="0">
                <a:latin typeface="Century Gothic" charset="0"/>
                <a:ea typeface="ＭＳ Ｐゴシック" charset="0"/>
              </a:rPr>
              <a:t>      H</a:t>
            </a:r>
            <a:r>
              <a:rPr lang="en-US" baseline="-25000" dirty="0" smtClean="0">
                <a:latin typeface="Century Gothic" charset="0"/>
                <a:ea typeface="ＭＳ Ｐゴシック" charset="0"/>
              </a:rPr>
              <a:t>2</a:t>
            </a:r>
            <a:r>
              <a:rPr lang="en-US" dirty="0" smtClean="0">
                <a:latin typeface="Century Gothic" charset="0"/>
                <a:ea typeface="ＭＳ Ｐゴシック" charset="0"/>
              </a:rPr>
              <a:t>O</a:t>
            </a:r>
            <a:br>
              <a:rPr lang="en-US" dirty="0" smtClean="0">
                <a:latin typeface="Century Gothic" charset="0"/>
                <a:ea typeface="ＭＳ Ｐゴシック" charset="0"/>
              </a:rPr>
            </a:br>
            <a:r>
              <a:rPr lang="en-US" dirty="0" smtClean="0">
                <a:latin typeface="Century Gothic" charset="0"/>
                <a:ea typeface="ＭＳ Ｐゴシック" charset="0"/>
              </a:rPr>
              <a:t/>
            </a:r>
            <a:br>
              <a:rPr lang="en-US" dirty="0" smtClean="0">
                <a:latin typeface="Century Gothic" charset="0"/>
                <a:ea typeface="ＭＳ Ｐゴシック" charset="0"/>
              </a:rPr>
            </a:br>
            <a:r>
              <a:rPr lang="en-US" dirty="0" smtClean="0">
                <a:latin typeface="Century Gothic" charset="0"/>
                <a:ea typeface="ＭＳ Ｐゴシック" charset="0"/>
              </a:rPr>
              <a:t/>
            </a:r>
            <a:br>
              <a:rPr lang="en-US" dirty="0" smtClean="0">
                <a:latin typeface="Century Gothic" charset="0"/>
                <a:ea typeface="ＭＳ Ｐゴシック" charset="0"/>
              </a:rPr>
            </a:br>
            <a:r>
              <a:rPr lang="en-US" dirty="0" smtClean="0">
                <a:latin typeface="Century Gothic" charset="0"/>
                <a:ea typeface="ＭＳ Ｐゴシック" charset="0"/>
              </a:rPr>
              <a:t/>
            </a:r>
            <a:br>
              <a:rPr lang="en-US" dirty="0" smtClean="0">
                <a:latin typeface="Century Gothic" charset="0"/>
                <a:ea typeface="ＭＳ Ｐゴシック" charset="0"/>
              </a:rPr>
            </a:br>
            <a:r>
              <a:rPr lang="en-US" dirty="0" smtClean="0">
                <a:latin typeface="Century Gothic" charset="0"/>
                <a:ea typeface="ＭＳ Ｐゴシック" charset="0"/>
              </a:rPr>
              <a:t/>
            </a:r>
            <a:br>
              <a:rPr lang="en-US" dirty="0" smtClean="0">
                <a:latin typeface="Century Gothic" charset="0"/>
                <a:ea typeface="ＭＳ Ｐゴシック" charset="0"/>
              </a:rPr>
            </a:br>
            <a:endParaRPr lang="en-US" dirty="0" smtClean="0">
              <a:latin typeface="Century Gothic" charset="0"/>
              <a:ea typeface="ＭＳ Ｐゴシック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Century Gothic" charset="0"/>
                <a:ea typeface="ＭＳ Ｐゴシック" charset="0"/>
              </a:rPr>
              <a:t>Adjust your coefficients one at a time to balance your equation</a:t>
            </a:r>
            <a:br>
              <a:rPr lang="en-US" dirty="0" smtClean="0">
                <a:latin typeface="Century Gothic" charset="0"/>
                <a:ea typeface="ＭＳ Ｐゴシック" charset="0"/>
              </a:rPr>
            </a:br>
            <a:r>
              <a:rPr lang="en-US" dirty="0" smtClean="0">
                <a:latin typeface="Century Gothic" charset="0"/>
                <a:ea typeface="ＭＳ Ｐゴシック" charset="0"/>
              </a:rPr>
              <a:t>        </a:t>
            </a:r>
            <a:r>
              <a:rPr lang="en-US" dirty="0" smtClean="0">
                <a:solidFill>
                  <a:srgbClr val="FF0000"/>
                </a:solidFill>
                <a:latin typeface="Century Gothic" charset="0"/>
                <a:ea typeface="ＭＳ Ｐゴシック" charset="0"/>
              </a:rPr>
              <a:t>2</a:t>
            </a:r>
            <a:r>
              <a:rPr lang="en-US" dirty="0" smtClean="0">
                <a:latin typeface="Century Gothic" charset="0"/>
                <a:ea typeface="ＭＳ Ｐゴシック" charset="0"/>
              </a:rPr>
              <a:t> H</a:t>
            </a:r>
            <a:r>
              <a:rPr lang="en-US" baseline="-25000" dirty="0" smtClean="0">
                <a:latin typeface="Century Gothic" charset="0"/>
                <a:ea typeface="ＭＳ Ｐゴシック" charset="0"/>
              </a:rPr>
              <a:t>2</a:t>
            </a:r>
            <a:r>
              <a:rPr lang="en-US" dirty="0" smtClean="0">
                <a:latin typeface="Century Gothic" charset="0"/>
                <a:ea typeface="ＭＳ Ｐゴシック" charset="0"/>
              </a:rPr>
              <a:t> </a:t>
            </a:r>
            <a:r>
              <a:rPr lang="en-US" dirty="0">
                <a:latin typeface="Century Gothic" charset="0"/>
                <a:ea typeface="ＭＳ Ｐゴシック" charset="0"/>
              </a:rPr>
              <a:t>+ O</a:t>
            </a:r>
            <a:r>
              <a:rPr lang="en-US" baseline="-25000" dirty="0">
                <a:latin typeface="Century Gothic" charset="0"/>
                <a:ea typeface="ＭＳ Ｐゴシック" charset="0"/>
              </a:rPr>
              <a:t>2</a:t>
            </a:r>
            <a:r>
              <a:rPr lang="en-US" dirty="0">
                <a:latin typeface="Century Gothic" charset="0"/>
                <a:ea typeface="ＭＳ Ｐゴシック" charset="0"/>
              </a:rPr>
              <a:t>  </a:t>
            </a:r>
            <a:r>
              <a:rPr lang="en-US" dirty="0">
                <a:latin typeface="Century Gothic" charset="0"/>
                <a:ea typeface="ＭＳ Ｐゴシック" charset="0"/>
                <a:sym typeface="Wingdings"/>
              </a:rPr>
              <a:t></a:t>
            </a:r>
            <a:r>
              <a:rPr lang="en-US" dirty="0">
                <a:latin typeface="Century Gothic" charset="0"/>
                <a:ea typeface="ＭＳ Ｐゴシック" charset="0"/>
              </a:rPr>
              <a:t>     </a:t>
            </a:r>
            <a:r>
              <a:rPr lang="en-US" dirty="0" smtClean="0">
                <a:solidFill>
                  <a:srgbClr val="FF0000"/>
                </a:solidFill>
                <a:latin typeface="Century Gothic" charset="0"/>
                <a:ea typeface="ＭＳ Ｐゴシック" charset="0"/>
              </a:rPr>
              <a:t>2</a:t>
            </a:r>
            <a:r>
              <a:rPr lang="en-US" dirty="0" smtClean="0">
                <a:latin typeface="Century Gothic" charset="0"/>
                <a:ea typeface="ＭＳ Ｐゴシック" charset="0"/>
              </a:rPr>
              <a:t> </a:t>
            </a:r>
            <a:r>
              <a:rPr lang="en-US" dirty="0">
                <a:latin typeface="Century Gothic" charset="0"/>
                <a:ea typeface="ＭＳ Ｐゴシック" charset="0"/>
              </a:rPr>
              <a:t>H</a:t>
            </a:r>
            <a:r>
              <a:rPr lang="en-US" baseline="-25000" dirty="0">
                <a:latin typeface="Century Gothic" charset="0"/>
                <a:ea typeface="ＭＳ Ｐゴシック" charset="0"/>
              </a:rPr>
              <a:t>2</a:t>
            </a:r>
            <a:r>
              <a:rPr lang="en-US" dirty="0">
                <a:latin typeface="Century Gothic" charset="0"/>
                <a:ea typeface="ＭＳ Ｐゴシック" charset="0"/>
              </a:rPr>
              <a:t>O</a:t>
            </a:r>
            <a:br>
              <a:rPr lang="en-US" dirty="0">
                <a:latin typeface="Century Gothic" charset="0"/>
                <a:ea typeface="ＭＳ Ｐゴシック" charset="0"/>
              </a:rPr>
            </a:br>
            <a:r>
              <a:rPr lang="en-US" dirty="0" smtClean="0">
                <a:latin typeface="Century Gothic" charset="0"/>
                <a:ea typeface="ＭＳ Ｐゴシック" charset="0"/>
              </a:rPr>
              <a:t/>
            </a:r>
            <a:br>
              <a:rPr lang="en-US" dirty="0" smtClean="0">
                <a:latin typeface="Century Gothic" charset="0"/>
                <a:ea typeface="ＭＳ Ｐゴシック" charset="0"/>
              </a:rPr>
            </a:br>
            <a:r>
              <a:rPr lang="en-US" dirty="0" smtClean="0">
                <a:latin typeface="Century Gothic" charset="0"/>
                <a:ea typeface="ＭＳ Ｐゴシック" charset="0"/>
              </a:rPr>
              <a:t/>
            </a:r>
            <a:br>
              <a:rPr lang="en-US" dirty="0" smtClean="0">
                <a:latin typeface="Century Gothic" charset="0"/>
                <a:ea typeface="ＭＳ Ｐゴシック" charset="0"/>
              </a:rPr>
            </a:br>
            <a:endParaRPr lang="en-US" dirty="0" smtClean="0">
              <a:latin typeface="Century Gothic" charset="0"/>
              <a:ea typeface="ＭＳ Ｐゴシック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Century Gothic" charset="0"/>
                <a:ea typeface="ＭＳ Ｐゴシック" charset="0"/>
              </a:rPr>
              <a:t>Check your work.</a:t>
            </a:r>
          </a:p>
          <a:p>
            <a:pPr marL="0" indent="0">
              <a:buNone/>
            </a:pPr>
            <a:r>
              <a:rPr lang="en-US" dirty="0">
                <a:latin typeface="Century Gothic" charset="0"/>
                <a:ea typeface="ＭＳ Ｐゴシック" charset="0"/>
              </a:rPr>
              <a:t>	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379387"/>
              </p:ext>
            </p:extLst>
          </p:nvPr>
        </p:nvGraphicFramePr>
        <p:xfrm>
          <a:off x="1362807" y="2432537"/>
          <a:ext cx="869462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9462"/>
              </a:tblGrid>
              <a:tr h="354949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H = 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4949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O = 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524193"/>
              </p:ext>
            </p:extLst>
          </p:nvPr>
        </p:nvGraphicFramePr>
        <p:xfrm>
          <a:off x="3063631" y="2432537"/>
          <a:ext cx="869462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9462"/>
              </a:tblGrid>
              <a:tr h="354949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H = 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4949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O = 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834074"/>
              </p:ext>
            </p:extLst>
          </p:nvPr>
        </p:nvGraphicFramePr>
        <p:xfrm>
          <a:off x="1797538" y="4675552"/>
          <a:ext cx="869462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9462"/>
              </a:tblGrid>
              <a:tr h="354949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H = 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4949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O = 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198006"/>
              </p:ext>
            </p:extLst>
          </p:nvPr>
        </p:nvGraphicFramePr>
        <p:xfrm>
          <a:off x="3498362" y="4675552"/>
          <a:ext cx="869462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9462"/>
              </a:tblGrid>
              <a:tr h="354949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H = 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4949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O = 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563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024688" cy="1143000"/>
          </a:xfrm>
        </p:spPr>
        <p:txBody>
          <a:bodyPr/>
          <a:lstStyle/>
          <a:p>
            <a:pPr eaLnBrk="1" hangingPunct="1"/>
            <a:r>
              <a:rPr lang="en-US">
                <a:latin typeface="Century Gothic" charset="0"/>
                <a:ea typeface="ＭＳ Ｐゴシック" charset="0"/>
              </a:rPr>
              <a:t>Try these on your own: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idx="1"/>
          </p:nvPr>
        </p:nvSpPr>
        <p:spPr>
          <a:xfrm>
            <a:off x="661988" y="1275861"/>
            <a:ext cx="7415212" cy="4724400"/>
          </a:xfrm>
        </p:spPr>
        <p:txBody>
          <a:bodyPr/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pt-BR" dirty="0" err="1" smtClean="0">
                <a:latin typeface="Century Gothic" charset="0"/>
                <a:ea typeface="ＭＳ Ｐゴシック" charset="0"/>
              </a:rPr>
              <a:t>HgO</a:t>
            </a:r>
            <a:r>
              <a:rPr lang="pt-BR" dirty="0" smtClean="0">
                <a:latin typeface="Century Gothic" charset="0"/>
                <a:ea typeface="ＭＳ Ｐゴシック" charset="0"/>
              </a:rPr>
              <a:t> </a:t>
            </a:r>
            <a:r>
              <a:rPr lang="pt-BR" dirty="0" smtClean="0">
                <a:latin typeface="Century Gothic" charset="0"/>
                <a:ea typeface="ＭＳ Ｐゴシック" charset="0"/>
                <a:sym typeface="Wingdings"/>
              </a:rPr>
              <a:t> Hg + O</a:t>
            </a:r>
            <a:r>
              <a:rPr lang="pt-BR" baseline="-25000" dirty="0" smtClean="0">
                <a:latin typeface="Century Gothic" charset="0"/>
                <a:ea typeface="ＭＳ Ｐゴシック" charset="0"/>
                <a:sym typeface="Wingdings"/>
              </a:rPr>
              <a:t>2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pt-BR" dirty="0" smtClean="0">
                <a:latin typeface="Century Gothic" charset="0"/>
                <a:ea typeface="ＭＳ Ｐゴシック" charset="0"/>
                <a:sym typeface="Wingdings"/>
              </a:rPr>
              <a:t>Li + H</a:t>
            </a:r>
            <a:r>
              <a:rPr lang="pt-BR" baseline="-25000" dirty="0" smtClean="0">
                <a:latin typeface="Century Gothic" charset="0"/>
                <a:ea typeface="ＭＳ Ｐゴシック" charset="0"/>
                <a:sym typeface="Wingdings"/>
              </a:rPr>
              <a:t>2</a:t>
            </a:r>
            <a:r>
              <a:rPr lang="pt-BR" dirty="0" smtClean="0">
                <a:latin typeface="Century Gothic" charset="0"/>
                <a:ea typeface="ＭＳ Ｐゴシック" charset="0"/>
                <a:sym typeface="Wingdings"/>
              </a:rPr>
              <a:t>O  </a:t>
            </a:r>
            <a:r>
              <a:rPr lang="pt-BR" dirty="0" err="1" smtClean="0">
                <a:latin typeface="Century Gothic" charset="0"/>
                <a:ea typeface="ＭＳ Ｐゴシック" charset="0"/>
                <a:sym typeface="Wingdings"/>
              </a:rPr>
              <a:t>LiOH</a:t>
            </a:r>
            <a:r>
              <a:rPr lang="pt-BR" dirty="0" smtClean="0">
                <a:latin typeface="Century Gothic" charset="0"/>
                <a:ea typeface="ＭＳ Ｐゴシック" charset="0"/>
                <a:sym typeface="Wingdings"/>
              </a:rPr>
              <a:t> +H</a:t>
            </a:r>
            <a:r>
              <a:rPr lang="pt-BR" baseline="-25000" dirty="0" smtClean="0">
                <a:latin typeface="Century Gothic" charset="0"/>
                <a:ea typeface="ＭＳ Ｐゴシック" charset="0"/>
                <a:sym typeface="Wingdings"/>
              </a:rPr>
              <a:t>2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pt-BR" dirty="0" smtClean="0">
                <a:latin typeface="Century Gothic" charset="0"/>
                <a:ea typeface="ＭＳ Ｐゴシック" charset="0"/>
                <a:sym typeface="Wingdings"/>
              </a:rPr>
              <a:t>Fe + Cl</a:t>
            </a:r>
            <a:r>
              <a:rPr lang="pt-BR" baseline="-25000" dirty="0" smtClean="0">
                <a:latin typeface="Century Gothic" charset="0"/>
                <a:ea typeface="ＭＳ Ｐゴシック" charset="0"/>
                <a:sym typeface="Wingdings"/>
              </a:rPr>
              <a:t>2</a:t>
            </a:r>
            <a:r>
              <a:rPr lang="pt-BR" dirty="0" smtClean="0">
                <a:latin typeface="Century Gothic" charset="0"/>
                <a:ea typeface="ＭＳ Ｐゴシック" charset="0"/>
                <a:sym typeface="Wingdings"/>
              </a:rPr>
              <a:t>  FeCl</a:t>
            </a:r>
            <a:r>
              <a:rPr lang="pt-BR" baseline="-25000" dirty="0" smtClean="0">
                <a:latin typeface="Century Gothic" charset="0"/>
                <a:ea typeface="ＭＳ Ｐゴシック" charset="0"/>
                <a:sym typeface="Wingdings"/>
              </a:rPr>
              <a:t>3</a:t>
            </a:r>
            <a:endParaRPr lang="pt-BR" dirty="0" smtClean="0">
              <a:latin typeface="Century Gothic" charset="0"/>
              <a:ea typeface="ＭＳ Ｐゴシック" charset="0"/>
            </a:endParaRPr>
          </a:p>
          <a:p>
            <a:pPr marL="457200" indent="-457200" eaLnBrk="1" hangingPunct="1">
              <a:buFont typeface="+mj-lt"/>
              <a:buAutoNum type="arabicPeriod"/>
            </a:pPr>
            <a:r>
              <a:rPr lang="pt-BR" dirty="0" smtClean="0">
                <a:latin typeface="Century Gothic" charset="0"/>
                <a:ea typeface="ＭＳ Ｐゴシック" charset="0"/>
              </a:rPr>
              <a:t>CH</a:t>
            </a:r>
            <a:r>
              <a:rPr lang="pt-BR" baseline="-25000" dirty="0" smtClean="0">
                <a:latin typeface="Century Gothic" charset="0"/>
                <a:ea typeface="ＭＳ Ｐゴシック" charset="0"/>
              </a:rPr>
              <a:t>4</a:t>
            </a:r>
            <a:r>
              <a:rPr lang="pt-BR" dirty="0" smtClean="0">
                <a:latin typeface="Century Gothic" charset="0"/>
                <a:ea typeface="ＭＳ Ｐゴシック" charset="0"/>
              </a:rPr>
              <a:t> </a:t>
            </a:r>
            <a:r>
              <a:rPr lang="pt-BR" dirty="0">
                <a:latin typeface="Century Gothic" charset="0"/>
                <a:ea typeface="ＭＳ Ｐゴシック" charset="0"/>
              </a:rPr>
              <a:t>+ O</a:t>
            </a:r>
            <a:r>
              <a:rPr lang="pt-BR" baseline="-25000" dirty="0">
                <a:latin typeface="Century Gothic" charset="0"/>
                <a:ea typeface="ＭＳ Ｐゴシック" charset="0"/>
              </a:rPr>
              <a:t>2</a:t>
            </a:r>
            <a:r>
              <a:rPr lang="pt-BR" dirty="0">
                <a:latin typeface="Century Gothic" charset="0"/>
                <a:ea typeface="ＭＳ Ｐゴシック" charset="0"/>
              </a:rPr>
              <a:t> 	 </a:t>
            </a:r>
            <a:r>
              <a:rPr lang="pt-BR" dirty="0" smtClean="0">
                <a:latin typeface="Century Gothic" charset="0"/>
                <a:ea typeface="ＭＳ Ｐゴシック" charset="0"/>
                <a:sym typeface="Wingdings"/>
              </a:rPr>
              <a:t>  </a:t>
            </a:r>
            <a:r>
              <a:rPr lang="pt-BR" dirty="0" smtClean="0">
                <a:latin typeface="Century Gothic" charset="0"/>
                <a:ea typeface="ＭＳ Ｐゴシック" charset="0"/>
              </a:rPr>
              <a:t>CO</a:t>
            </a:r>
            <a:r>
              <a:rPr lang="pt-BR" baseline="-25000" dirty="0" smtClean="0">
                <a:latin typeface="Century Gothic" charset="0"/>
                <a:ea typeface="ＭＳ Ｐゴシック" charset="0"/>
              </a:rPr>
              <a:t>2  </a:t>
            </a:r>
            <a:r>
              <a:rPr lang="pt-BR" dirty="0">
                <a:latin typeface="Century Gothic" charset="0"/>
                <a:ea typeface="ＭＳ Ｐゴシック" charset="0"/>
              </a:rPr>
              <a:t>+ H</a:t>
            </a:r>
            <a:r>
              <a:rPr lang="pt-BR" baseline="-25000" dirty="0">
                <a:latin typeface="Century Gothic" charset="0"/>
                <a:ea typeface="ＭＳ Ｐゴシック" charset="0"/>
              </a:rPr>
              <a:t>2</a:t>
            </a:r>
            <a:r>
              <a:rPr lang="pt-BR" dirty="0">
                <a:latin typeface="Century Gothic" charset="0"/>
                <a:ea typeface="ＭＳ Ｐゴシック" charset="0"/>
              </a:rPr>
              <a:t>O </a:t>
            </a:r>
            <a:endParaRPr lang="pt-BR" dirty="0" smtClean="0">
              <a:latin typeface="Century Gothic" charset="0"/>
              <a:ea typeface="ＭＳ Ｐゴシック" charset="0"/>
            </a:endParaRPr>
          </a:p>
          <a:p>
            <a:pPr marL="457200" indent="-457200" eaLnBrk="1" hangingPunct="1">
              <a:buFont typeface="+mj-lt"/>
              <a:buAutoNum type="arabicPeriod"/>
            </a:pPr>
            <a:r>
              <a:rPr lang="pt-BR" dirty="0" smtClean="0">
                <a:latin typeface="Century Gothic" charset="0"/>
                <a:ea typeface="ＭＳ Ｐゴシック" charset="0"/>
              </a:rPr>
              <a:t>KClO</a:t>
            </a:r>
            <a:r>
              <a:rPr lang="pt-BR" baseline="-25000" dirty="0" smtClean="0">
                <a:latin typeface="Century Gothic" charset="0"/>
                <a:ea typeface="ＭＳ Ｐゴシック" charset="0"/>
              </a:rPr>
              <a:t>3</a:t>
            </a:r>
            <a:r>
              <a:rPr lang="pt-BR" dirty="0" smtClean="0">
                <a:latin typeface="Century Gothic" charset="0"/>
                <a:ea typeface="ＭＳ Ｐゴシック" charset="0"/>
              </a:rPr>
              <a:t> </a:t>
            </a:r>
            <a:r>
              <a:rPr lang="pt-BR" dirty="0" smtClean="0">
                <a:latin typeface="Century Gothic" charset="0"/>
                <a:ea typeface="ＭＳ Ｐゴシック" charset="0"/>
                <a:sym typeface="Wingdings"/>
              </a:rPr>
              <a:t></a:t>
            </a:r>
            <a:r>
              <a:rPr lang="pt-BR" dirty="0" smtClean="0">
                <a:latin typeface="Century Gothic" charset="0"/>
                <a:ea typeface="ＭＳ Ｐゴシック" charset="0"/>
              </a:rPr>
              <a:t> </a:t>
            </a:r>
            <a:r>
              <a:rPr lang="pt-BR" dirty="0" err="1">
                <a:latin typeface="Century Gothic" charset="0"/>
                <a:ea typeface="ＭＳ Ｐゴシック" charset="0"/>
              </a:rPr>
              <a:t>KCl</a:t>
            </a:r>
            <a:r>
              <a:rPr lang="pt-BR" dirty="0">
                <a:latin typeface="Century Gothic" charset="0"/>
                <a:ea typeface="ＭＳ Ｐゴシック" charset="0"/>
              </a:rPr>
              <a:t> +  O</a:t>
            </a:r>
            <a:r>
              <a:rPr lang="pt-BR" baseline="-25000" dirty="0">
                <a:latin typeface="Century Gothic" charset="0"/>
                <a:ea typeface="ＭＳ Ｐゴシック" charset="0"/>
              </a:rPr>
              <a:t>2</a:t>
            </a:r>
            <a:endParaRPr lang="en-US" baseline="-25000" dirty="0">
              <a:latin typeface="Century Gothic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9130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9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39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99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99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399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02" y="4158701"/>
            <a:ext cx="9118598" cy="2389086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Classifying Chemical Reactions</a:t>
            </a:r>
            <a:endParaRPr lang="en-US" sz="3200" dirty="0"/>
          </a:p>
        </p:txBody>
      </p:sp>
      <p:pic>
        <p:nvPicPr>
          <p:cNvPr id="5" name="Picture 4" descr="warning_science_in_progress_poster-r653973e4fcbb45f5acc29c1804247f94_wad_8byvr_512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8" t="15866" r="5328" b="17227"/>
          <a:stretch/>
        </p:blipFill>
        <p:spPr>
          <a:xfrm>
            <a:off x="2234826" y="564427"/>
            <a:ext cx="4674349" cy="3500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47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041440" cy="1442674"/>
          </a:xfrm>
        </p:spPr>
        <p:txBody>
          <a:bodyPr/>
          <a:lstStyle/>
          <a:p>
            <a:r>
              <a:rPr lang="en-US" dirty="0" smtClean="0"/>
              <a:t>Synthesis Reactions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7467600" cy="3951337"/>
          </a:xfrm>
        </p:spPr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smtClean="0"/>
              <a:t>Two or more elements or compounds combine to make a more complex substance</a:t>
            </a:r>
          </a:p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A + B </a:t>
            </a:r>
            <a:r>
              <a:rPr lang="en-US" dirty="0" smtClean="0">
                <a:sym typeface="Wingdings" pitchFamily="2" charset="2"/>
              </a:rPr>
              <a:t> AB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/>
            </a:r>
            <a:br>
              <a:rPr lang="en-US" dirty="0" smtClean="0">
                <a:sym typeface="Wingdings" pitchFamily="2" charset="2"/>
              </a:rPr>
            </a:br>
            <a:endParaRPr lang="en-US" dirty="0" smtClean="0">
              <a:sym typeface="Wingdings" pitchFamily="2" charset="2"/>
            </a:endParaRPr>
          </a:p>
          <a:p>
            <a:pPr>
              <a:buFont typeface="Wingdings" charset="2"/>
              <a:buChar char="u"/>
            </a:pPr>
            <a:r>
              <a:rPr lang="en-US" dirty="0" smtClean="0">
                <a:sym typeface="Wingdings" pitchFamily="2" charset="2"/>
              </a:rPr>
              <a:t>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+ 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 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</a:t>
            </a:r>
            <a:endParaRPr lang="en-US" dirty="0"/>
          </a:p>
        </p:txBody>
      </p:sp>
      <p:pic>
        <p:nvPicPr>
          <p:cNvPr id="4" name="Picture 3" descr="synthesis reaction 2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481"/>
          <a:stretch/>
        </p:blipFill>
        <p:spPr>
          <a:xfrm>
            <a:off x="457200" y="4419600"/>
            <a:ext cx="3697873" cy="1676400"/>
          </a:xfrm>
          <a:prstGeom prst="rect">
            <a:avLst/>
          </a:prstGeom>
        </p:spPr>
      </p:pic>
      <p:pic>
        <p:nvPicPr>
          <p:cNvPr id="5" name="Picture 4" descr="image01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2362200"/>
            <a:ext cx="4741333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83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82</TotalTime>
  <Words>466</Words>
  <Application>Microsoft Office PowerPoint</Application>
  <PresentationFormat>On-screen Show (4:3)</PresentationFormat>
  <Paragraphs>89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ＭＳ Ｐゴシック</vt:lpstr>
      <vt:lpstr>Century Gothic</vt:lpstr>
      <vt:lpstr>Rockwell</vt:lpstr>
      <vt:lpstr>Wingdings</vt:lpstr>
      <vt:lpstr>Advantage</vt:lpstr>
      <vt:lpstr>Chemical Reactions</vt:lpstr>
      <vt:lpstr>Chemical Reactions</vt:lpstr>
      <vt:lpstr>Review: Conservation of Mass</vt:lpstr>
      <vt:lpstr>Chemical Equations</vt:lpstr>
      <vt:lpstr>Balancing Chemical Equations</vt:lpstr>
      <vt:lpstr>How to balance an equation</vt:lpstr>
      <vt:lpstr>Try these on your own:</vt:lpstr>
      <vt:lpstr>Classifying Chemical Reactions</vt:lpstr>
      <vt:lpstr>Synthesis Reactions </vt:lpstr>
      <vt:lpstr>Decomposition Reactions</vt:lpstr>
      <vt:lpstr>Single Replacement Reaction</vt:lpstr>
      <vt:lpstr>Double Replacement Reaction</vt:lpstr>
      <vt:lpstr>What type of reactions are these?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Reactions</dc:title>
  <dc:creator>Lauren Marrone</dc:creator>
  <cp:lastModifiedBy>Hannah E. Styron</cp:lastModifiedBy>
  <cp:revision>10</cp:revision>
  <dcterms:created xsi:type="dcterms:W3CDTF">2012-09-30T22:59:48Z</dcterms:created>
  <dcterms:modified xsi:type="dcterms:W3CDTF">2016-10-17T12:18:10Z</dcterms:modified>
</cp:coreProperties>
</file>