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8" r:id="rId2"/>
    <p:sldId id="259" r:id="rId3"/>
    <p:sldId id="260" r:id="rId4"/>
    <p:sldId id="262" r:id="rId5"/>
    <p:sldId id="268" r:id="rId6"/>
    <p:sldId id="263" r:id="rId7"/>
    <p:sldId id="273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1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9AA54-A6D2-0847-A04A-6FAA3242D72A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C7538-D1EF-5445-878A-E71D64A80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9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ED27A8-8F78-7544-A487-B58170220EE2}" type="slidenum">
              <a:rPr lang="en-US" sz="1200">
                <a:solidFill>
                  <a:schemeClr val="tx1"/>
                </a:solidFill>
              </a:rPr>
              <a:pPr eaLnBrk="1" hangingPunct="1"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A084DA-9F81-554C-B611-A0A0B2BD502B}" type="slidenum">
              <a:rPr lang="en-US" sz="1200">
                <a:solidFill>
                  <a:schemeClr val="tx1"/>
                </a:solidFill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05442A-5951-634C-88BD-187C82B4486D}" type="slidenum">
              <a:rPr lang="en-US" sz="1200">
                <a:solidFill>
                  <a:schemeClr val="tx1"/>
                </a:solidFill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3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8FF214-2A8A-8C4C-A485-008E9E39637A}" type="slidenum">
              <a:rPr lang="en-US" sz="1200">
                <a:solidFill>
                  <a:schemeClr val="tx1"/>
                </a:solidFill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461DAF-C804-C74A-BC9E-94C935D5C6BD}" type="slidenum">
              <a:rPr lang="en-US" sz="1200">
                <a:solidFill>
                  <a:schemeClr val="tx1"/>
                </a:solidFill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9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A9322F-1049-9348-8A53-242F47E7D3DB}" type="slidenum">
              <a:rPr 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B2A21A1-115F-5347-9E29-077B5F86044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B2A21A1-115F-5347-9E29-077B5F86044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 </a:t>
            </a:r>
          </a:p>
          <a:p>
            <a:r>
              <a:rPr lang="en-US" dirty="0" smtClean="0"/>
              <a:t>Physical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74450" y="801672"/>
            <a:ext cx="8288066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A </a:t>
            </a:r>
            <a:r>
              <a:rPr lang="en-US" sz="3200" b="1" u="sng" dirty="0">
                <a:solidFill>
                  <a:srgbClr val="191919"/>
                </a:solidFill>
                <a:latin typeface="Times New Roman" charset="0"/>
              </a:rPr>
              <a:t>reference point 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is needed to determine the position of an </a:t>
            </a: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object</a:t>
            </a:r>
            <a:endParaRPr lang="en-US" sz="3200" b="1" dirty="0">
              <a:solidFill>
                <a:srgbClr val="191919"/>
              </a:solidFill>
              <a:latin typeface="Times New Roman" charset="0"/>
            </a:endParaRP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374450" y="2341998"/>
            <a:ext cx="8288066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u="sng" dirty="0">
                <a:solidFill>
                  <a:srgbClr val="191919"/>
                </a:solidFill>
                <a:latin typeface="Times New Roman" charset="0"/>
              </a:rPr>
              <a:t>Motion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 occurs when an object changes its position relative to a reference point.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0170"/>
            <a:ext cx="8041440" cy="1442674"/>
          </a:xfrm>
        </p:spPr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3" descr="im07-distance_displa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5" y="961799"/>
            <a:ext cx="4173179" cy="502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334436"/>
            <a:ext cx="8041440" cy="1442674"/>
          </a:xfrm>
        </p:spPr>
        <p:txBody>
          <a:bodyPr/>
          <a:lstStyle/>
          <a:p>
            <a:r>
              <a:rPr lang="en-US" dirty="0" smtClean="0"/>
              <a:t>Distance vs. Displacement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2914" y="989993"/>
            <a:ext cx="3781926" cy="4999732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b="1" u="sng" dirty="0" smtClean="0"/>
              <a:t>Distance: </a:t>
            </a:r>
            <a:r>
              <a:rPr lang="en-US" dirty="0" smtClean="0"/>
              <a:t>How far you have moved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b="1" u="sng" dirty="0" smtClean="0"/>
              <a:t>Displacement: </a:t>
            </a:r>
            <a:r>
              <a:rPr lang="en-US" dirty="0" smtClean="0"/>
              <a:t>is the distance and direction of an object’s change in position from the starting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79161" y="2155192"/>
            <a:ext cx="7525406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How fast an object is moving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.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384505" y="780457"/>
            <a:ext cx="8320062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4000" b="1" u="sng" dirty="0">
                <a:solidFill>
                  <a:srgbClr val="191919"/>
                </a:solidFill>
                <a:latin typeface="Times New Roman" charset="0"/>
              </a:rPr>
              <a:t>Speed</a:t>
            </a:r>
            <a:r>
              <a:rPr lang="en-US" sz="6000" dirty="0">
                <a:solidFill>
                  <a:srgbClr val="191919"/>
                </a:solidFill>
                <a:latin typeface="Times New Roman" charset="0"/>
              </a:rPr>
              <a:t> 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is the distance an object travels per unit of time.</a:t>
            </a:r>
            <a:r>
              <a:rPr lang="en-US" sz="3200" b="1" dirty="0">
                <a:solidFill>
                  <a:srgbClr val="191919"/>
                </a:solidFill>
                <a:latin typeface="Times New Roman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90" y="-312016"/>
            <a:ext cx="8041440" cy="1442674"/>
          </a:xfrm>
        </p:spPr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pic>
        <p:nvPicPr>
          <p:cNvPr id="3" name="Picture 2" descr="mainImagerunn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69" y="3189144"/>
            <a:ext cx="53975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6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12100" y="1120000"/>
            <a:ext cx="8046100" cy="301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800" b="1" u="sng" dirty="0">
                <a:solidFill>
                  <a:srgbClr val="191919"/>
                </a:solidFill>
                <a:latin typeface="Times New Roman" charset="0"/>
              </a:rPr>
              <a:t>Average speed </a:t>
            </a:r>
            <a:r>
              <a:rPr lang="en-US" sz="2800" dirty="0">
                <a:solidFill>
                  <a:srgbClr val="191919"/>
                </a:solidFill>
                <a:latin typeface="Times New Roman" charset="0"/>
              </a:rPr>
              <a:t>is the </a:t>
            </a:r>
            <a:r>
              <a:rPr lang="en-US" sz="2800" b="1" dirty="0">
                <a:solidFill>
                  <a:srgbClr val="191919"/>
                </a:solidFill>
                <a:latin typeface="Times New Roman" charset="0"/>
              </a:rPr>
              <a:t>total distance</a:t>
            </a:r>
            <a:r>
              <a:rPr lang="en-US" sz="2800" dirty="0">
                <a:solidFill>
                  <a:srgbClr val="191919"/>
                </a:solidFill>
                <a:latin typeface="Times New Roman" charset="0"/>
              </a:rPr>
              <a:t> traveled divided by the </a:t>
            </a:r>
            <a:r>
              <a:rPr lang="en-US" sz="2800" b="1" dirty="0">
                <a:solidFill>
                  <a:srgbClr val="191919"/>
                </a:solidFill>
                <a:latin typeface="Times New Roman" charset="0"/>
              </a:rPr>
              <a:t>total time of travel</a:t>
            </a:r>
            <a:r>
              <a:rPr lang="en-US" sz="2800" dirty="0">
                <a:solidFill>
                  <a:srgbClr val="191919"/>
                </a:solidFill>
                <a:latin typeface="Times New Roman" charset="0"/>
              </a:rPr>
              <a:t>.  </a:t>
            </a:r>
            <a:endParaRPr lang="en-US" sz="2800" dirty="0" smtClean="0">
              <a:solidFill>
                <a:srgbClr val="191919"/>
              </a:solidFill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191919"/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800" b="1" u="sng" dirty="0">
                <a:solidFill>
                  <a:srgbClr val="191919"/>
                </a:solidFill>
                <a:latin typeface="Times New Roman" charset="0"/>
              </a:rPr>
              <a:t>Instantaneous speed</a:t>
            </a:r>
            <a:r>
              <a:rPr lang="en-US" sz="2800" dirty="0">
                <a:solidFill>
                  <a:srgbClr val="191919"/>
                </a:solidFill>
                <a:latin typeface="Times New Roman" charset="0"/>
              </a:rPr>
              <a:t>: </a:t>
            </a:r>
            <a:r>
              <a:rPr lang="en-US" sz="2800" dirty="0">
                <a:solidFill>
                  <a:srgbClr val="191919"/>
                </a:solidFill>
                <a:latin typeface="Times New Roman" charset="0"/>
                <a:sym typeface="Wingdings" charset="0"/>
              </a:rPr>
              <a:t> </a:t>
            </a:r>
            <a:r>
              <a:rPr lang="en-US" sz="2800" dirty="0">
                <a:solidFill>
                  <a:srgbClr val="191919"/>
                </a:solidFill>
                <a:latin typeface="Times New Roman" charset="0"/>
              </a:rPr>
              <a:t>is the speed at a given point in time.</a:t>
            </a:r>
            <a:r>
              <a:rPr lang="en-US" sz="2800" b="1" dirty="0">
                <a:solidFill>
                  <a:srgbClr val="191919"/>
                </a:solidFill>
                <a:latin typeface="Times New Roman" charset="0"/>
              </a:rPr>
              <a:t> </a:t>
            </a:r>
          </a:p>
          <a:p>
            <a:pPr marL="0" indent="0"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</a:pPr>
            <a:endParaRPr lang="en-US" sz="3200" dirty="0">
              <a:solidFill>
                <a:srgbClr val="191919"/>
              </a:solidFill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5652"/>
            <a:ext cx="9074616" cy="1442674"/>
          </a:xfrm>
        </p:spPr>
        <p:txBody>
          <a:bodyPr/>
          <a:lstStyle/>
          <a:p>
            <a:r>
              <a:rPr lang="en-US" sz="4000" dirty="0" smtClean="0"/>
              <a:t>Average Speed vs. instantaneous speed </a:t>
            </a:r>
            <a:endParaRPr lang="en-US" sz="4000" dirty="0"/>
          </a:p>
        </p:txBody>
      </p:sp>
      <p:pic>
        <p:nvPicPr>
          <p:cNvPr id="4" name="Picture 13" descr="im16-speed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41" y="3350800"/>
            <a:ext cx="3062712" cy="295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2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49434" y="1046555"/>
            <a:ext cx="8135519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speed 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is the rate at which distance is traveled or the </a:t>
            </a: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rate 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of change in position.</a:t>
            </a:r>
            <a:r>
              <a:rPr lang="en-US" sz="3200" b="1" dirty="0">
                <a:solidFill>
                  <a:srgbClr val="191919"/>
                </a:solidFill>
                <a:latin typeface="Times New Roman" charset="0"/>
              </a:rPr>
              <a:t> </a:t>
            </a:r>
            <a:endParaRPr lang="en-US" sz="3200" b="1" dirty="0" smtClean="0">
              <a:solidFill>
                <a:srgbClr val="191919"/>
              </a:solidFill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362475"/>
            <a:ext cx="8041440" cy="1442674"/>
          </a:xfrm>
        </p:spPr>
        <p:txBody>
          <a:bodyPr/>
          <a:lstStyle/>
          <a:p>
            <a:r>
              <a:rPr lang="en-US" dirty="0" smtClean="0"/>
              <a:t>Calculating Speed</a:t>
            </a:r>
            <a:endParaRPr lang="en-US" dirty="0"/>
          </a:p>
        </p:txBody>
      </p:sp>
      <p:pic>
        <p:nvPicPr>
          <p:cNvPr id="3" name="Picture 2" descr="speed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0" y="2776677"/>
            <a:ext cx="2857500" cy="2857500"/>
          </a:xfrm>
          <a:prstGeom prst="rect">
            <a:avLst/>
          </a:prstGeom>
        </p:spPr>
      </p:pic>
      <p:pic>
        <p:nvPicPr>
          <p:cNvPr id="4" name="Picture 3" descr="s2table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52" y="2844633"/>
            <a:ext cx="36322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12100" y="971395"/>
            <a:ext cx="8122299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Speed describes only how fast something is moving.</a:t>
            </a:r>
            <a:r>
              <a:rPr lang="en-US" sz="3200" b="1" dirty="0">
                <a:solidFill>
                  <a:srgbClr val="191919"/>
                </a:solidFill>
                <a:latin typeface="Times New Roman" charset="0"/>
              </a:rPr>
              <a:t> 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433539" y="2039196"/>
            <a:ext cx="8102825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3200" b="1" u="sng" dirty="0">
                <a:solidFill>
                  <a:srgbClr val="191919"/>
                </a:solidFill>
                <a:latin typeface="Times New Roman" charset="0"/>
              </a:rPr>
              <a:t>Velocity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 includes the speed of an object and the </a:t>
            </a:r>
            <a:r>
              <a:rPr lang="en-US" sz="3200" b="1" dirty="0">
                <a:solidFill>
                  <a:srgbClr val="191919"/>
                </a:solidFill>
                <a:latin typeface="Times New Roman" charset="0"/>
              </a:rPr>
              <a:t>direction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 of its motion.</a:t>
            </a:r>
            <a:r>
              <a:rPr lang="en-US" sz="3200" b="1" dirty="0">
                <a:solidFill>
                  <a:srgbClr val="191919"/>
                </a:solidFill>
                <a:latin typeface="Times New Roman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345660"/>
            <a:ext cx="8041440" cy="1442674"/>
          </a:xfrm>
        </p:spPr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pic>
        <p:nvPicPr>
          <p:cNvPr id="3" name="Picture 2" descr="veloc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5" y="3345028"/>
            <a:ext cx="4076850" cy="2980780"/>
          </a:xfrm>
          <a:prstGeom prst="rect">
            <a:avLst/>
          </a:prstGeom>
        </p:spPr>
      </p:pic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79" y="3626405"/>
            <a:ext cx="27432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303605"/>
            <a:ext cx="8041440" cy="1442674"/>
          </a:xfrm>
        </p:spPr>
        <p:txBody>
          <a:bodyPr/>
          <a:lstStyle/>
          <a:p>
            <a:r>
              <a:rPr lang="en-US" dirty="0" smtClean="0"/>
              <a:t>Practice Problem: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19588" y="998637"/>
            <a:ext cx="8687746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If the total distance traveled </a:t>
            </a: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by a jogger was 15 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km </a:t>
            </a: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which took 3 hours to do, what was the jogger’s average speed?</a:t>
            </a:r>
            <a:br>
              <a:rPr lang="en-US" sz="3200" dirty="0" smtClean="0">
                <a:solidFill>
                  <a:srgbClr val="191919"/>
                </a:solidFill>
                <a:latin typeface="Times New Roman" charset="0"/>
              </a:rPr>
            </a:br>
            <a:endParaRPr lang="en-US" sz="3200" dirty="0" smtClean="0">
              <a:solidFill>
                <a:srgbClr val="191919"/>
              </a:solidFill>
              <a:latin typeface="Times New Roman" charset="0"/>
            </a:endParaRP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If you drive your car at 60 mph for 3 hours straight without stopping, how far will you travel?</a:t>
            </a:r>
            <a:br>
              <a:rPr lang="en-US" sz="3200" dirty="0" smtClean="0">
                <a:solidFill>
                  <a:srgbClr val="191919"/>
                </a:solidFill>
                <a:latin typeface="Times New Roman" charset="0"/>
              </a:rPr>
            </a:br>
            <a:endParaRPr lang="en-US" sz="3200" dirty="0">
              <a:solidFill>
                <a:srgbClr val="191919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320</TotalTime>
  <Words>174</Words>
  <Application>Microsoft Office PowerPoint</Application>
  <PresentationFormat>On-screen Show (4:3)</PresentationFormat>
  <Paragraphs>30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Bradley Hand ITC TT-Bold</vt:lpstr>
      <vt:lpstr>Calibri</vt:lpstr>
      <vt:lpstr>Cambria</vt:lpstr>
      <vt:lpstr>Rage Italic</vt:lpstr>
      <vt:lpstr>Times New Roman</vt:lpstr>
      <vt:lpstr>Wingdings</vt:lpstr>
      <vt:lpstr>Sketchbook</vt:lpstr>
      <vt:lpstr>Motion</vt:lpstr>
      <vt:lpstr>Motion</vt:lpstr>
      <vt:lpstr>Distance vs. Displacement</vt:lpstr>
      <vt:lpstr>Speed</vt:lpstr>
      <vt:lpstr>Average Speed vs. instantaneous speed </vt:lpstr>
      <vt:lpstr>Calculating Speed</vt:lpstr>
      <vt:lpstr>Velocity</vt:lpstr>
      <vt:lpstr>Practice Problem: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Lauren Marrone</dc:creator>
  <cp:lastModifiedBy>Lauren Marrone</cp:lastModifiedBy>
  <cp:revision>24</cp:revision>
  <dcterms:created xsi:type="dcterms:W3CDTF">2013-03-12T23:37:40Z</dcterms:created>
  <dcterms:modified xsi:type="dcterms:W3CDTF">2015-09-28T13:22:33Z</dcterms:modified>
</cp:coreProperties>
</file>