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7"/>
  </p:notesMasterIdLst>
  <p:sldIdLst>
    <p:sldId id="256" r:id="rId3"/>
    <p:sldId id="257" r:id="rId4"/>
    <p:sldId id="258" r:id="rId5"/>
    <p:sldId id="281" r:id="rId6"/>
    <p:sldId id="259" r:id="rId7"/>
    <p:sldId id="260" r:id="rId8"/>
    <p:sldId id="282" r:id="rId9"/>
    <p:sldId id="261" r:id="rId10"/>
    <p:sldId id="280" r:id="rId11"/>
    <p:sldId id="264" r:id="rId12"/>
    <p:sldId id="263" r:id="rId13"/>
    <p:sldId id="272" r:id="rId14"/>
    <p:sldId id="273" r:id="rId15"/>
    <p:sldId id="283" r:id="rId16"/>
    <p:sldId id="275" r:id="rId17"/>
    <p:sldId id="285" r:id="rId18"/>
    <p:sldId id="267" r:id="rId19"/>
    <p:sldId id="286" r:id="rId20"/>
    <p:sldId id="287" r:id="rId21"/>
    <p:sldId id="288" r:id="rId22"/>
    <p:sldId id="268" r:id="rId23"/>
    <p:sldId id="270" r:id="rId24"/>
    <p:sldId id="269" r:id="rId25"/>
    <p:sldId id="27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 Extra Bol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E. Styron" userId="9f1e6e03-c6d7-48c8-af27-57b2f9a9586b" providerId="ADAL" clId="{8FBB64D8-93CE-42FC-AE4F-4AB16777E8B3}"/>
    <pc:docChg chg="custSel delSld modSld">
      <pc:chgData name="Hannah E. Styron" userId="9f1e6e03-c6d7-48c8-af27-57b2f9a9586b" providerId="ADAL" clId="{8FBB64D8-93CE-42FC-AE4F-4AB16777E8B3}" dt="2019-04-09T15:18:14.842" v="12" actId="478"/>
      <pc:docMkLst>
        <pc:docMk/>
      </pc:docMkLst>
      <pc:sldChg chg="addSp delSp modSp delAnim">
        <pc:chgData name="Hannah E. Styron" userId="9f1e6e03-c6d7-48c8-af27-57b2f9a9586b" providerId="ADAL" clId="{8FBB64D8-93CE-42FC-AE4F-4AB16777E8B3}" dt="2019-04-09T15:18:14.842" v="12" actId="478"/>
        <pc:sldMkLst>
          <pc:docMk/>
          <pc:sldMk cId="0" sldId="260"/>
        </pc:sldMkLst>
        <pc:spChg chg="add mod">
          <ac:chgData name="Hannah E. Styron" userId="9f1e6e03-c6d7-48c8-af27-57b2f9a9586b" providerId="ADAL" clId="{8FBB64D8-93CE-42FC-AE4F-4AB16777E8B3}" dt="2019-04-09T15:18:14.842" v="12" actId="478"/>
          <ac:spMkLst>
            <pc:docMk/>
            <pc:sldMk cId="0" sldId="260"/>
            <ac:spMk id="5" creationId="{C87EE342-7EAD-4A21-9980-FA9E7ABDC645}"/>
          </ac:spMkLst>
        </pc:spChg>
        <pc:picChg chg="del">
          <ac:chgData name="Hannah E. Styron" userId="9f1e6e03-c6d7-48c8-af27-57b2f9a9586b" providerId="ADAL" clId="{8FBB64D8-93CE-42FC-AE4F-4AB16777E8B3}" dt="2019-04-09T15:18:14.842" v="12" actId="478"/>
          <ac:picMkLst>
            <pc:docMk/>
            <pc:sldMk cId="0" sldId="260"/>
            <ac:picMk id="2" creationId="{00000000-0000-0000-0000-000000000000}"/>
          </ac:picMkLst>
        </pc:picChg>
      </pc:sldChg>
      <pc:sldChg chg="addSp delSp modSp">
        <pc:chgData name="Hannah E. Styron" userId="9f1e6e03-c6d7-48c8-af27-57b2f9a9586b" providerId="ADAL" clId="{8FBB64D8-93CE-42FC-AE4F-4AB16777E8B3}" dt="2019-04-09T15:18:09.197" v="10" actId="478"/>
        <pc:sldMkLst>
          <pc:docMk/>
          <pc:sldMk cId="0" sldId="261"/>
        </pc:sldMkLst>
        <pc:spChg chg="add mod">
          <ac:chgData name="Hannah E. Styron" userId="9f1e6e03-c6d7-48c8-af27-57b2f9a9586b" providerId="ADAL" clId="{8FBB64D8-93CE-42FC-AE4F-4AB16777E8B3}" dt="2019-04-09T15:18:09.197" v="10" actId="478"/>
          <ac:spMkLst>
            <pc:docMk/>
            <pc:sldMk cId="0" sldId="261"/>
            <ac:spMk id="4" creationId="{DAD2FA05-61DB-4FAA-AD03-982416F91A7E}"/>
          </ac:spMkLst>
        </pc:spChg>
        <pc:picChg chg="del">
          <ac:chgData name="Hannah E. Styron" userId="9f1e6e03-c6d7-48c8-af27-57b2f9a9586b" providerId="ADAL" clId="{8FBB64D8-93CE-42FC-AE4F-4AB16777E8B3}" dt="2019-04-09T15:18:09.197" v="10" actId="478"/>
          <ac:picMkLst>
            <pc:docMk/>
            <pc:sldMk cId="0" sldId="261"/>
            <ac:picMk id="32772" creationId="{00000000-0000-0000-0000-000000000000}"/>
          </ac:picMkLst>
        </pc:picChg>
      </pc:sldChg>
      <pc:sldChg chg="addSp delSp modSp delAnim">
        <pc:chgData name="Hannah E. Styron" userId="9f1e6e03-c6d7-48c8-af27-57b2f9a9586b" providerId="ADAL" clId="{8FBB64D8-93CE-42FC-AE4F-4AB16777E8B3}" dt="2019-04-09T15:18:02.783" v="9" actId="478"/>
        <pc:sldMkLst>
          <pc:docMk/>
          <pc:sldMk cId="0" sldId="267"/>
        </pc:sldMkLst>
        <pc:spChg chg="add mod">
          <ac:chgData name="Hannah E. Styron" userId="9f1e6e03-c6d7-48c8-af27-57b2f9a9586b" providerId="ADAL" clId="{8FBB64D8-93CE-42FC-AE4F-4AB16777E8B3}" dt="2019-04-09T15:18:02.783" v="9" actId="478"/>
          <ac:spMkLst>
            <pc:docMk/>
            <pc:sldMk cId="0" sldId="267"/>
            <ac:spMk id="5" creationId="{F96C07E4-C0FE-4CA9-86BA-3D6E267FE677}"/>
          </ac:spMkLst>
        </pc:spChg>
        <pc:picChg chg="del">
          <ac:chgData name="Hannah E. Styron" userId="9f1e6e03-c6d7-48c8-af27-57b2f9a9586b" providerId="ADAL" clId="{8FBB64D8-93CE-42FC-AE4F-4AB16777E8B3}" dt="2019-04-09T15:18:02.783" v="9" actId="478"/>
          <ac:picMkLst>
            <pc:docMk/>
            <pc:sldMk cId="0" sldId="267"/>
            <ac:picMk id="2" creationId="{00000000-0000-0000-0000-000000000000}"/>
          </ac:picMkLst>
        </pc:picChg>
      </pc:sldChg>
      <pc:sldChg chg="delSp">
        <pc:chgData name="Hannah E. Styron" userId="9f1e6e03-c6d7-48c8-af27-57b2f9a9586b" providerId="ADAL" clId="{8FBB64D8-93CE-42FC-AE4F-4AB16777E8B3}" dt="2019-04-09T15:17:59.373" v="8" actId="478"/>
        <pc:sldMkLst>
          <pc:docMk/>
          <pc:sldMk cId="0" sldId="268"/>
        </pc:sldMkLst>
        <pc:picChg chg="del">
          <ac:chgData name="Hannah E. Styron" userId="9f1e6e03-c6d7-48c8-af27-57b2f9a9586b" providerId="ADAL" clId="{8FBB64D8-93CE-42FC-AE4F-4AB16777E8B3}" dt="2019-04-09T15:17:59.373" v="8" actId="478"/>
          <ac:picMkLst>
            <pc:docMk/>
            <pc:sldMk cId="0" sldId="268"/>
            <ac:picMk id="4098" creationId="{00000000-0000-0000-0000-000000000000}"/>
          </ac:picMkLst>
        </pc:picChg>
      </pc:sldChg>
      <pc:sldChg chg="delSp">
        <pc:chgData name="Hannah E. Styron" userId="9f1e6e03-c6d7-48c8-af27-57b2f9a9586b" providerId="ADAL" clId="{8FBB64D8-93CE-42FC-AE4F-4AB16777E8B3}" dt="2019-04-09T15:17:54.895" v="7" actId="478"/>
        <pc:sldMkLst>
          <pc:docMk/>
          <pc:sldMk cId="0" sldId="270"/>
        </pc:sldMkLst>
        <pc:picChg chg="del">
          <ac:chgData name="Hannah E. Styron" userId="9f1e6e03-c6d7-48c8-af27-57b2f9a9586b" providerId="ADAL" clId="{8FBB64D8-93CE-42FC-AE4F-4AB16777E8B3}" dt="2019-04-09T15:17:54.895" v="7" actId="478"/>
          <ac:picMkLst>
            <pc:docMk/>
            <pc:sldMk cId="0" sldId="270"/>
            <ac:picMk id="2" creationId="{8F50B5BD-0181-460B-BEE2-B3CD5C04B527}"/>
          </ac:picMkLst>
        </pc:picChg>
      </pc:sldChg>
      <pc:sldChg chg="del">
        <pc:chgData name="Hannah E. Styron" userId="9f1e6e03-c6d7-48c8-af27-57b2f9a9586b" providerId="ADAL" clId="{8FBB64D8-93CE-42FC-AE4F-4AB16777E8B3}" dt="2019-04-09T15:17:44.050" v="5" actId="2696"/>
        <pc:sldMkLst>
          <pc:docMk/>
          <pc:sldMk cId="0" sldId="274"/>
        </pc:sldMkLst>
      </pc:sldChg>
      <pc:sldChg chg="del">
        <pc:chgData name="Hannah E. Styron" userId="9f1e6e03-c6d7-48c8-af27-57b2f9a9586b" providerId="ADAL" clId="{8FBB64D8-93CE-42FC-AE4F-4AB16777E8B3}" dt="2019-04-09T15:17:26.271" v="1" actId="2696"/>
        <pc:sldMkLst>
          <pc:docMk/>
          <pc:sldMk cId="0" sldId="277"/>
        </pc:sldMkLst>
      </pc:sldChg>
      <pc:sldChg chg="del">
        <pc:chgData name="Hannah E. Styron" userId="9f1e6e03-c6d7-48c8-af27-57b2f9a9586b" providerId="ADAL" clId="{8FBB64D8-93CE-42FC-AE4F-4AB16777E8B3}" dt="2019-04-09T15:17:28.359" v="4" actId="2696"/>
        <pc:sldMkLst>
          <pc:docMk/>
          <pc:sldMk cId="0" sldId="278"/>
        </pc:sldMkLst>
      </pc:sldChg>
      <pc:sldChg chg="del">
        <pc:chgData name="Hannah E. Styron" userId="9f1e6e03-c6d7-48c8-af27-57b2f9a9586b" providerId="ADAL" clId="{8FBB64D8-93CE-42FC-AE4F-4AB16777E8B3}" dt="2019-04-09T15:17:27.250" v="3" actId="2696"/>
        <pc:sldMkLst>
          <pc:docMk/>
          <pc:sldMk cId="0" sldId="279"/>
        </pc:sldMkLst>
      </pc:sldChg>
      <pc:sldChg chg="addSp delSp modSp">
        <pc:chgData name="Hannah E. Styron" userId="9f1e6e03-c6d7-48c8-af27-57b2f9a9586b" providerId="ADAL" clId="{8FBB64D8-93CE-42FC-AE4F-4AB16777E8B3}" dt="2019-04-09T15:18:10.631" v="11" actId="478"/>
        <pc:sldMkLst>
          <pc:docMk/>
          <pc:sldMk cId="2352515344" sldId="282"/>
        </pc:sldMkLst>
        <pc:spChg chg="add mod">
          <ac:chgData name="Hannah E. Styron" userId="9f1e6e03-c6d7-48c8-af27-57b2f9a9586b" providerId="ADAL" clId="{8FBB64D8-93CE-42FC-AE4F-4AB16777E8B3}" dt="2019-04-09T15:18:10.631" v="11" actId="478"/>
          <ac:spMkLst>
            <pc:docMk/>
            <pc:sldMk cId="2352515344" sldId="282"/>
            <ac:spMk id="4" creationId="{8EACC52C-EE63-436B-B387-816C30C665BC}"/>
          </ac:spMkLst>
        </pc:spChg>
        <pc:picChg chg="del">
          <ac:chgData name="Hannah E. Styron" userId="9f1e6e03-c6d7-48c8-af27-57b2f9a9586b" providerId="ADAL" clId="{8FBB64D8-93CE-42FC-AE4F-4AB16777E8B3}" dt="2019-04-09T15:18:10.631" v="11" actId="478"/>
          <ac:picMkLst>
            <pc:docMk/>
            <pc:sldMk cId="2352515344" sldId="282"/>
            <ac:picMk id="32772" creationId="{00000000-0000-0000-0000-000000000000}"/>
          </ac:picMkLst>
        </pc:picChg>
      </pc:sldChg>
      <pc:sldChg chg="del">
        <pc:chgData name="Hannah E. Styron" userId="9f1e6e03-c6d7-48c8-af27-57b2f9a9586b" providerId="ADAL" clId="{8FBB64D8-93CE-42FC-AE4F-4AB16777E8B3}" dt="2019-04-09T15:17:45.147" v="6" actId="2696"/>
        <pc:sldMkLst>
          <pc:docMk/>
          <pc:sldMk cId="2628684167" sldId="284"/>
        </pc:sldMkLst>
      </pc:sldChg>
      <pc:sldChg chg="del">
        <pc:chgData name="Hannah E. Styron" userId="9f1e6e03-c6d7-48c8-af27-57b2f9a9586b" providerId="ADAL" clId="{8FBB64D8-93CE-42FC-AE4F-4AB16777E8B3}" dt="2019-04-09T15:17:20.784" v="0" actId="2696"/>
        <pc:sldMkLst>
          <pc:docMk/>
          <pc:sldMk cId="2362659213" sldId="289"/>
        </pc:sldMkLst>
      </pc:sldChg>
      <pc:sldMasterChg chg="delSldLayout">
        <pc:chgData name="Hannah E. Styron" userId="9f1e6e03-c6d7-48c8-af27-57b2f9a9586b" providerId="ADAL" clId="{8FBB64D8-93CE-42FC-AE4F-4AB16777E8B3}" dt="2019-04-09T15:17:26.272" v="2" actId="2696"/>
        <pc:sldMasterMkLst>
          <pc:docMk/>
          <pc:sldMasterMk cId="0" sldId="2147483648"/>
        </pc:sldMasterMkLst>
        <pc:sldLayoutChg chg="del">
          <pc:chgData name="Hannah E. Styron" userId="9f1e6e03-c6d7-48c8-af27-57b2f9a9586b" providerId="ADAL" clId="{8FBB64D8-93CE-42FC-AE4F-4AB16777E8B3}" dt="2019-04-09T15:17:26.272" v="2" actId="2696"/>
          <pc:sldLayoutMkLst>
            <pc:docMk/>
            <pc:sldMasterMk cId="0" sldId="2147483648"/>
            <pc:sldLayoutMk cId="3031740240" sldId="21474843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E220CB-1EAC-40BC-AF34-87B6CFD6BBEF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C516B4-0B7E-47AB-8DAD-4C462038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516B4-0B7E-47AB-8DAD-4C462038DC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516B4-0B7E-47AB-8DAD-4C462038DC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59808-EFEC-4852-A749-22BB44F78F53}" type="slidenum">
              <a:rPr lang="en-US" altLang="en-US" smtClean="0">
                <a:latin typeface="Rockwell Extra Bold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2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516B4-0B7E-47AB-8DAD-4C462038DC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516B4-0B7E-47AB-8DAD-4C462038DC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EFDF-EAB7-4F55-877E-14E76922D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4160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AC02-D30E-439F-9F2B-FFF4B8BB4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6564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4B1D-3FAB-4E4A-9EFF-F9CE4BB2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804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5B6F-FD61-4916-A0D2-1B65123CA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779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96D5-585F-43B2-BB05-CC08EBF4C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420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A336-AC79-48EA-812F-347CA7BF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2696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EDD0-576C-44DF-B79B-E0553A1AE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465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F0C8-42B4-4C2B-9B29-1AF670348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069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5790-0F41-4C50-A321-022170D3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852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EDB4-04B4-4569-9F75-1A5C9A7E9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497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A44E-4118-41A0-9A06-5E7A3335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60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1135-17DB-49C1-BFAF-66FDF635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690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7DF1-48B3-4FBC-B3C1-76061C71F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637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297C-00DE-4FA4-A008-58DA5563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84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20A9-5A24-462E-8D3D-96C3CB2A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979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9841-75F0-4C2B-A9CE-0B271A0F3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859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A7EE-9DBE-41F3-8973-40D89C42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097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905B-8472-4F6E-BF4C-6DA5E714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289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BD17-3F02-4544-96E4-5DA70E64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8512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2F66-1207-4B50-AD2D-4F6AEB46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543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ED8C-25DA-49E4-B753-E98A0899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18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F65-E2BF-4617-8D73-B16A62F3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9682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C81D-42C4-48AC-9005-AEB14ED5E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051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3A6E0CF-2860-40B5-BABE-5567A0B1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2051" name="CorrectBarGroup"/>
          <p:cNvGrpSpPr>
            <a:grpSpLocks/>
          </p:cNvGrpSpPr>
          <p:nvPr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2" name="PercentLabelGroup"/>
          <p:cNvGrpSpPr>
            <a:grpSpLocks/>
          </p:cNvGrpSpPr>
          <p:nvPr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2053" name="IncorrectBarGroup"/>
          <p:cNvGrpSpPr>
            <a:grpSpLocks/>
          </p:cNvGrpSpPr>
          <p:nvPr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4" name="XLabelGroup"/>
          <p:cNvGrpSpPr>
            <a:grpSpLocks/>
          </p:cNvGrpSpPr>
          <p:nvPr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2055" name="AxisLineGroup"/>
          <p:cNvGrpSpPr>
            <a:grpSpLocks/>
          </p:cNvGrpSpPr>
          <p:nvPr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YLabelGroup"/>
          <p:cNvGrpSpPr>
            <a:grpSpLocks/>
          </p:cNvGrpSpPr>
          <p:nvPr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YwscALN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yENeJ70S5Q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1niTozP-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lm.nih.gov/medlineplus/ency/images/ency/fullsize/9795.jpg&amp;imgrefurl=http://www.nlm.nih.gov/medlineplus/ency/imagepages/9795.htm&amp;h=320&amp;w=400&amp;sz=12&amp;hl=en&amp;start=4&amp;tbnid=8RmXofhPE26OmM:&amp;tbnh=99&amp;tbnw=124&amp;prev=/images?q%3Dgallbladder%26svnum%3D10%26hl%3Den%26lr%3D%26safe%3Dactiv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06XzaKqEL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FFFF"/>
                </a:solidFill>
                <a:latin typeface="Rockwell Extra Bold" pitchFamily="18" charset="0"/>
              </a:rPr>
              <a:t>Digestive System Organs</a:t>
            </a:r>
            <a:br>
              <a:rPr lang="en-US" altLang="en-US" sz="1900" dirty="0">
                <a:solidFill>
                  <a:srgbClr val="FFFFFF"/>
                </a:solidFill>
                <a:latin typeface="Rockwell Extra Bold" pitchFamily="18" charset="0"/>
              </a:rPr>
            </a:br>
            <a:br>
              <a:rPr lang="en-US" altLang="en-US" sz="1900" dirty="0">
                <a:solidFill>
                  <a:srgbClr val="FFFFFF"/>
                </a:solidFill>
                <a:latin typeface="Rockwell Extra Bold" pitchFamily="18" charset="0"/>
              </a:rPr>
            </a:br>
            <a:r>
              <a:rPr lang="en-US" altLang="en-US" sz="1900" dirty="0">
                <a:solidFill>
                  <a:srgbClr val="FFFFFF"/>
                </a:solidFill>
                <a:latin typeface="Rockwell Extra Bold" pitchFamily="18" charset="0"/>
                <a:hlinkClick r:id="rId3"/>
              </a:rPr>
              <a:t>https://www.youtube.com/watch?v=_QYwscALNng</a:t>
            </a:r>
            <a:br>
              <a:rPr lang="en-US" altLang="en-US" sz="1900" dirty="0">
                <a:solidFill>
                  <a:srgbClr val="FFFFFF"/>
                </a:solidFill>
                <a:latin typeface="Rockwell Extra Bold" pitchFamily="18" charset="0"/>
              </a:rPr>
            </a:br>
            <a:endParaRPr lang="en-US" altLang="en-US" sz="1900" dirty="0">
              <a:solidFill>
                <a:srgbClr val="FFFFFF"/>
              </a:solidFill>
              <a:latin typeface="Rockwell Extra Bold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591" y="5318990"/>
            <a:ext cx="7062673" cy="723670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Which structure is first?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dirty="0"/>
              <a:t>4. Stomach (cont.)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ps.aw.com/wps/media/tmp/labeling/7094585_d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8" y="2811104"/>
            <a:ext cx="3582162" cy="30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2438403"/>
            <a:ext cx="5257800" cy="44195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Gastric Secretions/JUICE-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u="sng" dirty="0">
                <a:solidFill>
                  <a:schemeClr val="bg2"/>
                </a:solidFill>
              </a:rPr>
              <a:t>Mucous cells</a:t>
            </a:r>
            <a:r>
              <a:rPr lang="en-US" altLang="en-US" sz="1800" dirty="0">
                <a:solidFill>
                  <a:schemeClr val="bg2"/>
                </a:solidFill>
              </a:rPr>
              <a:t>- </a:t>
            </a:r>
            <a:r>
              <a:rPr lang="en-US" altLang="en-US" sz="1800" dirty="0"/>
              <a:t>secrete mucous, prevents pepsin from digesting stomach lining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2"/>
            </a:pPr>
            <a:endParaRPr lang="en-US" altLang="en-US" sz="1800" u="sng" dirty="0">
              <a:solidFill>
                <a:schemeClr val="bg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n-US" altLang="en-US" sz="1800" u="sng" dirty="0">
                <a:solidFill>
                  <a:schemeClr val="bg2"/>
                </a:solidFill>
              </a:rPr>
              <a:t>Chief cells</a:t>
            </a:r>
            <a:r>
              <a:rPr lang="en-US" altLang="en-US" sz="1800" dirty="0">
                <a:solidFill>
                  <a:schemeClr val="bg2"/>
                </a:solidFill>
              </a:rPr>
              <a:t>- </a:t>
            </a:r>
            <a:r>
              <a:rPr lang="en-US" altLang="en-US" sz="1800" dirty="0"/>
              <a:t>secretes digestive enzymes-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accent6"/>
                </a:solidFill>
              </a:rPr>
              <a:t>pepsin-</a:t>
            </a:r>
            <a:r>
              <a:rPr lang="en-US" altLang="en-US" sz="1600" dirty="0"/>
              <a:t> breaks down most proteins-large </a:t>
            </a:r>
            <a:r>
              <a:rPr lang="en-US" altLang="en-US" sz="1600" dirty="0">
                <a:sym typeface="Wingdings" panose="05000000000000000000" pitchFamily="2" charset="2"/>
              </a:rPr>
              <a:t>medium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accent6"/>
                </a:solidFill>
              </a:rPr>
              <a:t>gastric lipase- </a:t>
            </a:r>
            <a:r>
              <a:rPr lang="en-US" sz="1600" dirty="0"/>
              <a:t> breaks down fats into smaller molecules -&gt; fatty acids and glycerol</a:t>
            </a:r>
            <a:endParaRPr lang="en-US" altLang="en-US" sz="1600" dirty="0">
              <a:solidFill>
                <a:schemeClr val="accent6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n-US" altLang="en-US" sz="1800" u="sng" dirty="0">
                <a:solidFill>
                  <a:schemeClr val="bg2"/>
                </a:solidFill>
              </a:rPr>
              <a:t>Parietal Cells</a:t>
            </a:r>
            <a:r>
              <a:rPr lang="en-US" altLang="en-US" sz="1800" dirty="0">
                <a:solidFill>
                  <a:schemeClr val="bg2"/>
                </a:solidFill>
              </a:rPr>
              <a:t>- </a:t>
            </a:r>
            <a:r>
              <a:rPr lang="en-US" altLang="en-US" sz="1800" dirty="0"/>
              <a:t>release HCl (helps activate pepsin) and intrinsic factor (helps absorb vitamin B12)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>
              <a:latin typeface="Rockwell Extra Bold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3"/>
            </a:pPr>
            <a:endParaRPr lang="en-US" altLang="en-US" sz="1300" dirty="0">
              <a:latin typeface="Rockwell Extra Bold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Pancreas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6E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08B26B-1178-40B4-8853-47794AFB6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4" y="3965495"/>
            <a:ext cx="2269997" cy="1430098"/>
          </a:xfrm>
          <a:prstGeom prst="rect">
            <a:avLst/>
          </a:prstGeom>
        </p:spPr>
      </p:pic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37660" y="1981200"/>
            <a:ext cx="4817136" cy="46482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solidFill>
                  <a:srgbClr val="FF0000"/>
                </a:solidFill>
              </a:rPr>
              <a:t>Accessory organ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/>
              <a:t>Attached to duodenum (start of sm. Int.)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/>
              <a:t>Produces enzymes which break down all categories of food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/>
              <a:t>Secretions-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Pancreatic juice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Enzymes-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accent6"/>
                </a:solidFill>
                <a:ea typeface="+mn-ea"/>
                <a:cs typeface="+mn-cs"/>
              </a:rPr>
              <a:t>Pancreatic amylase</a:t>
            </a:r>
            <a:r>
              <a:rPr lang="en-US" altLang="en-US" kern="1200" dirty="0">
                <a:ea typeface="+mn-ea"/>
                <a:cs typeface="+mn-cs"/>
              </a:rPr>
              <a:t>: </a:t>
            </a:r>
            <a:r>
              <a:rPr lang="en-US" dirty="0"/>
              <a:t>completes digestion of carbohydrate, producing glucose</a:t>
            </a:r>
            <a:endParaRPr lang="en-US" altLang="en-US" kern="1200" dirty="0">
              <a:ea typeface="+mn-ea"/>
              <a:cs typeface="+mn-cs"/>
            </a:endParaRP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accent6"/>
                </a:solidFill>
                <a:ea typeface="+mn-ea"/>
                <a:cs typeface="+mn-cs"/>
              </a:rPr>
              <a:t>Pancreatic lipase: </a:t>
            </a:r>
            <a:r>
              <a:rPr lang="en-US" altLang="en-US" kern="1200" dirty="0">
                <a:ea typeface="+mn-ea"/>
                <a:cs typeface="+mn-cs"/>
              </a:rPr>
              <a:t>continuation of breakdown of fats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ea typeface="+mn-ea"/>
                <a:cs typeface="+mn-cs"/>
              </a:rPr>
              <a:t>Trypsin, chymotrypsin, carboxy-peptidase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Pancreas (cont.)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3CA431-AC4E-4505-A157-53C0173E07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9921" y="2811104"/>
            <a:ext cx="3000456" cy="2218078"/>
          </a:xfrm>
          <a:prstGeom prst="rect">
            <a:avLst/>
          </a:prstGeom>
        </p:spPr>
      </p:pic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438402"/>
            <a:ext cx="5198885" cy="426718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u="sng" kern="1200" dirty="0"/>
              <a:t>Hormones Secreted by the Pancreas</a:t>
            </a:r>
          </a:p>
          <a:p>
            <a:pPr marL="5715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kern="1200" dirty="0">
                <a:solidFill>
                  <a:schemeClr val="accent6"/>
                </a:solidFill>
                <a:ea typeface="+mn-ea"/>
                <a:cs typeface="+mn-cs"/>
              </a:rPr>
              <a:t>Glucagon-</a:t>
            </a:r>
            <a:r>
              <a:rPr lang="en-US" altLang="en-US" sz="2000" kern="1200" dirty="0">
                <a:ea typeface="+mn-ea"/>
                <a:cs typeface="+mn-cs"/>
              </a:rPr>
              <a:t>  increases blood glucose, glycogen in liver  and muscle released into blood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1200" dirty="0">
                <a:solidFill>
                  <a:schemeClr val="bg2"/>
                </a:solidFill>
                <a:ea typeface="+mn-ea"/>
                <a:cs typeface="+mn-cs"/>
              </a:rPr>
              <a:t>Hypoglycemia</a:t>
            </a:r>
            <a:r>
              <a:rPr lang="en-US" altLang="en-US" sz="1800" kern="1200" dirty="0">
                <a:ea typeface="+mn-ea"/>
                <a:cs typeface="+mn-cs"/>
              </a:rPr>
              <a:t>- very low level of blood sugar (glucose)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kern="1200" dirty="0"/>
          </a:p>
          <a:p>
            <a:pPr marL="45720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kern="1200" dirty="0">
                <a:solidFill>
                  <a:schemeClr val="accent6"/>
                </a:solidFill>
              </a:rPr>
              <a:t>Insulin-</a:t>
            </a:r>
            <a:r>
              <a:rPr lang="en-US" sz="2000" kern="1200" dirty="0"/>
              <a:t> decreases blood glucose, moves glucose from blood to cells for Energy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</a:rPr>
              <a:t>Hyperglycemia</a:t>
            </a:r>
            <a:r>
              <a:rPr lang="en-US" sz="1800" kern="1200" dirty="0"/>
              <a:t> - blood glucose level is too high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hlinkClick r:id="rId4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hlinkClick r:id="rId4"/>
              </a:rPr>
              <a:t>Diabetes</a:t>
            </a:r>
            <a:endParaRPr lang="en-US" altLang="en-US" sz="1900" kern="1200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5. Small Intestine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1EDBB6B-9E7C-40C2-8B7A-F9769D860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417553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7600" y="2682434"/>
            <a:ext cx="5410199" cy="39469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rgbClr val="7030A0"/>
                </a:solidFill>
              </a:rPr>
              <a:t>Primary organ- </a:t>
            </a:r>
            <a:r>
              <a:rPr lang="en-US" altLang="en-US" sz="1900" kern="1200" dirty="0"/>
              <a:t>6m long 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500" kern="1200" dirty="0"/>
              <a:t>2.5 cm diameter</a:t>
            </a:r>
          </a:p>
          <a:p>
            <a:pPr indent="-2286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Abdominal cavity</a:t>
            </a:r>
          </a:p>
          <a:p>
            <a:pPr indent="-2286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carbohydrate, lipid, protein digestion</a:t>
            </a:r>
          </a:p>
          <a:p>
            <a:pPr indent="-2286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Receives secretions from pancreas and liver</a:t>
            </a:r>
          </a:p>
          <a:p>
            <a:pPr indent="-2286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Completes digestion of chyme</a:t>
            </a:r>
          </a:p>
          <a:p>
            <a:pPr indent="-2286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Absorbs nutrients</a:t>
            </a:r>
          </a:p>
          <a:p>
            <a:pPr indent="-2286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Transports wastes to large intestine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/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5. Small Intestine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18053A2-E9DE-4135-9E81-CF2FA2086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417553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16515" y="2682433"/>
            <a:ext cx="5275085" cy="402315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u="sng" kern="1200" dirty="0"/>
              <a:t>3 parts-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b="1" u="sng" kern="1200" dirty="0"/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u="sng" kern="1200" dirty="0">
                <a:solidFill>
                  <a:schemeClr val="accent6"/>
                </a:solidFill>
                <a:ea typeface="+mn-ea"/>
                <a:cs typeface="+mn-cs"/>
              </a:rPr>
              <a:t>Duodenum-</a:t>
            </a:r>
            <a:r>
              <a:rPr lang="en-US" altLang="en-US" sz="2100" kern="1200" dirty="0">
                <a:ea typeface="+mn-ea"/>
                <a:cs typeface="+mn-cs"/>
              </a:rPr>
              <a:t> (from stomach - bile and pancreatic duct here - 25cm)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u="sng" kern="1200" dirty="0">
                <a:solidFill>
                  <a:schemeClr val="accent6"/>
                </a:solidFill>
                <a:ea typeface="+mn-ea"/>
                <a:cs typeface="+mn-cs"/>
              </a:rPr>
              <a:t>Jejunum-</a:t>
            </a:r>
            <a:r>
              <a:rPr lang="en-US" altLang="en-US" sz="2100" kern="1200" dirty="0">
                <a:ea typeface="+mn-ea"/>
                <a:cs typeface="+mn-cs"/>
              </a:rPr>
              <a:t> 2.5 m folds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u="sng" kern="1200" dirty="0">
                <a:solidFill>
                  <a:schemeClr val="accent6"/>
                </a:solidFill>
                <a:ea typeface="+mn-ea"/>
                <a:cs typeface="+mn-cs"/>
              </a:rPr>
              <a:t>Ileum-</a:t>
            </a:r>
            <a:r>
              <a:rPr lang="en-US" altLang="en-US" sz="2100" kern="1200" dirty="0">
                <a:ea typeface="+mn-ea"/>
                <a:cs typeface="+mn-cs"/>
              </a:rPr>
              <a:t> 3.5m to lg. intestine</a:t>
            </a:r>
          </a:p>
          <a:p>
            <a:pPr marL="285750" indent="-457200" eaLnBrk="1" hangingPunct="1">
              <a:lnSpc>
                <a:spcPct val="90000"/>
              </a:lnSpc>
            </a:pPr>
            <a:endParaRPr lang="en-US" altLang="en-US" sz="2500" kern="1200" dirty="0"/>
          </a:p>
          <a:p>
            <a:pPr marL="285750" indent="-457200" eaLnBrk="1" hangingPunct="1">
              <a:lnSpc>
                <a:spcPct val="90000"/>
              </a:lnSpc>
            </a:pPr>
            <a:r>
              <a:rPr lang="en-US" altLang="en-US" sz="2500" kern="1200" dirty="0"/>
              <a:t>Sphincter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ea typeface="+mn-ea"/>
                <a:cs typeface="+mn-cs"/>
              </a:rPr>
              <a:t>ileocecal sphincter</a:t>
            </a:r>
          </a:p>
        </p:txBody>
      </p:sp>
    </p:spTree>
    <p:extLst>
      <p:ext uri="{BB962C8B-B14F-4D97-AF65-F5344CB8AC3E}">
        <p14:creationId xmlns:p14="http://schemas.microsoft.com/office/powerpoint/2010/main" val="28490964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Absorption in Small Intestine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885554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1200" dirty="0"/>
              <a:t>Intestinal glands release water</a:t>
            </a:r>
            <a:endParaRPr lang="en-US" altLang="en-US" sz="2800" u="sng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u="sng" kern="1200" dirty="0">
                <a:solidFill>
                  <a:schemeClr val="accent6"/>
                </a:solidFill>
              </a:rPr>
              <a:t>Villi</a:t>
            </a:r>
            <a:r>
              <a:rPr lang="en-US" altLang="en-US" sz="2800" kern="1200" dirty="0">
                <a:solidFill>
                  <a:schemeClr val="accent6"/>
                </a:solidFill>
              </a:rPr>
              <a:t>-</a:t>
            </a:r>
            <a:r>
              <a:rPr lang="en-US" altLang="en-US" sz="2800" kern="1200" dirty="0"/>
              <a:t> small projections increase surface area for absorption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1200" dirty="0"/>
              <a:t>Completes nutrient absorption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Absorption in Small Intestine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885554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682433"/>
            <a:ext cx="5046485" cy="4023162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ea typeface="+mn-ea"/>
                <a:cs typeface="+mn-cs"/>
              </a:rPr>
              <a:t>Carb digestion begins in mouth, finishes here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ea typeface="+mn-ea"/>
                <a:cs typeface="+mn-cs"/>
              </a:rPr>
              <a:t>Protein digestion begins in stomach, finishes here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ea typeface="+mn-ea"/>
                <a:cs typeface="+mn-cs"/>
              </a:rPr>
              <a:t>Fats entirely broken down in sm. Intestine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ea typeface="+mn-ea"/>
                <a:cs typeface="+mn-cs"/>
              </a:rPr>
              <a:t>Electrolytes diffuse and are actively transported in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kern="1200" dirty="0">
                <a:ea typeface="+mn-ea"/>
                <a:cs typeface="+mn-cs"/>
              </a:rPr>
              <a:t>Water absorbed</a:t>
            </a:r>
          </a:p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9437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Liver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95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A22E3-F3DA-4BA8-BC85-FC0F8CA5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3888883"/>
            <a:ext cx="2269997" cy="1583322"/>
          </a:xfrm>
          <a:prstGeom prst="rect">
            <a:avLst/>
          </a:prstGeom>
        </p:spPr>
      </p:pic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37660" y="2438400"/>
            <a:ext cx="5077740" cy="411480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u="sng" kern="1200" dirty="0">
                <a:solidFill>
                  <a:srgbClr val="FF0000"/>
                </a:solidFill>
              </a:rPr>
              <a:t>Accessory Organ </a:t>
            </a:r>
            <a:r>
              <a:rPr lang="en-US" altLang="en-US" sz="2400" kern="1200" dirty="0"/>
              <a:t>(largest gland)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Upper abdomen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Break up fat so enzymes can digest it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Metabolism of proteins, fats, carbs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Storage of several substances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Detoxification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Blood cell production in fetus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C07E4-C0FE-4CA9-86BA-3D6E267FE6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Liver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7ED6F22-D731-4155-B4C6-826D02D1C7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83" y="2811103"/>
            <a:ext cx="4037887" cy="3068795"/>
          </a:xfrm>
          <a:prstGeom prst="rect">
            <a:avLst/>
          </a:prstGeo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2682433"/>
            <a:ext cx="5105400" cy="417556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Secretions-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accent6"/>
                </a:solidFill>
                <a:ea typeface="+mn-ea"/>
                <a:cs typeface="+mn-cs"/>
              </a:rPr>
              <a:t>Bile/bile salts- </a:t>
            </a:r>
            <a:r>
              <a:rPr lang="en-US" altLang="en-US" sz="2400" kern="1200" dirty="0">
                <a:ea typeface="+mn-ea"/>
                <a:cs typeface="+mn-cs"/>
              </a:rPr>
              <a:t>critical for digestion and absorption of fats and fat-soluble vitamins in the small intestine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Other Functions-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u="sng" kern="1200" dirty="0">
                <a:solidFill>
                  <a:schemeClr val="bg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Detoxification</a:t>
            </a:r>
            <a:r>
              <a:rPr lang="en-US" altLang="en-US" sz="2400" kern="1200" dirty="0">
                <a:solidFill>
                  <a:schemeClr val="bg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-</a:t>
            </a:r>
            <a:r>
              <a:rPr lang="en-US" altLang="en-US" sz="2400" kern="1200" dirty="0">
                <a:ea typeface="+mn-ea"/>
                <a:cs typeface="+mn-cs"/>
              </a:rPr>
              <a:t> blood leaves intestine through veins </a:t>
            </a:r>
            <a:r>
              <a:rPr lang="en-US" altLang="en-US" sz="2400" kern="1200" dirty="0">
                <a:ea typeface="+mn-ea"/>
                <a:cs typeface="+mn-cs"/>
                <a:sym typeface="Wingdings" panose="05000000000000000000" pitchFamily="2" charset="2"/>
              </a:rPr>
              <a:t>hepatic </a:t>
            </a:r>
            <a:r>
              <a:rPr lang="en-US" altLang="en-US" sz="2400" kern="1200" dirty="0" err="1">
                <a:ea typeface="+mn-ea"/>
                <a:cs typeface="+mn-cs"/>
                <a:sym typeface="Wingdings" panose="05000000000000000000" pitchFamily="2" charset="2"/>
              </a:rPr>
              <a:t>veinliver</a:t>
            </a:r>
            <a:endParaRPr lang="en-US" altLang="en-US" sz="2400" kern="1200" dirty="0">
              <a:ea typeface="+mn-ea"/>
              <a:cs typeface="+mn-cs"/>
              <a:sym typeface="Wingdings" panose="05000000000000000000" pitchFamily="2" charset="2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ea typeface="+mn-ea"/>
                <a:cs typeface="+mn-cs"/>
                <a:sym typeface="Wingdings" panose="05000000000000000000" pitchFamily="2" charset="2"/>
              </a:rPr>
              <a:t>Substances detoxify as they pass through liver by chemical reactions 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kern="1200" dirty="0">
              <a:ea typeface="+mn-ea"/>
              <a:cs typeface="+mn-cs"/>
              <a:sym typeface="Wingdings" panose="05000000000000000000" pitchFamily="2" charset="2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ea typeface="+mn-ea"/>
                <a:cs typeface="+mn-cs"/>
                <a:sym typeface="Wingdings" panose="05000000000000000000" pitchFamily="2" charset="2"/>
              </a:rPr>
              <a:t>ex. Alcohol, acetaminophen, other drugs</a:t>
            </a:r>
            <a:endParaRPr lang="en-US" altLang="en-US" sz="2400" kern="1200" dirty="0">
              <a:ea typeface="+mn-ea"/>
              <a:cs typeface="+mn-cs"/>
            </a:endParaRPr>
          </a:p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772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Liver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0589226-C686-4E63-BA77-CAFED771DD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083009"/>
          </a:xfrm>
          <a:prstGeom prst="rect">
            <a:avLst/>
          </a:prstGeom>
        </p:spPr>
      </p:pic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716515" y="2682433"/>
            <a:ext cx="5351285" cy="417554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u="sng" kern="1200" dirty="0">
                <a:solidFill>
                  <a:schemeClr val="accent6"/>
                </a:solidFill>
                <a:ea typeface="+mn-ea"/>
                <a:cs typeface="+mn-cs"/>
              </a:rPr>
              <a:t>Metabolism</a:t>
            </a:r>
            <a:r>
              <a:rPr lang="en-US" altLang="en-US" kern="1200" dirty="0">
                <a:solidFill>
                  <a:schemeClr val="accent6"/>
                </a:solidFill>
                <a:ea typeface="+mn-ea"/>
                <a:cs typeface="+mn-cs"/>
              </a:rPr>
              <a:t>-</a:t>
            </a:r>
            <a:r>
              <a:rPr lang="en-US" altLang="en-US" kern="1200" dirty="0">
                <a:ea typeface="+mn-ea"/>
                <a:cs typeface="+mn-cs"/>
              </a:rPr>
              <a:t> use building blocks brought from the small intestine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Change glucose level (making and breaking glycogen from glucose)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Make phospholipids, cholesterol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Changing carbs and proteins to lipids for storage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Makes plasma proteins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Deaminating amino acids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Forms urea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ea typeface="+mn-ea"/>
                <a:cs typeface="+mn-cs"/>
              </a:rPr>
              <a:t>Remove bacteria blood</a:t>
            </a:r>
          </a:p>
        </p:txBody>
      </p:sp>
    </p:spTree>
    <p:extLst>
      <p:ext uri="{BB962C8B-B14F-4D97-AF65-F5344CB8AC3E}">
        <p14:creationId xmlns:p14="http://schemas.microsoft.com/office/powerpoint/2010/main" val="29311422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75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rgbClr val="FFFFFF"/>
                </a:solidFill>
              </a:rPr>
              <a:t>1.Mouth/Oral Cavity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4" y="825671"/>
            <a:ext cx="2747048" cy="2095024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659DBBA-D427-420A-9332-C5B5A250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" y="3937306"/>
            <a:ext cx="3312289" cy="2095023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FFFFFF"/>
                </a:solidFill>
              </a:rPr>
              <a:t>receives food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FFFFFF"/>
                </a:solidFill>
              </a:rPr>
              <a:t>Mechanical digestion by teeth (mastication)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FFFFFF"/>
                </a:solidFill>
              </a:rPr>
              <a:t>mixes food with saliva to form </a:t>
            </a:r>
            <a:r>
              <a:rPr lang="en-US" altLang="en-US" sz="2100" kern="1200" dirty="0">
                <a:solidFill>
                  <a:srgbClr val="FF0000"/>
                </a:solidFill>
              </a:rPr>
              <a:t>bolus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solidFill>
                <a:srgbClr val="FFFFFF"/>
              </a:solidFill>
            </a:endParaRPr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Liver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474556E-9E10-4213-9E48-38A6BE4EC3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5866" y="2589086"/>
            <a:ext cx="3761743" cy="2755478"/>
          </a:xfrm>
          <a:prstGeom prst="rect">
            <a:avLst/>
          </a:prstGeom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474080" y="3124200"/>
            <a:ext cx="3441320" cy="26669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u="sng" kern="1200" dirty="0">
                <a:ea typeface="+mn-ea"/>
                <a:cs typeface="+mn-cs"/>
              </a:rPr>
              <a:t>Storage</a:t>
            </a:r>
            <a:r>
              <a:rPr lang="en-US" altLang="en-US" sz="2100" kern="1200" dirty="0">
                <a:ea typeface="+mn-ea"/>
                <a:cs typeface="+mn-cs"/>
              </a:rPr>
              <a:t> 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ea typeface="+mn-ea"/>
                <a:cs typeface="+mn-cs"/>
              </a:rPr>
              <a:t>Iron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ea typeface="+mn-ea"/>
                <a:cs typeface="+mn-cs"/>
              </a:rPr>
              <a:t>Copper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ea typeface="+mn-ea"/>
                <a:cs typeface="+mn-cs"/>
              </a:rPr>
              <a:t>vitamins, A, B12, 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500" kern="1200" dirty="0">
                <a:ea typeface="+mn-ea"/>
                <a:cs typeface="+mn-cs"/>
                <a:hlinkClick r:id="rId3"/>
              </a:rPr>
              <a:t>https://www.youtube.com/watch?v=O71niTozP-o</a:t>
            </a:r>
            <a:endParaRPr lang="en-US" altLang="en-US" sz="25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616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Gallbladder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1C958-D994-4ED4-B387-F0CC67EE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0" y="803049"/>
            <a:ext cx="1402146" cy="2470743"/>
          </a:xfrm>
          <a:prstGeom prst="rect">
            <a:avLst/>
          </a:prstGeom>
          <a:effectLst/>
        </p:spPr>
      </p:pic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37660" y="2438400"/>
            <a:ext cx="4817136" cy="378541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1200" dirty="0">
                <a:solidFill>
                  <a:srgbClr val="FF0000"/>
                </a:solidFill>
              </a:rPr>
              <a:t>Accessory organ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Behind liver - connects to sm. Intestine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Injects bile into duodenum following a meal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Function: storage room for bile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Sphincter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ea typeface="+mn-ea"/>
                <a:cs typeface="+mn-cs"/>
              </a:rPr>
              <a:t>Hepatopancreatic sphincter</a:t>
            </a:r>
          </a:p>
        </p:txBody>
      </p:sp>
      <p:sp>
        <p:nvSpPr>
          <p:cNvPr id="44038" name="AutoShape 9" descr="9795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181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Rockwell Extra Bold" pitchFamily="18" charset="0"/>
            </a:endParaRPr>
          </a:p>
        </p:txBody>
      </p:sp>
      <p:sp>
        <p:nvSpPr>
          <p:cNvPr id="44039" name="AutoShape 11" descr="9795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181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Rockwell Extra Bold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6. Large Intestine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2682" b="4"/>
          <a:stretch>
            <a:fillRect/>
          </a:stretch>
        </p:blipFill>
        <p:spPr>
          <a:xfrm>
            <a:off x="785718" y="2412744"/>
            <a:ext cx="2524860" cy="2032512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>
                <a:solidFill>
                  <a:srgbClr val="7030A0"/>
                </a:solidFill>
              </a:rPr>
              <a:t>Primary organ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/>
              <a:t>1.5 m long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/>
              <a:t>Abdominopelvic cavity, surrounds small intestine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/>
              <a:t>Absorbs water, minerals, and electrolytes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/>
              <a:t>Forms and stores feces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/>
              <a:t>AKA-colon</a:t>
            </a:r>
          </a:p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6. Large Intestine (cont.)</a:t>
            </a:r>
          </a:p>
        </p:txBody>
      </p:sp>
      <p:cxnSp>
        <p:nvCxnSpPr>
          <p:cNvPr id="45061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9AC91B-8696-4BC9-815D-3F967AD47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98" y="2456323"/>
            <a:ext cx="3578402" cy="4173065"/>
          </a:xfrm>
          <a:prstGeom prst="rect">
            <a:avLst/>
          </a:prstGeom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/>
              <a:t>5 parts-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kern="1200" dirty="0">
                <a:ea typeface="+mn-ea"/>
                <a:cs typeface="+mn-cs"/>
              </a:rPr>
              <a:t>Cecum- pouch below ileocecal opening, appendix attaches here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kern="1200" dirty="0">
                <a:ea typeface="+mn-ea"/>
                <a:cs typeface="+mn-cs"/>
              </a:rPr>
              <a:t>Ascending colon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kern="1200" dirty="0">
                <a:ea typeface="+mn-ea"/>
                <a:cs typeface="+mn-cs"/>
              </a:rPr>
              <a:t>Transverse colon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kern="1200" dirty="0">
                <a:ea typeface="+mn-ea"/>
                <a:cs typeface="+mn-cs"/>
              </a:rPr>
              <a:t>Descending colon</a:t>
            </a:r>
          </a:p>
          <a:p>
            <a:pPr marL="685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kern="1200" dirty="0">
                <a:ea typeface="+mn-ea"/>
                <a:cs typeface="+mn-cs"/>
              </a:rPr>
              <a:t>Sigmoid colon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7. Rectum &amp; 8. Anus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0449D5-F614-422D-89A9-3F4FF65C8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852948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16515" y="2682433"/>
            <a:ext cx="5275085" cy="41755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7030A0"/>
                </a:solidFill>
              </a:rPr>
              <a:t>Primary organs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/>
              <a:t>Pelvic cavity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/>
              <a:t>Functions- peristalsis, final storage spot, “creates urge”, defecation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/>
              <a:t>Sphincters-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ea typeface="+mn-ea"/>
                <a:cs typeface="+mn-cs"/>
              </a:rPr>
              <a:t>Internal anal sphincter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ea typeface="+mn-ea"/>
                <a:cs typeface="+mn-cs"/>
              </a:rPr>
              <a:t>External anal sphincter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https://www.youtube.com/watch?v=s06XzaKqELk</a:t>
            </a:r>
            <a:endParaRPr lang="en-US" sz="2000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ea typeface="+mn-ea"/>
              <a:cs typeface="+mn-cs"/>
            </a:endParaRPr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Salivary Glands</a:t>
            </a:r>
          </a:p>
        </p:txBody>
      </p:sp>
      <p:cxnSp>
        <p:nvCxnSpPr>
          <p:cNvPr id="29707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CC9FCE-D797-4245-91D8-000D4E09E2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5517" y="2811104"/>
            <a:ext cx="2524860" cy="234812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solidFill>
                  <a:srgbClr val="FF0000"/>
                </a:solidFill>
              </a:rPr>
              <a:t>Accessory organ</a:t>
            </a:r>
            <a:r>
              <a:rPr lang="en-US" altLang="en-US" sz="1900" kern="1200" dirty="0"/>
              <a:t>, begins chemical digestion of carbohydrates</a:t>
            </a:r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/>
              <a:t>Secretions-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ea typeface="+mn-ea"/>
                <a:cs typeface="+mn-cs"/>
              </a:rPr>
              <a:t>Saliva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ea typeface="+mn-ea"/>
                <a:cs typeface="+mn-cs"/>
              </a:rPr>
              <a:t>Salivary amylase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ea typeface="+mn-ea"/>
                <a:cs typeface="+mn-cs"/>
              </a:rPr>
              <a:t>splits starch into disaccharides</a:t>
            </a:r>
          </a:p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ea typeface="+mn-ea"/>
                <a:cs typeface="+mn-cs"/>
              </a:rPr>
              <a:t>Lysozyme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ea typeface="+mn-ea"/>
                <a:cs typeface="+mn-cs"/>
              </a:rPr>
              <a:t>Lingual lipase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Salivary Glands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9630E0F-D706-478D-8B26-9BD16836B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5517" y="2811104"/>
            <a:ext cx="2524860" cy="2341807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/>
              <a:t>More Secretions-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FF0000"/>
                </a:solidFill>
                <a:ea typeface="+mn-ea"/>
                <a:cs typeface="+mn-cs"/>
              </a:rPr>
              <a:t>Lysozyme</a:t>
            </a:r>
            <a:r>
              <a:rPr lang="en-US" altLang="en-US" sz="2100" kern="1200" dirty="0">
                <a:ea typeface="+mn-ea"/>
                <a:cs typeface="+mn-cs"/>
              </a:rPr>
              <a:t>- antibacterial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FF0000"/>
                </a:solidFill>
                <a:ea typeface="+mn-ea"/>
                <a:cs typeface="+mn-cs"/>
              </a:rPr>
              <a:t>Lingual lipase- </a:t>
            </a:r>
            <a:r>
              <a:rPr lang="en-US" altLang="en-US" sz="2100" kern="1200" dirty="0">
                <a:ea typeface="+mn-ea"/>
                <a:cs typeface="+mn-cs"/>
              </a:rPr>
              <a:t>triglycerides in to fatty acids and monoglycerides</a:t>
            </a:r>
          </a:p>
          <a:p>
            <a:pPr marL="857250"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ea typeface="+mn-ea"/>
                <a:cs typeface="+mn-cs"/>
              </a:rPr>
              <a:t>(not activated until stomach is acidic)</a:t>
            </a:r>
          </a:p>
        </p:txBody>
      </p:sp>
    </p:spTree>
    <p:extLst>
      <p:ext uri="{BB962C8B-B14F-4D97-AF65-F5344CB8AC3E}">
        <p14:creationId xmlns:p14="http://schemas.microsoft.com/office/powerpoint/2010/main" val="36352334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2.Pharynx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7701E4F-67F8-4FB8-AE63-F4E97C681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543938"/>
          </a:xfrm>
          <a:prstGeom prst="rect">
            <a:avLst/>
          </a:prstGeom>
        </p:spPr>
      </p:pic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>
                <a:solidFill>
                  <a:srgbClr val="7030A0"/>
                </a:solidFill>
              </a:rPr>
              <a:t>Primary organ- </a:t>
            </a:r>
            <a:r>
              <a:rPr lang="en-US" altLang="en-US" sz="2100" kern="1200" dirty="0"/>
              <a:t>passageway for food, liquid, and air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kern="1200" dirty="0"/>
              <a:t>Function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voluntary swallowing (deglutition)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Esophagus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822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574A8-2510-4576-A195-38E68F641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753"/>
          <a:stretch/>
        </p:blipFill>
        <p:spPr>
          <a:xfrm>
            <a:off x="603504" y="803049"/>
            <a:ext cx="2269998" cy="2470743"/>
          </a:xfrm>
          <a:prstGeom prst="rect">
            <a:avLst/>
          </a:prstGeom>
          <a:effectLst/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37660" y="2438400"/>
            <a:ext cx="481713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solidFill>
                  <a:srgbClr val="7030A0"/>
                </a:solidFill>
              </a:rPr>
              <a:t>Primary organ </a:t>
            </a:r>
            <a:r>
              <a:rPr lang="en-US" altLang="en-US" sz="1700" kern="1200" dirty="0"/>
              <a:t>(25cm)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Location- Thoracic cavity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Food passes through, peristalsis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Sphincter-</a:t>
            </a:r>
          </a:p>
          <a:p>
            <a:pPr marL="4572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ea typeface="+mn-ea"/>
                <a:cs typeface="+mn-cs"/>
              </a:rPr>
              <a:t>1</a:t>
            </a:r>
            <a:r>
              <a:rPr lang="en-US" altLang="en-US" sz="1700" kern="1200" baseline="30000" dirty="0">
                <a:ea typeface="+mn-ea"/>
                <a:cs typeface="+mn-cs"/>
              </a:rPr>
              <a:t>st</a:t>
            </a:r>
            <a:r>
              <a:rPr lang="en-US" altLang="en-US" sz="1700" kern="1200" dirty="0">
                <a:ea typeface="+mn-ea"/>
                <a:cs typeface="+mn-cs"/>
              </a:rPr>
              <a:t> -Lower esophageal sphincter (cardiac sphincter)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7EE342-7EAD-4A21-9980-FA9E7ABDC6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tx1"/>
                </a:solidFill>
              </a:rPr>
              <a:t>4. Stomach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B16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04" y="3772545"/>
            <a:ext cx="2269997" cy="18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37660" y="2438400"/>
            <a:ext cx="481713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solidFill>
                  <a:srgbClr val="7030A0"/>
                </a:solidFill>
              </a:rPr>
              <a:t>Primary Organ (6-7 in.)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J-shaped,  mixes food w/ gastric juice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Initiates protein digestion (Sm. amounts absorbed here)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Protects from swallowed  bacteria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Sphincter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ea typeface="+mn-ea"/>
                <a:cs typeface="+mn-cs"/>
              </a:rPr>
              <a:t>2</a:t>
            </a:r>
            <a:r>
              <a:rPr lang="en-US" altLang="en-US" sz="1700" kern="1200" baseline="30000" dirty="0">
                <a:ea typeface="+mn-ea"/>
                <a:cs typeface="+mn-cs"/>
              </a:rPr>
              <a:t>nd</a:t>
            </a:r>
            <a:r>
              <a:rPr lang="en-US" altLang="en-US" sz="1700" kern="1200" dirty="0">
                <a:ea typeface="+mn-ea"/>
                <a:cs typeface="+mn-cs"/>
              </a:rPr>
              <a:t> Pyloric Sphincter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CC52C-EE63-436B-B387-816C30C66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53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 dirty="0">
                <a:solidFill>
                  <a:schemeClr val="tx1"/>
                </a:solidFill>
              </a:rPr>
              <a:t>4. Stomach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B16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04" y="3772545"/>
            <a:ext cx="2269997" cy="18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37660" y="2438400"/>
            <a:ext cx="481713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Small % water absorbed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20% alcohol absorbed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/>
              <a:t>Secretes gastrin into blood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ea typeface="+mn-ea"/>
                <a:cs typeface="+mn-cs"/>
              </a:rPr>
              <a:t>Stimulates growth and amt. of secretions of gastric glands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ea typeface="+mn-ea"/>
                <a:cs typeface="+mn-cs"/>
              </a:rPr>
              <a:t>Strengthens contraction of LES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kern="1200" dirty="0">
                <a:ea typeface="+mn-ea"/>
                <a:cs typeface="+mn-cs"/>
              </a:rPr>
              <a:t>Relaxes PS and IS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kern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2FA05-61DB-4FAA-AD03-982416F91A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/>
              <a:t>4. Stomach (cont.)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CB065A-E970-4DD9-8B75-D01A31E8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1" y="3141016"/>
            <a:ext cx="3585054" cy="2903893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6515" y="2333599"/>
            <a:ext cx="5296024" cy="451675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uFill>
                  <a:solidFill>
                    <a:srgbClr val="FF0000"/>
                  </a:solidFill>
                </a:uFill>
              </a:rPr>
              <a:t>Makes </a:t>
            </a:r>
            <a:r>
              <a:rPr lang="en-US" altLang="en-US" sz="2800" u="sng" dirty="0">
                <a:uFill>
                  <a:solidFill>
                    <a:srgbClr val="FF0000"/>
                  </a:solidFill>
                </a:uFill>
              </a:rPr>
              <a:t>chyme</a:t>
            </a:r>
            <a:r>
              <a:rPr lang="en-US" altLang="en-US" sz="2800" dirty="0">
                <a:uFill>
                  <a:solidFill>
                    <a:srgbClr val="FF0000"/>
                  </a:solidFill>
                </a:uFill>
              </a:rPr>
              <a:t>-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pulpy acidic fluid which passes from the stomach to the small intestine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5 regions- Draw Picture!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Secretions-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900" dirty="0"/>
              <a:t>Gastric juice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900" dirty="0"/>
              <a:t>Mucous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900" dirty="0"/>
              <a:t>Hydrochloric Acid (HCl)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900" dirty="0"/>
              <a:t>Enzymes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900" dirty="0"/>
              <a:t>Pepsin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900" dirty="0"/>
              <a:t>Gastric lipase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900" dirty="0"/>
              <a:t>Hormone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900" dirty="0">
                <a:solidFill>
                  <a:schemeClr val="bg2"/>
                </a:solidFill>
              </a:rPr>
              <a:t>Gastrin-</a:t>
            </a:r>
            <a:r>
              <a:rPr lang="en-US" altLang="en-US" sz="2900" dirty="0"/>
              <a:t> controls secretion of stomach</a:t>
            </a:r>
          </a:p>
          <a:p>
            <a:pPr eaLnBrk="1" hangingPunct="1">
              <a:lnSpc>
                <a:spcPct val="90000"/>
              </a:lnSpc>
            </a:pPr>
            <a:endParaRPr lang="en-US" altLang="en-US" sz="13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30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775</Words>
  <Application>Microsoft Office PowerPoint</Application>
  <PresentationFormat>On-screen Show (4:3)</PresentationFormat>
  <Paragraphs>198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Rockwell Extra Bold</vt:lpstr>
      <vt:lpstr>Default Design</vt:lpstr>
      <vt:lpstr>iRespondGraphMaster</vt:lpstr>
      <vt:lpstr>Digestive System Organs  https://www.youtube.com/watch?v=_QYwscALNng </vt:lpstr>
      <vt:lpstr>1.Mouth/Oral Cavity</vt:lpstr>
      <vt:lpstr>Salivary Glands</vt:lpstr>
      <vt:lpstr>Salivary Glands</vt:lpstr>
      <vt:lpstr>2.Pharynx</vt:lpstr>
      <vt:lpstr>3. Esophagus</vt:lpstr>
      <vt:lpstr>4. Stomach</vt:lpstr>
      <vt:lpstr>4. Stomach</vt:lpstr>
      <vt:lpstr>4. Stomach (cont.)</vt:lpstr>
      <vt:lpstr>4. Stomach (cont.)</vt:lpstr>
      <vt:lpstr>Pancreas</vt:lpstr>
      <vt:lpstr>Pancreas (cont.)</vt:lpstr>
      <vt:lpstr>5. Small Intestine</vt:lpstr>
      <vt:lpstr>5. Small Intestine</vt:lpstr>
      <vt:lpstr>Absorption in Small Intestine</vt:lpstr>
      <vt:lpstr>Absorption in Small Intestine</vt:lpstr>
      <vt:lpstr>Liver</vt:lpstr>
      <vt:lpstr>Liver</vt:lpstr>
      <vt:lpstr>Liver</vt:lpstr>
      <vt:lpstr>Liver</vt:lpstr>
      <vt:lpstr>Gallbladder</vt:lpstr>
      <vt:lpstr>6. Large Intestine </vt:lpstr>
      <vt:lpstr>6. Large Intestine (cont.)</vt:lpstr>
      <vt:lpstr>7. Rectum &amp; 8. Anus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Organs  https://www.youtube.com/watch?v=_QYwscALNng</dc:title>
  <dc:creator>Hannah E. Styron</dc:creator>
  <cp:lastModifiedBy>Hannah E. Styron</cp:lastModifiedBy>
  <cp:revision>2</cp:revision>
  <dcterms:created xsi:type="dcterms:W3CDTF">2019-04-09T15:13:50Z</dcterms:created>
  <dcterms:modified xsi:type="dcterms:W3CDTF">2019-04-09T15:18:19Z</dcterms:modified>
</cp:coreProperties>
</file>