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1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3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Flow though the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APES 1.9 and 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and Biomass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864108"/>
            <a:ext cx="3492552" cy="5372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trophic level’s biomass is the mass of living tissue it contains.</a:t>
            </a:r>
          </a:p>
          <a:p>
            <a:endParaRPr lang="en-US" sz="2400" dirty="0"/>
          </a:p>
          <a:p>
            <a:r>
              <a:rPr lang="en-US" sz="2400" dirty="0" smtClean="0"/>
              <a:t>In general, there are </a:t>
            </a:r>
            <a:r>
              <a:rPr lang="en-US" sz="2400" u="sng" dirty="0" smtClean="0"/>
              <a:t>more</a:t>
            </a:r>
            <a:r>
              <a:rPr lang="en-US" sz="2400" dirty="0" smtClean="0"/>
              <a:t> </a:t>
            </a:r>
            <a:r>
              <a:rPr lang="en-US" sz="2400" u="sng" dirty="0" smtClean="0"/>
              <a:t>organisms</a:t>
            </a:r>
            <a:r>
              <a:rPr lang="en-US" sz="2400" dirty="0" smtClean="0"/>
              <a:t> and </a:t>
            </a:r>
            <a:r>
              <a:rPr lang="en-US" sz="2400" u="sng" dirty="0" smtClean="0"/>
              <a:t>greater biomass</a:t>
            </a:r>
            <a:r>
              <a:rPr lang="en-US" sz="2400" dirty="0" smtClean="0"/>
              <a:t> at </a:t>
            </a:r>
            <a:r>
              <a:rPr lang="en-US" sz="2400" b="1" u="sng" dirty="0" smtClean="0"/>
              <a:t>lower</a:t>
            </a:r>
            <a:r>
              <a:rPr lang="en-US" sz="2400" dirty="0" smtClean="0"/>
              <a:t> trophic levels than higher ones.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12" y="0"/>
            <a:ext cx="512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835052" cy="58475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Food chain is the LINEAR series of feeding relationships.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Why would this be an inaccurate way to study feeding relationships?</a:t>
            </a:r>
          </a:p>
          <a:p>
            <a:pPr lvl="1"/>
            <a:r>
              <a:rPr lang="en-US" sz="2200" dirty="0" smtClean="0"/>
              <a:t>Because most organisms eat more than one thing!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19" y="2043303"/>
            <a:ext cx="5619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208188" cy="5120640"/>
          </a:xfrm>
        </p:spPr>
        <p:txBody>
          <a:bodyPr/>
          <a:lstStyle/>
          <a:p>
            <a:r>
              <a:rPr lang="en-US" dirty="0" smtClean="0"/>
              <a:t>Food webs show the OVERLAPPING and interconnected food chains present in a community.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35" y="123444"/>
            <a:ext cx="5067300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132" y="1793624"/>
            <a:ext cx="2440092" cy="3653028"/>
          </a:xfrm>
        </p:spPr>
        <p:txBody>
          <a:bodyPr/>
          <a:lstStyle/>
          <a:p>
            <a:r>
              <a:rPr lang="en-US" dirty="0" smtClean="0"/>
              <a:t>All life requires energy!</a:t>
            </a:r>
          </a:p>
          <a:p>
            <a:r>
              <a:rPr lang="en-US" dirty="0" smtClean="0"/>
              <a:t>Organisms are grouped based on HOW they obtain their energy.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68" y="1402203"/>
            <a:ext cx="4747831" cy="40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0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Producers (Autotrophs)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04700" cy="2848356"/>
          </a:xfrm>
        </p:spPr>
        <p:txBody>
          <a:bodyPr/>
          <a:lstStyle/>
          <a:p>
            <a:r>
              <a:rPr lang="en-US" dirty="0" smtClean="0"/>
              <a:t>Capture energy from the sun or from chemicals and store it in the bods of energy, making it available to the rest of the community.</a:t>
            </a:r>
          </a:p>
          <a:p>
            <a:r>
              <a:rPr lang="en-US" dirty="0" smtClean="0"/>
              <a:t>Energy from the sun is captured by plants, algae, or bacteria though photosynthesis.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3176167"/>
            <a:ext cx="5167715" cy="36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Producers </a:t>
            </a:r>
            <a:br>
              <a:rPr lang="en-US" dirty="0" smtClean="0"/>
            </a:br>
            <a:r>
              <a:rPr lang="en-US" dirty="0" smtClean="0"/>
              <a:t>(Autotrophs)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420" y="754380"/>
            <a:ext cx="7315200" cy="1385316"/>
          </a:xfrm>
        </p:spPr>
        <p:txBody>
          <a:bodyPr/>
          <a:lstStyle/>
          <a:p>
            <a:r>
              <a:rPr lang="en-US" dirty="0" smtClean="0"/>
              <a:t>Energy from chemicals is captured by some bacteria though chemosynthesis.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1879579"/>
            <a:ext cx="7263047" cy="463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52" y="4139283"/>
            <a:ext cx="3642023" cy="2371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5552" y="1879579"/>
            <a:ext cx="3642023" cy="230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 (Heterotrophs)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Rely on the other organisms for energy and nutrients.</a:t>
            </a:r>
          </a:p>
          <a:p>
            <a:pPr lvl="1"/>
            <a:r>
              <a:rPr lang="en-US" u="sng" dirty="0" smtClean="0"/>
              <a:t>Herbivores</a:t>
            </a:r>
            <a:r>
              <a:rPr lang="en-US" dirty="0" smtClean="0"/>
              <a:t>: plant eaters</a:t>
            </a:r>
          </a:p>
          <a:p>
            <a:pPr lvl="1"/>
            <a:r>
              <a:rPr lang="en-US" u="sng" dirty="0" smtClean="0"/>
              <a:t>Carnivores</a:t>
            </a:r>
            <a:r>
              <a:rPr lang="en-US" dirty="0" smtClean="0"/>
              <a:t>: meat eaters</a:t>
            </a:r>
          </a:p>
          <a:p>
            <a:pPr lvl="1"/>
            <a:r>
              <a:rPr lang="en-US" u="sng" dirty="0" smtClean="0"/>
              <a:t>Omnivores</a:t>
            </a:r>
            <a:r>
              <a:rPr lang="en-US" dirty="0" smtClean="0"/>
              <a:t>: combination eaters</a:t>
            </a:r>
          </a:p>
          <a:p>
            <a:pPr lvl="1"/>
            <a:r>
              <a:rPr lang="en-US" u="sng" dirty="0" err="1" smtClean="0"/>
              <a:t>Detrivores</a:t>
            </a:r>
            <a:r>
              <a:rPr lang="en-US" dirty="0" smtClean="0"/>
              <a:t>: recycle nutrients within the ecosystem by breaking down nonliving organic matter</a:t>
            </a:r>
          </a:p>
          <a:p>
            <a:endParaRPr lang="en-US" dirty="0" smtClean="0"/>
          </a:p>
          <a:p>
            <a:r>
              <a:rPr lang="en-US" dirty="0" smtClean="0"/>
              <a:t>Use oxygen to break bonds in sugar and release its energy though cellular respiration. (Primary producers do this, too)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4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overall energy is conserved in a system,  it is often lost as heat during conversion from one thing to another.</a:t>
            </a:r>
          </a:p>
          <a:p>
            <a:endParaRPr lang="en-US" dirty="0" smtClean="0"/>
          </a:p>
          <a:p>
            <a:r>
              <a:rPr lang="en-US" dirty="0" smtClean="0"/>
              <a:t>So no process involving energy conversion is 100% efficient.</a:t>
            </a:r>
          </a:p>
          <a:p>
            <a:endParaRPr lang="en-US" dirty="0" smtClean="0"/>
          </a:p>
          <a:p>
            <a:r>
              <a:rPr lang="en-US" dirty="0" smtClean="0"/>
              <a:t>This limits how many trophic levels there can be in a community.</a:t>
            </a:r>
          </a:p>
          <a:p>
            <a:pPr lvl="1"/>
            <a:r>
              <a:rPr lang="en-US" dirty="0" smtClean="0"/>
              <a:t>Tropic level : a rank in feeding hierarchy.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144" y="864108"/>
            <a:ext cx="8229600" cy="2683764"/>
          </a:xfrm>
        </p:spPr>
        <p:txBody>
          <a:bodyPr/>
          <a:lstStyle/>
          <a:p>
            <a:r>
              <a:rPr lang="en-US" dirty="0" smtClean="0"/>
              <a:t>Tropic Levels:</a:t>
            </a:r>
          </a:p>
          <a:p>
            <a:pPr lvl="1"/>
            <a:r>
              <a:rPr lang="en-US" dirty="0" smtClean="0"/>
              <a:t>Always starts with a PRIMARY PRODUCER</a:t>
            </a:r>
          </a:p>
          <a:p>
            <a:pPr lvl="1"/>
            <a:r>
              <a:rPr lang="en-US" dirty="0" smtClean="0"/>
              <a:t>Followed by PRIMARY CONSUMER (1</a:t>
            </a:r>
            <a:r>
              <a:rPr lang="en-US" baseline="30000" dirty="0" smtClean="0"/>
              <a:t>ST</a:t>
            </a:r>
            <a:r>
              <a:rPr lang="en-US" dirty="0" smtClean="0"/>
              <a:t> LEVEL)</a:t>
            </a:r>
          </a:p>
          <a:p>
            <a:pPr lvl="1"/>
            <a:r>
              <a:rPr lang="en-US" dirty="0" smtClean="0"/>
              <a:t>Followed by SECONDARY CONSUMER (2</a:t>
            </a:r>
            <a:r>
              <a:rPr lang="en-US" baseline="30000" dirty="0" smtClean="0"/>
              <a:t>ND</a:t>
            </a:r>
            <a:r>
              <a:rPr lang="en-US" dirty="0" smtClean="0"/>
              <a:t> LEVEL)</a:t>
            </a:r>
          </a:p>
          <a:p>
            <a:pPr lvl="1"/>
            <a:r>
              <a:rPr lang="en-US" dirty="0" smtClean="0"/>
              <a:t>Followed by TERTIARY CONSUMER (3</a:t>
            </a:r>
            <a:r>
              <a:rPr lang="en-US" baseline="30000" dirty="0" smtClean="0"/>
              <a:t>RD</a:t>
            </a:r>
            <a:r>
              <a:rPr lang="en-US" dirty="0" smtClean="0"/>
              <a:t> LEVEL)</a:t>
            </a:r>
          </a:p>
          <a:p>
            <a:pPr lvl="1"/>
            <a:r>
              <a:rPr lang="en-US" dirty="0" smtClean="0"/>
              <a:t>Followed by QUARTERANY CONSUMER (4</a:t>
            </a:r>
            <a:r>
              <a:rPr lang="en-US" baseline="30000" dirty="0" smtClean="0"/>
              <a:t>TH</a:t>
            </a:r>
            <a:r>
              <a:rPr lang="en-US" dirty="0" smtClean="0"/>
              <a:t> LEVEL)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44" y="3547872"/>
            <a:ext cx="5549646" cy="31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98" y="2866227"/>
            <a:ext cx="6309360" cy="383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 Percent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330" y="807952"/>
            <a:ext cx="7103532" cy="2058275"/>
          </a:xfrm>
        </p:spPr>
        <p:txBody>
          <a:bodyPr/>
          <a:lstStyle/>
          <a:p>
            <a:r>
              <a:rPr lang="en-US" dirty="0" smtClean="0"/>
              <a:t>In general, only about </a:t>
            </a:r>
            <a:r>
              <a:rPr lang="en-US" b="1" u="sng" dirty="0" smtClean="0"/>
              <a:t>10%</a:t>
            </a:r>
            <a:r>
              <a:rPr lang="en-US" dirty="0" smtClean="0"/>
              <a:t> of the energy available at any trophic level is passed to the next. </a:t>
            </a:r>
          </a:p>
          <a:p>
            <a:r>
              <a:rPr lang="en-US" dirty="0" smtClean="0"/>
              <a:t>Most of the rest is lost to the environment as heat.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15,000 calories of energy exists at the producer level in a community. How much energy will be available for the organisms at teach of the following levels?</a:t>
            </a:r>
          </a:p>
          <a:p>
            <a:endParaRPr lang="en-US" dirty="0"/>
          </a:p>
          <a:p>
            <a:r>
              <a:rPr lang="en-US" dirty="0" smtClean="0"/>
              <a:t>Producer = 15,000 calories</a:t>
            </a:r>
          </a:p>
          <a:p>
            <a:pPr lvl="1"/>
            <a:r>
              <a:rPr lang="en-US" dirty="0" smtClean="0"/>
              <a:t>Primary Consumer:</a:t>
            </a:r>
          </a:p>
          <a:p>
            <a:pPr lvl="1"/>
            <a:r>
              <a:rPr lang="en-US" dirty="0" smtClean="0"/>
              <a:t>Secondary Consumer:</a:t>
            </a:r>
          </a:p>
          <a:p>
            <a:pPr lvl="1"/>
            <a:r>
              <a:rPr lang="en-US" dirty="0" smtClean="0"/>
              <a:t>Tertiary consumer: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tertiary consumers in a given community have 500 calories of energy available to them, how much energy was available at the secondary consumer level?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7376" y="3055096"/>
            <a:ext cx="199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1,500 calories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5120" y="3350490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calories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7376" y="365502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calories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0496" y="5615416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5,000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70</TotalTime>
  <Words>461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Frame</vt:lpstr>
      <vt:lpstr>Energy Flow though the Ecosystem</vt:lpstr>
      <vt:lpstr>Energy</vt:lpstr>
      <vt:lpstr>Primary Producers (Autotrophs)</vt:lpstr>
      <vt:lpstr>Primary Producers  (Autotrophs)</vt:lpstr>
      <vt:lpstr>Consumers (Heterotrophs)</vt:lpstr>
      <vt:lpstr>Energy in Communities</vt:lpstr>
      <vt:lpstr>Energy in Communities</vt:lpstr>
      <vt:lpstr>Ten Percent Rule</vt:lpstr>
      <vt:lpstr>Let’s practice</vt:lpstr>
      <vt:lpstr>Numbers and Biomass in Communities</vt:lpstr>
      <vt:lpstr>Food Chains</vt:lpstr>
      <vt:lpstr>Food Webs</vt:lpstr>
    </vt:vector>
  </TitlesOfParts>
  <Company>GCBE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 though the Ecosystem</dc:title>
  <dc:creator>Hannah Styron</dc:creator>
  <cp:lastModifiedBy>Hannah Styron</cp:lastModifiedBy>
  <cp:revision>8</cp:revision>
  <dcterms:created xsi:type="dcterms:W3CDTF">2019-08-22T15:07:30Z</dcterms:created>
  <dcterms:modified xsi:type="dcterms:W3CDTF">2019-08-22T16:18:08Z</dcterms:modified>
</cp:coreProperties>
</file>