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</p:sldMasterIdLst>
  <p:notesMasterIdLst>
    <p:notesMasterId r:id="rId25"/>
  </p:notesMasterIdLst>
  <p:sldIdLst>
    <p:sldId id="287" r:id="rId3"/>
    <p:sldId id="260" r:id="rId4"/>
    <p:sldId id="264" r:id="rId5"/>
    <p:sldId id="278" r:id="rId6"/>
    <p:sldId id="280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63" r:id="rId18"/>
    <p:sldId id="261" r:id="rId19"/>
    <p:sldId id="262" r:id="rId20"/>
    <p:sldId id="277" r:id="rId21"/>
    <p:sldId id="286" r:id="rId22"/>
    <p:sldId id="281" r:id="rId23"/>
    <p:sldId id="282" r:id="rId2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15" autoAdjust="0"/>
    <p:restoredTop sz="94660"/>
  </p:normalViewPr>
  <p:slideViewPr>
    <p:cSldViewPr>
      <p:cViewPr varScale="1">
        <p:scale>
          <a:sx n="47" d="100"/>
          <a:sy n="47" d="100"/>
        </p:scale>
        <p:origin x="54" y="1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24697BB-BD60-4525-A4D6-9BA43ACE1E0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13B6667-080D-4F8C-9B84-3AB6EA90E499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2180ECA-0FA1-45D4-9A61-29697487EAE5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1FAD433-F9A0-4D5C-8200-6B42EBF7EAC1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AC5D6B3-3797-4B34-9CFA-D79516149DFF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7952092-AF68-445A-A5FE-8414140F1627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1B5CCC4-2FCC-454A-9CFC-CD25934B7691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D19CDCC-B8D2-4D0D-9237-3ACECECDAE5E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0D69CCA-86BD-413C-B5BF-4EA5EC90A3C8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D036A0A-6155-4239-9CC3-E0DB9F159776}" type="slidenum">
              <a:rPr lang="en-US" altLang="en-US"/>
              <a:pPr eaLnBrk="1" hangingPunct="1"/>
              <a:t>18</a:t>
            </a:fld>
            <a:endParaRPr lang="en-US" alt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B9612FE-DA94-4D95-A778-DD03FF946B8B}" type="slidenum">
              <a:rPr lang="en-US" altLang="en-US"/>
              <a:pPr eaLnBrk="1" hangingPunct="1"/>
              <a:t>19</a:t>
            </a:fld>
            <a:endParaRPr lang="en-US" alt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2F21760-73F2-4E36-9A34-0A7F4E27367E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B8ACDA2-307D-4469-8881-F6C65DD8AEDF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2944ECF-A2D7-402D-B692-04AABF3D776B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0949F46-60B8-4D31-B810-D30BE96D4595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35C846A-0809-415E-834B-274AB7268432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8A334E0-E630-4D63-9A17-FC3B09A1B664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C28D8E6-B482-401A-BF8D-29C8BE2CED9D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41959D4-A6CD-4DF6-AA5B-70006BB11701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DFD9CD-FBC9-4B0E-A57D-922862CF29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6915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5A4E9A-6D10-4CE0-9B93-8B35ECC70E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2141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324404-C177-446D-97DE-927A40E5B8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0164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050D9D-1A01-4A90-8664-C5BA2CC510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7519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9CACE8A-5A3F-4DBE-AFBB-4F0117FD41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400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E43E679-3F73-4770-9BC0-5A2A18C84A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9767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76E9394-20D5-4E2C-B67F-1F6198E216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7262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50C2F6E-EA43-4214-B647-D36EF05A7A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8460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6C86837-43D0-42DD-9A04-A889CEBB76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022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C7F966B-42DF-45FD-9AFD-F27C068464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4540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7CC2A7D-23F7-403C-8C04-6363C6C98B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3582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559247-1925-4AB4-A845-71168ABF06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10692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A4D8434-F5E8-432D-A248-B0A9F2B824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17834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40B8AE7-70CA-4FCD-89BE-395229316C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55906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A3B57D4-A2E0-44DE-992F-E2FBA2E053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53013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489D1C9-0F30-45DD-949E-FE192DED36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9553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59C923-4F25-4CEB-BCD9-DF43F1995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8608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51D80A-F3D0-4806-B815-69A38AD24C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386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74B0A8-D021-41A6-8D98-588D6CDE22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3848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F8731A-EE2A-4351-BB81-318F4340B9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6175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C5C226-0163-4219-BF44-2F4E20550A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8202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0DD1A8-2CDA-4F47-8993-951055C549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089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095FC8-9701-4055-AC86-7DD7C43636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5065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919A7CF-1D58-4335-85FC-C0E35455C02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69334" y="254000"/>
            <a:ext cx="1693333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iRespond Graph</a:t>
            </a:r>
          </a:p>
        </p:txBody>
      </p:sp>
      <p:grpSp>
        <p:nvGrpSpPr>
          <p:cNvPr id="3075" name="CorrectBarGroup"/>
          <p:cNvGrpSpPr>
            <a:grpSpLocks/>
          </p:cNvGrpSpPr>
          <p:nvPr userDrawn="1"/>
        </p:nvGrpSpPr>
        <p:grpSpPr bwMode="auto">
          <a:xfrm>
            <a:off x="1693333" y="3175000"/>
            <a:ext cx="3556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076" name="PercentLabelGroup"/>
          <p:cNvGrpSpPr>
            <a:grpSpLocks/>
          </p:cNvGrpSpPr>
          <p:nvPr userDrawn="1"/>
        </p:nvGrpSpPr>
        <p:grpSpPr bwMode="auto">
          <a:xfrm>
            <a:off x="1693333" y="1270000"/>
            <a:ext cx="99060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33%</a:t>
              </a: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</p:grpSp>
      <p:grpSp>
        <p:nvGrpSpPr>
          <p:cNvPr id="3077" name="IncorrectBarGroup"/>
          <p:cNvGrpSpPr>
            <a:grpSpLocks/>
          </p:cNvGrpSpPr>
          <p:nvPr userDrawn="1"/>
        </p:nvGrpSpPr>
        <p:grpSpPr bwMode="auto">
          <a:xfrm>
            <a:off x="5926667" y="1905000"/>
            <a:ext cx="5672667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078" name="XLabelGroup"/>
          <p:cNvGrpSpPr>
            <a:grpSpLocks/>
          </p:cNvGrpSpPr>
          <p:nvPr userDrawn="1"/>
        </p:nvGrpSpPr>
        <p:grpSpPr bwMode="auto">
          <a:xfrm>
            <a:off x="1693333" y="5842000"/>
            <a:ext cx="99060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A*</a:t>
              </a: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B*</a:t>
              </a: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3079" name="AxisLineGroup"/>
          <p:cNvGrpSpPr>
            <a:grpSpLocks/>
          </p:cNvGrpSpPr>
          <p:nvPr userDrawn="1"/>
        </p:nvGrpSpPr>
        <p:grpSpPr bwMode="auto">
          <a:xfrm>
            <a:off x="1185333" y="1587500"/>
            <a:ext cx="10668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80" name="YLabelGroup"/>
          <p:cNvGrpSpPr>
            <a:grpSpLocks/>
          </p:cNvGrpSpPr>
          <p:nvPr userDrawn="1"/>
        </p:nvGrpSpPr>
        <p:grpSpPr bwMode="auto">
          <a:xfrm>
            <a:off x="338667" y="1841500"/>
            <a:ext cx="1016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>
                  <a:solidFill>
                    <a:srgbClr val="000000"/>
                  </a:solidFill>
                </a:rPr>
                <a:t>3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hyperlink" Target="http://www.flickr.com/photos/thailandbeach/429304694/" TargetMode="Externa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3.jpeg"/><Relationship Id="rId7" Type="http://schemas.openxmlformats.org/officeDocument/2006/relationships/hyperlink" Target="http://www.hedweb.com/animimag/langurs.ht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picsicio.eu/image/a2d1593b/" TargetMode="External"/><Relationship Id="rId7" Type="http://schemas.openxmlformats.org/officeDocument/2006/relationships/hyperlink" Target="http://upload.wikimedia.org/wikipedia/commons/b/be/Orang_Utan,_Semenggok_Forest_Reserve,_Sarawak,_Borneo,_Malaysia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143000"/>
          </a:xfrm>
        </p:spPr>
        <p:txBody>
          <a:bodyPr/>
          <a:lstStyle/>
          <a:p>
            <a:r>
              <a:rPr lang="en-US" sz="4000" dirty="0">
                <a:solidFill>
                  <a:srgbClr val="FF0000"/>
                </a:solidFill>
              </a:rPr>
              <a:t>Warm Up!</a:t>
            </a:r>
            <a:br>
              <a:rPr lang="en-US" sz="4000" dirty="0"/>
            </a:br>
            <a:r>
              <a:rPr lang="en-US" sz="4000" dirty="0"/>
              <a:t> Match the phylum to the description </a:t>
            </a:r>
            <a:r>
              <a:rPr lang="en-US" dirty="0">
                <a:sym typeface="Wingdings" panose="05000000000000000000" pitchFamily="2" charset="2"/>
              </a:rPr>
              <a:t> </a:t>
            </a:r>
            <a:br>
              <a:rPr lang="en-US" dirty="0">
                <a:sym typeface="Wingdings" panose="05000000000000000000" pitchFamily="2" charset="2"/>
              </a:rPr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ym typeface="Wingdings" panose="05000000000000000000" pitchFamily="2" charset="2"/>
              </a:rPr>
              <a:t>Chordates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ym typeface="Wingdings" panose="05000000000000000000" pitchFamily="2" charset="2"/>
              </a:rPr>
              <a:t>Mollusca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ym typeface="Wingdings" panose="05000000000000000000" pitchFamily="2" charset="2"/>
              </a:rPr>
              <a:t>Arthropod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ym typeface="Wingdings" panose="05000000000000000000" pitchFamily="2" charset="2"/>
              </a:rPr>
              <a:t>Annelids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Animals that have a notochord that supports the body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Exoskeleton made of chitin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Most advanced worms – segmented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Unsegmented soft bodies – some have shells</a:t>
            </a:r>
          </a:p>
        </p:txBody>
      </p:sp>
    </p:spTree>
    <p:extLst>
      <p:ext uri="{BB962C8B-B14F-4D97-AF65-F5344CB8AC3E}">
        <p14:creationId xmlns:p14="http://schemas.microsoft.com/office/powerpoint/2010/main" val="4049621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0" y="0"/>
            <a:ext cx="9144000" cy="990600"/>
          </a:xfrm>
        </p:spPr>
        <p:txBody>
          <a:bodyPr/>
          <a:lstStyle/>
          <a:p>
            <a:pPr eaLnBrk="1" hangingPunct="1"/>
            <a:r>
              <a:rPr lang="en-US" altLang="en-US" sz="5400" dirty="0">
                <a:solidFill>
                  <a:schemeClr val="tx1"/>
                </a:solidFill>
                <a:latin typeface="Minya Nouvelle" pitchFamily="2" charset="0"/>
              </a:rPr>
              <a:t>Essential Functions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" y="838200"/>
            <a:ext cx="11201400" cy="6019800"/>
          </a:xfrm>
        </p:spPr>
        <p:txBody>
          <a:bodyPr/>
          <a:lstStyle/>
          <a:p>
            <a:pPr marL="609600" indent="-609600" algn="l" eaLnBrk="1" hangingPunct="1">
              <a:lnSpc>
                <a:spcPct val="90000"/>
              </a:lnSpc>
              <a:buFontTx/>
              <a:buAutoNum type="arabicPeriod" startAt="2"/>
            </a:pPr>
            <a:r>
              <a:rPr lang="en-US" altLang="en-US" sz="4000" b="1" u="sng" dirty="0"/>
              <a:t>Respiration</a:t>
            </a:r>
            <a:r>
              <a:rPr lang="en-US" altLang="en-US" dirty="0"/>
              <a:t>:  Whether they live in water or on land, all animals respire, which means they take in oxygen and give off carbon dioxide.</a:t>
            </a:r>
          </a:p>
          <a:p>
            <a:pPr marL="609600" indent="-609600" algn="l" eaLnBrk="1" hangingPunct="1">
              <a:lnSpc>
                <a:spcPct val="90000"/>
              </a:lnSpc>
            </a:pPr>
            <a:endParaRPr lang="en-US" altLang="en-US" sz="1200" dirty="0"/>
          </a:p>
          <a:p>
            <a:pPr marL="990600" lvl="1" indent="-533400" algn="l" eaLnBrk="1" hangingPunct="1">
              <a:lnSpc>
                <a:spcPct val="90000"/>
              </a:lnSpc>
              <a:buFontTx/>
              <a:buChar char="–"/>
            </a:pPr>
            <a:r>
              <a:rPr lang="en-US" altLang="en-US" sz="3200" dirty="0"/>
              <a:t>Some can rely on diffusion of these substances through their skin</a:t>
            </a:r>
          </a:p>
          <a:p>
            <a:pPr marL="990600" lvl="1" indent="-533400" algn="l" eaLnBrk="1" hangingPunct="1">
              <a:lnSpc>
                <a:spcPct val="90000"/>
              </a:lnSpc>
            </a:pPr>
            <a:endParaRPr lang="en-US" altLang="en-US" sz="1200" dirty="0"/>
          </a:p>
          <a:p>
            <a:pPr marL="990600" lvl="1" indent="-533400" algn="l" eaLnBrk="1" hangingPunct="1">
              <a:lnSpc>
                <a:spcPct val="90000"/>
              </a:lnSpc>
              <a:buFontTx/>
              <a:buChar char="–"/>
            </a:pPr>
            <a:r>
              <a:rPr lang="en-US" altLang="en-US" sz="3200" dirty="0"/>
              <a:t>Most have evolved complex tissues and organ systems for respiration</a:t>
            </a:r>
          </a:p>
        </p:txBody>
      </p:sp>
      <p:pic>
        <p:nvPicPr>
          <p:cNvPr id="41989" name="Picture 7" descr="r31934839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191000"/>
            <a:ext cx="250983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9" descr="290185756_e07af395d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21226"/>
            <a:ext cx="3276600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13" descr="Image Previe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676776"/>
            <a:ext cx="27432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38200" y="152400"/>
            <a:ext cx="9144000" cy="990600"/>
          </a:xfrm>
        </p:spPr>
        <p:txBody>
          <a:bodyPr/>
          <a:lstStyle/>
          <a:p>
            <a:pPr eaLnBrk="1" hangingPunct="1"/>
            <a:r>
              <a:rPr lang="en-US" altLang="en-US" sz="5400" dirty="0">
                <a:solidFill>
                  <a:schemeClr val="tx1"/>
                </a:solidFill>
                <a:latin typeface="Minya Nouvelle" pitchFamily="2" charset="0"/>
              </a:rPr>
              <a:t>Essential Functions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066800"/>
            <a:ext cx="12039600" cy="5791200"/>
          </a:xfrm>
        </p:spPr>
        <p:txBody>
          <a:bodyPr/>
          <a:lstStyle/>
          <a:p>
            <a:pPr marL="609600" indent="-609600" algn="l" eaLnBrk="1" hangingPunct="1">
              <a:lnSpc>
                <a:spcPct val="90000"/>
              </a:lnSpc>
              <a:buFontTx/>
              <a:buAutoNum type="arabicPeriod" startAt="3"/>
            </a:pPr>
            <a:r>
              <a:rPr lang="en-US" altLang="en-US" sz="4200" b="1" u="sng" dirty="0"/>
              <a:t>Circulation:</a:t>
            </a:r>
            <a:r>
              <a:rPr lang="en-US" altLang="en-US" sz="4200" dirty="0"/>
              <a:t>  </a:t>
            </a:r>
            <a:r>
              <a:rPr lang="en-US" altLang="en-US" sz="3800" dirty="0"/>
              <a:t>Many aquatic animals (ex: aquatic worms) rely solely on diffusion to transport oxygen &amp; waste. </a:t>
            </a:r>
          </a:p>
          <a:p>
            <a:pPr marL="609600" indent="-609600" algn="l" eaLnBrk="1" hangingPunct="1">
              <a:lnSpc>
                <a:spcPct val="90000"/>
              </a:lnSpc>
            </a:pPr>
            <a:endParaRPr lang="en-US" altLang="en-US" sz="1200" dirty="0"/>
          </a:p>
          <a:p>
            <a:pPr marL="609600" indent="-609600" algn="l" eaLnBrk="1" hangingPunct="1">
              <a:lnSpc>
                <a:spcPct val="90000"/>
              </a:lnSpc>
              <a:buFontTx/>
              <a:buChar char="•"/>
            </a:pPr>
            <a:r>
              <a:rPr lang="en-US" altLang="en-US" sz="3800" dirty="0"/>
              <a:t>Larger animals have some kind of circulatory system to move materials around within their bodies. </a:t>
            </a:r>
            <a:endParaRPr lang="en-US" altLang="en-US" sz="2800" dirty="0"/>
          </a:p>
        </p:txBody>
      </p:sp>
      <p:pic>
        <p:nvPicPr>
          <p:cNvPr id="43013" name="Picture 7" descr="128621319_103029c14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191000"/>
            <a:ext cx="2743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9" descr="128518961_b640c3ee6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594226"/>
            <a:ext cx="308610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11" descr="Clownfish at Koh Bon Island">
            <a:hlinkClick r:id="rId5" tooltip="Clownfish at Koh Bon Island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91050"/>
            <a:ext cx="30480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219200" y="0"/>
            <a:ext cx="9144000" cy="990600"/>
          </a:xfrm>
        </p:spPr>
        <p:txBody>
          <a:bodyPr/>
          <a:lstStyle/>
          <a:p>
            <a:pPr eaLnBrk="1" hangingPunct="1"/>
            <a:r>
              <a:rPr lang="en-US" altLang="en-US" sz="5400" dirty="0">
                <a:solidFill>
                  <a:schemeClr val="tx1"/>
                </a:solidFill>
                <a:latin typeface="Minya Nouvelle" pitchFamily="2" charset="0"/>
              </a:rPr>
              <a:t>Essential Functions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5562600"/>
          </a:xfrm>
        </p:spPr>
        <p:txBody>
          <a:bodyPr/>
          <a:lstStyle/>
          <a:p>
            <a:pPr marL="609600" indent="-609600" algn="l" eaLnBrk="1" hangingPunct="1">
              <a:lnSpc>
                <a:spcPct val="90000"/>
              </a:lnSpc>
              <a:buFontTx/>
              <a:buAutoNum type="arabicPeriod" startAt="4"/>
            </a:pPr>
            <a:r>
              <a:rPr lang="en-US" altLang="en-US" sz="4000" b="1" u="sng" dirty="0"/>
              <a:t>Excretion</a:t>
            </a:r>
            <a:r>
              <a:rPr lang="en-US" altLang="en-US" sz="2800" dirty="0"/>
              <a:t>:  </a:t>
            </a:r>
            <a:r>
              <a:rPr lang="en-US" altLang="en-US" dirty="0"/>
              <a:t>A primary waste product of cellular metabolism is ammonia, a poisonous substance that contains nitrogen.</a:t>
            </a:r>
          </a:p>
          <a:p>
            <a:pPr marL="609600" indent="-609600" algn="l" eaLnBrk="1" hangingPunct="1">
              <a:lnSpc>
                <a:spcPct val="90000"/>
              </a:lnSpc>
            </a:pPr>
            <a:endParaRPr lang="en-US" altLang="en-US" sz="1600" dirty="0"/>
          </a:p>
          <a:p>
            <a:pPr marL="990600" lvl="1" indent="-533400" algn="l" eaLnBrk="1" hangingPunct="1">
              <a:lnSpc>
                <a:spcPct val="90000"/>
              </a:lnSpc>
              <a:buFontTx/>
              <a:buChar char="–"/>
            </a:pPr>
            <a:r>
              <a:rPr lang="en-US" altLang="en-US" sz="3200" dirty="0"/>
              <a:t>A buildup of ammonia &amp; other wastes would kill an animal</a:t>
            </a:r>
          </a:p>
          <a:p>
            <a:pPr marL="990600" lvl="1" indent="-533400" algn="l" eaLnBrk="1" hangingPunct="1">
              <a:lnSpc>
                <a:spcPct val="90000"/>
              </a:lnSpc>
            </a:pPr>
            <a:endParaRPr lang="en-US" altLang="en-US" sz="1200" dirty="0"/>
          </a:p>
          <a:p>
            <a:pPr marL="990600" lvl="1" indent="-533400" algn="l" eaLnBrk="1" hangingPunct="1">
              <a:lnSpc>
                <a:spcPct val="90000"/>
              </a:lnSpc>
              <a:buFontTx/>
              <a:buChar char="–"/>
            </a:pPr>
            <a:r>
              <a:rPr lang="en-US" altLang="en-US" sz="3200" dirty="0"/>
              <a:t>Animals have excretory system that either eliminates ammonia quickly or converts it into a less toxic substance that is removed from the body.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76400" y="0"/>
            <a:ext cx="8991600" cy="990600"/>
          </a:xfrm>
        </p:spPr>
        <p:txBody>
          <a:bodyPr/>
          <a:lstStyle/>
          <a:p>
            <a:pPr eaLnBrk="1" hangingPunct="1"/>
            <a:r>
              <a:rPr lang="en-US" altLang="en-US" sz="4600" dirty="0">
                <a:solidFill>
                  <a:schemeClr val="tx1"/>
                </a:solidFill>
                <a:latin typeface="Minya Nouvelle" pitchFamily="2" charset="0"/>
              </a:rPr>
              <a:t>Essential Functions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1447800"/>
            <a:ext cx="12192000" cy="5410200"/>
          </a:xfrm>
        </p:spPr>
        <p:txBody>
          <a:bodyPr/>
          <a:lstStyle/>
          <a:p>
            <a:pPr marL="609600" indent="-609600" algn="l" eaLnBrk="1" hangingPunct="1">
              <a:lnSpc>
                <a:spcPct val="90000"/>
              </a:lnSpc>
              <a:buFontTx/>
              <a:buAutoNum type="arabicPeriod" startAt="5"/>
            </a:pPr>
            <a:r>
              <a:rPr lang="en-US" altLang="en-US" sz="4000" b="1" u="sng" dirty="0"/>
              <a:t>Response</a:t>
            </a:r>
            <a:r>
              <a:rPr lang="en-US" altLang="en-US" sz="4000" dirty="0"/>
              <a:t>:  </a:t>
            </a:r>
            <a:r>
              <a:rPr lang="en-US" altLang="en-US" sz="3600" dirty="0"/>
              <a:t>Animals respond to events in their environment using specialized cells called nerve cells.</a:t>
            </a:r>
          </a:p>
          <a:p>
            <a:pPr marL="609600" indent="-609600" algn="l" eaLnBrk="1" hangingPunct="1">
              <a:lnSpc>
                <a:spcPct val="90000"/>
              </a:lnSpc>
            </a:pPr>
            <a:endParaRPr lang="en-US" altLang="en-US" sz="1000" dirty="0"/>
          </a:p>
          <a:p>
            <a:pPr marL="990600" lvl="1" indent="-533400" algn="l" eaLnBrk="1" hangingPunct="1">
              <a:lnSpc>
                <a:spcPct val="90000"/>
              </a:lnSpc>
              <a:buFontTx/>
              <a:buChar char="–"/>
            </a:pPr>
            <a:r>
              <a:rPr lang="en-US" altLang="en-US" sz="3200" dirty="0"/>
              <a:t>Nerve cells hook up together to form a nervous system</a:t>
            </a:r>
          </a:p>
          <a:p>
            <a:pPr marL="990600" lvl="1" indent="-533400" algn="l" eaLnBrk="1" hangingPunct="1">
              <a:lnSpc>
                <a:spcPct val="90000"/>
              </a:lnSpc>
            </a:pPr>
            <a:endParaRPr lang="en-US" altLang="en-US" sz="700" dirty="0"/>
          </a:p>
          <a:p>
            <a:pPr marL="990600" lvl="1" indent="-533400" algn="l" eaLnBrk="1" hangingPunct="1">
              <a:lnSpc>
                <a:spcPct val="90000"/>
              </a:lnSpc>
              <a:buFontTx/>
              <a:buChar char="–"/>
            </a:pPr>
            <a:r>
              <a:rPr lang="en-US" altLang="en-US" sz="3200" dirty="0"/>
              <a:t>Some nerve cells are receptors that respond to sound, light, and other stimuli</a:t>
            </a:r>
          </a:p>
          <a:p>
            <a:pPr marL="990600" lvl="1" indent="-533400" algn="l" eaLnBrk="1" hangingPunct="1">
              <a:lnSpc>
                <a:spcPct val="90000"/>
              </a:lnSpc>
            </a:pPr>
            <a:endParaRPr lang="en-US" altLang="en-US" sz="900" dirty="0"/>
          </a:p>
          <a:p>
            <a:pPr marL="990600" lvl="1" indent="-533400" algn="l" eaLnBrk="1" hangingPunct="1">
              <a:lnSpc>
                <a:spcPct val="90000"/>
              </a:lnSpc>
              <a:buFontTx/>
              <a:buChar char="–"/>
            </a:pPr>
            <a:r>
              <a:rPr lang="en-US" altLang="en-US" sz="3200" dirty="0"/>
              <a:t>The arrangement of nerve cells in the body changes dramatically from phylum to phylum</a:t>
            </a:r>
          </a:p>
        </p:txBody>
      </p:sp>
      <p:pic>
        <p:nvPicPr>
          <p:cNvPr id="45061" name="Picture 6" descr="Image 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1"/>
            <a:ext cx="16002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8" descr="20040428225956!Human_brain_NI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19050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76400" y="0"/>
            <a:ext cx="8991600" cy="990600"/>
          </a:xfrm>
        </p:spPr>
        <p:txBody>
          <a:bodyPr/>
          <a:lstStyle/>
          <a:p>
            <a:pPr eaLnBrk="1" hangingPunct="1"/>
            <a:r>
              <a:rPr lang="en-US" altLang="en-US" sz="5600" dirty="0">
                <a:solidFill>
                  <a:schemeClr val="tx1"/>
                </a:solidFill>
                <a:latin typeface="Minya Nouvelle" pitchFamily="2" charset="0"/>
              </a:rPr>
              <a:t>Essential Functions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1143000"/>
            <a:ext cx="12192000" cy="5715000"/>
          </a:xfrm>
        </p:spPr>
        <p:txBody>
          <a:bodyPr/>
          <a:lstStyle/>
          <a:p>
            <a:pPr marL="609600" indent="-609600" algn="l" eaLnBrk="1" hangingPunct="1">
              <a:lnSpc>
                <a:spcPct val="90000"/>
              </a:lnSpc>
              <a:buFontTx/>
              <a:buAutoNum type="arabicPeriod" startAt="6"/>
            </a:pPr>
            <a:r>
              <a:rPr lang="en-US" altLang="en-US" sz="4000" b="1" u="sng" dirty="0"/>
              <a:t>Movement</a:t>
            </a:r>
            <a:r>
              <a:rPr lang="en-US" altLang="en-US" sz="4000" dirty="0"/>
              <a:t>:  </a:t>
            </a:r>
            <a:r>
              <a:rPr lang="en-US" altLang="en-US" sz="3600" dirty="0"/>
              <a:t>Some live their entire lives attached to a single spot. Most are motile meaning that they move</a:t>
            </a:r>
            <a:endParaRPr lang="en-US" altLang="en-US" dirty="0"/>
          </a:p>
        </p:txBody>
      </p:sp>
      <p:pic>
        <p:nvPicPr>
          <p:cNvPr id="46085" name="Picture 8" descr="TubeSpongesThreeOran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16288"/>
            <a:ext cx="4419600" cy="354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10" descr="ReticulatedStarfi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352800"/>
            <a:ext cx="4648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232569"/>
            <a:ext cx="12192000" cy="758031"/>
          </a:xfrm>
        </p:spPr>
        <p:txBody>
          <a:bodyPr/>
          <a:lstStyle/>
          <a:p>
            <a:pPr eaLnBrk="1" hangingPunct="1"/>
            <a:r>
              <a:rPr lang="en-US" altLang="en-US" sz="5000" dirty="0">
                <a:solidFill>
                  <a:schemeClr val="tx1"/>
                </a:solidFill>
                <a:latin typeface="Minya Nouvelle" pitchFamily="2" charset="0"/>
              </a:rPr>
              <a:t>Essential Functions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-9698" y="381000"/>
            <a:ext cx="12192000" cy="4800600"/>
          </a:xfrm>
        </p:spPr>
        <p:txBody>
          <a:bodyPr/>
          <a:lstStyle/>
          <a:p>
            <a:pPr marL="609600" indent="-609600" algn="l" eaLnBrk="1" hangingPunct="1">
              <a:lnSpc>
                <a:spcPct val="90000"/>
              </a:lnSpc>
              <a:buFontTx/>
              <a:buAutoNum type="arabicPeriod" startAt="7"/>
            </a:pPr>
            <a:r>
              <a:rPr lang="en-US" altLang="en-US" sz="3600" b="1" u="sng" dirty="0"/>
              <a:t>Reproduction</a:t>
            </a:r>
            <a:r>
              <a:rPr lang="en-US" altLang="en-US" sz="3600" dirty="0"/>
              <a:t>:  </a:t>
            </a:r>
          </a:p>
          <a:p>
            <a:pPr marL="1066800" lvl="1" indent="-609600" algn="l" eaLnBrk="1" hangingPunct="1">
              <a:lnSpc>
                <a:spcPct val="90000"/>
              </a:lnSpc>
              <a:buFontTx/>
              <a:buAutoNum type="arabicPeriod" startAt="7"/>
            </a:pPr>
            <a:r>
              <a:rPr lang="en-US" altLang="en-US" sz="3000" dirty="0"/>
              <a:t>Sexual reproduction: Most reproduce </a:t>
            </a:r>
            <a:r>
              <a:rPr lang="en-US" altLang="en-US" sz="3000" i="1" dirty="0"/>
              <a:t>sexually</a:t>
            </a:r>
            <a:r>
              <a:rPr lang="en-US" altLang="en-US" sz="3000" dirty="0"/>
              <a:t> by producing gametes. Maintains genetic diversity in populations. Helps species evolve when the environment changes</a:t>
            </a:r>
          </a:p>
          <a:p>
            <a:pPr marL="990600" lvl="1" indent="-533400" algn="l" eaLnBrk="1" hangingPunct="1">
              <a:lnSpc>
                <a:spcPct val="90000"/>
              </a:lnSpc>
            </a:pPr>
            <a:endParaRPr lang="en-US" altLang="en-US" sz="1100" dirty="0"/>
          </a:p>
          <a:p>
            <a:pPr marL="990600" lvl="1" indent="-533400" algn="l" eaLnBrk="1" hangingPunct="1">
              <a:lnSpc>
                <a:spcPct val="90000"/>
              </a:lnSpc>
              <a:buFontTx/>
              <a:buChar char="–"/>
            </a:pPr>
            <a:r>
              <a:rPr lang="en-US" altLang="en-US" sz="3200" dirty="0"/>
              <a:t>Asexual Reproduction: Many reproduce </a:t>
            </a:r>
            <a:r>
              <a:rPr lang="en-US" altLang="en-US" sz="3200" i="1" dirty="0"/>
              <a:t>asexually</a:t>
            </a:r>
            <a:r>
              <a:rPr lang="en-US" altLang="en-US" sz="3200" dirty="0"/>
              <a:t> &amp; allows to increase numbers rapidly</a:t>
            </a:r>
            <a:endParaRPr lang="en-US" altLang="en-US" sz="3200" dirty="0">
              <a:solidFill>
                <a:schemeClr val="bg1"/>
              </a:solidFill>
            </a:endParaRPr>
          </a:p>
        </p:txBody>
      </p:sp>
      <p:pic>
        <p:nvPicPr>
          <p:cNvPr id="47110" name="Picture 10" descr="turtleHatch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50" y="3591637"/>
            <a:ext cx="3814849" cy="3038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3496330"/>
            <a:ext cx="6248400" cy="305213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0" y="0"/>
            <a:ext cx="9144000" cy="990600"/>
          </a:xfrm>
        </p:spPr>
        <p:txBody>
          <a:bodyPr/>
          <a:lstStyle/>
          <a:p>
            <a:pPr eaLnBrk="1" hangingPunct="1"/>
            <a:r>
              <a:rPr lang="en-US" altLang="en-US" sz="5400" dirty="0">
                <a:solidFill>
                  <a:schemeClr val="tx1"/>
                </a:solidFill>
                <a:latin typeface="Minya Nouvelle" pitchFamily="2" charset="0"/>
              </a:rPr>
              <a:t>Symmetry</a:t>
            </a:r>
            <a:r>
              <a:rPr lang="en-US" altLang="en-US" sz="5400" dirty="0">
                <a:solidFill>
                  <a:schemeClr val="bg1"/>
                </a:solidFill>
                <a:latin typeface="Minya Nouvelle" pitchFamily="2" charset="0"/>
              </a:rPr>
              <a:t> 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2400" y="838200"/>
            <a:ext cx="12039600" cy="5181600"/>
          </a:xfrm>
        </p:spPr>
        <p:txBody>
          <a:bodyPr/>
          <a:lstStyle/>
          <a:p>
            <a:pPr eaLnBrk="1" hangingPunct="1"/>
            <a:r>
              <a:rPr lang="en-US" altLang="en-US" sz="4000" b="1" u="sng" dirty="0"/>
              <a:t>Asymmetrical</a:t>
            </a:r>
            <a:r>
              <a:rPr lang="en-US" altLang="en-US" sz="4000" dirty="0"/>
              <a:t>:  Has no definite shape</a:t>
            </a:r>
            <a:r>
              <a:rPr lang="en-US" altLang="en-US" dirty="0"/>
              <a:t>.</a:t>
            </a:r>
          </a:p>
          <a:p>
            <a:pPr algn="l" eaLnBrk="1" hangingPunct="1"/>
            <a:endParaRPr lang="en-US" altLang="en-US" sz="3300" dirty="0">
              <a:solidFill>
                <a:schemeClr val="bg1"/>
              </a:solidFill>
            </a:endParaRPr>
          </a:p>
        </p:txBody>
      </p:sp>
      <p:pic>
        <p:nvPicPr>
          <p:cNvPr id="48133" name="Picture 10" descr="bd%2520corals%2520and%2520spon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38350"/>
            <a:ext cx="58674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12" descr="gw22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860665"/>
            <a:ext cx="3200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866900" y="641350"/>
            <a:ext cx="8458200" cy="914400"/>
          </a:xfrm>
        </p:spPr>
        <p:txBody>
          <a:bodyPr/>
          <a:lstStyle/>
          <a:p>
            <a:pPr eaLnBrk="1" hangingPunct="1"/>
            <a:r>
              <a:rPr lang="en-US" altLang="en-US" sz="5400" dirty="0">
                <a:solidFill>
                  <a:schemeClr val="tx1"/>
                </a:solidFill>
                <a:latin typeface="Minya Nouvelle" pitchFamily="2" charset="0"/>
              </a:rPr>
              <a:t>Symmetry</a:t>
            </a:r>
            <a:r>
              <a:rPr lang="en-US" altLang="en-US" sz="5400" dirty="0">
                <a:solidFill>
                  <a:schemeClr val="bg1"/>
                </a:solidFill>
                <a:latin typeface="Minya Nouvelle" pitchFamily="2" charset="0"/>
              </a:rPr>
              <a:t> 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1752600"/>
            <a:ext cx="12192000" cy="5105400"/>
          </a:xfrm>
        </p:spPr>
        <p:txBody>
          <a:bodyPr/>
          <a:lstStyle/>
          <a:p>
            <a:pPr algn="l" eaLnBrk="1" hangingPunct="1"/>
            <a:r>
              <a:rPr lang="en-US" altLang="en-US" sz="4400" b="1" u="sng" dirty="0"/>
              <a:t>Radial Symmetry</a:t>
            </a:r>
            <a:r>
              <a:rPr lang="en-US" altLang="en-US" sz="4000" dirty="0"/>
              <a:t>:  </a:t>
            </a:r>
            <a:r>
              <a:rPr lang="en-US" altLang="en-US" sz="3600" dirty="0"/>
              <a:t>Body is arranged in a circle like the spokes of a wheel.</a:t>
            </a:r>
          </a:p>
        </p:txBody>
      </p:sp>
      <p:pic>
        <p:nvPicPr>
          <p:cNvPr id="49157" name="Picture 5" descr="Jellyfi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0"/>
            <a:ext cx="5105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9" descr="Image P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048000"/>
            <a:ext cx="3962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11" descr="94692902_95c679e49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152400"/>
            <a:ext cx="25146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0" name="Picture 13" descr="jellyfis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306"/>
            <a:ext cx="28194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0" y="381000"/>
            <a:ext cx="9144000" cy="990600"/>
          </a:xfrm>
        </p:spPr>
        <p:txBody>
          <a:bodyPr/>
          <a:lstStyle/>
          <a:p>
            <a:pPr eaLnBrk="1" hangingPunct="1"/>
            <a:r>
              <a:rPr lang="en-US" altLang="en-US" sz="5400" dirty="0">
                <a:solidFill>
                  <a:schemeClr val="tx1"/>
                </a:solidFill>
                <a:latin typeface="Minya Nouvelle" pitchFamily="2" charset="0"/>
              </a:rPr>
              <a:t>Symmetry 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2400" y="2057400"/>
            <a:ext cx="12039600" cy="4800600"/>
          </a:xfrm>
        </p:spPr>
        <p:txBody>
          <a:bodyPr/>
          <a:lstStyle/>
          <a:p>
            <a:pPr algn="l" eaLnBrk="1" hangingPunct="1"/>
            <a:r>
              <a:rPr lang="en-US" altLang="en-US" sz="4000" b="1" u="sng" dirty="0"/>
              <a:t>Bilateral Symmetry</a:t>
            </a:r>
            <a:r>
              <a:rPr lang="en-US" altLang="en-US" sz="3600" dirty="0"/>
              <a:t>:  </a:t>
            </a:r>
            <a:r>
              <a:rPr lang="en-US" altLang="en-US" sz="3300" dirty="0"/>
              <a:t>If divided lengthwise in half, both sides will match.</a:t>
            </a:r>
          </a:p>
          <a:p>
            <a:pPr algn="l" eaLnBrk="1" hangingPunct="1"/>
            <a:endParaRPr lang="en-US" altLang="en-US" sz="3300" dirty="0">
              <a:solidFill>
                <a:schemeClr val="bg1"/>
              </a:solidFill>
            </a:endParaRPr>
          </a:p>
        </p:txBody>
      </p:sp>
      <p:pic>
        <p:nvPicPr>
          <p:cNvPr id="50181" name="Picture 10" descr="Squirr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176" y="4419600"/>
            <a:ext cx="3115024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11" descr="Creature-Caribbean-Reef-Squid-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200400"/>
            <a:ext cx="4419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15" descr="pic-shark-guad2bi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993"/>
            <a:ext cx="2819400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17" descr="tig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2743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photograph of a hairy sloth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62400"/>
            <a:ext cx="3124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6600">
                <a:solidFill>
                  <a:schemeClr val="tx1"/>
                </a:solidFill>
                <a:latin typeface="Minya Nouvelle" pitchFamily="2" charset="0"/>
              </a:rPr>
              <a:t>Bilateral Symmetry</a:t>
            </a:r>
          </a:p>
        </p:txBody>
      </p:sp>
      <p:pic>
        <p:nvPicPr>
          <p:cNvPr id="52227" name="Picture 5" descr="symmet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19200"/>
            <a:ext cx="5867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Rectangle 6"/>
          <p:cNvSpPr>
            <a:spLocks noChangeArrowheads="1"/>
          </p:cNvSpPr>
          <p:nvPr/>
        </p:nvSpPr>
        <p:spPr bwMode="auto">
          <a:xfrm>
            <a:off x="4495800" y="2057400"/>
            <a:ext cx="2362200" cy="3733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52500"/>
            <a:ext cx="8686800" cy="5257800"/>
          </a:xfrm>
        </p:spPr>
        <p:txBody>
          <a:bodyPr/>
          <a:lstStyle/>
          <a:p>
            <a:pPr eaLnBrk="1" hangingPunct="1"/>
            <a:r>
              <a:rPr lang="en-US" altLang="en-US" sz="3300" dirty="0"/>
              <a:t> Anterior End = Front End</a:t>
            </a:r>
          </a:p>
          <a:p>
            <a:pPr eaLnBrk="1" hangingPunct="1"/>
            <a:endParaRPr lang="en-US" altLang="en-US" sz="4900" dirty="0"/>
          </a:p>
          <a:p>
            <a:pPr eaLnBrk="1" hangingPunct="1"/>
            <a:r>
              <a:rPr lang="en-US" altLang="en-US" sz="3300" dirty="0"/>
              <a:t>  Posterior End = Back End</a:t>
            </a:r>
          </a:p>
          <a:p>
            <a:pPr eaLnBrk="1" hangingPunct="1"/>
            <a:endParaRPr lang="en-US" altLang="en-US" sz="4900" dirty="0"/>
          </a:p>
          <a:p>
            <a:pPr eaLnBrk="1" hangingPunct="1"/>
            <a:r>
              <a:rPr lang="en-US" altLang="en-US" sz="3300" dirty="0"/>
              <a:t>  Dorsal Side = Upper Side</a:t>
            </a:r>
          </a:p>
          <a:p>
            <a:pPr eaLnBrk="1" hangingPunct="1"/>
            <a:endParaRPr lang="en-US" altLang="en-US" sz="4500" dirty="0"/>
          </a:p>
          <a:p>
            <a:pPr eaLnBrk="1" hangingPunct="1"/>
            <a:r>
              <a:rPr lang="en-US" altLang="en-US" sz="3300" dirty="0"/>
              <a:t>  Ventral Side = Lower Side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0" y="0"/>
            <a:ext cx="9144000" cy="990600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solidFill>
                  <a:schemeClr val="tx1"/>
                </a:solidFill>
                <a:latin typeface="Minya Nouvelle" pitchFamily="2" charset="0"/>
              </a:rPr>
              <a:t>What Animals Do to Survive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95300"/>
            <a:ext cx="11353800" cy="6019800"/>
          </a:xfrm>
        </p:spPr>
        <p:txBody>
          <a:bodyPr/>
          <a:lstStyle/>
          <a:p>
            <a:pPr algn="l" eaLnBrk="1" hangingPunct="1"/>
            <a:endParaRPr lang="en-US" altLang="en-US" sz="1000" dirty="0">
              <a:solidFill>
                <a:schemeClr val="bg1"/>
              </a:solidFill>
            </a:endParaRPr>
          </a:p>
          <a:p>
            <a:pPr algn="l" eaLnBrk="1" hangingPunct="1">
              <a:buFontTx/>
              <a:buChar char="•"/>
            </a:pPr>
            <a:r>
              <a:rPr lang="en-US" altLang="en-US" sz="4800" dirty="0">
                <a:solidFill>
                  <a:schemeClr val="bg1"/>
                </a:solidFill>
              </a:rPr>
              <a:t>  </a:t>
            </a:r>
            <a:r>
              <a:rPr lang="en-US" altLang="en-US" sz="3600" dirty="0"/>
              <a:t>Animals carry out the following essential functions:</a:t>
            </a:r>
          </a:p>
          <a:p>
            <a:pPr algn="l" eaLnBrk="1" hangingPunct="1">
              <a:buFontTx/>
              <a:buChar char="•"/>
            </a:pPr>
            <a:endParaRPr lang="en-US" altLang="en-US" sz="1200" dirty="0"/>
          </a:p>
          <a:p>
            <a:pPr algn="l" eaLnBrk="1" hangingPunct="1"/>
            <a:r>
              <a:rPr lang="en-US" altLang="en-US" sz="3400" dirty="0"/>
              <a:t>1.  Feed</a:t>
            </a:r>
          </a:p>
          <a:p>
            <a:pPr algn="l" eaLnBrk="1" hangingPunct="1"/>
            <a:r>
              <a:rPr lang="en-US" altLang="en-US" sz="3400" dirty="0"/>
              <a:t>2.  Respire</a:t>
            </a:r>
          </a:p>
          <a:p>
            <a:pPr algn="l" eaLnBrk="1" hangingPunct="1"/>
            <a:r>
              <a:rPr lang="en-US" altLang="en-US" sz="3400" dirty="0"/>
              <a:t>3.  Circulation</a:t>
            </a:r>
          </a:p>
          <a:p>
            <a:pPr algn="l" eaLnBrk="1" hangingPunct="1"/>
            <a:r>
              <a:rPr lang="en-US" altLang="en-US" sz="3400" dirty="0"/>
              <a:t>4.  Excrete</a:t>
            </a:r>
          </a:p>
          <a:p>
            <a:pPr algn="l" eaLnBrk="1" hangingPunct="1"/>
            <a:r>
              <a:rPr lang="en-US" altLang="en-US" sz="3400" dirty="0"/>
              <a:t>5.  Respond</a:t>
            </a:r>
          </a:p>
          <a:p>
            <a:pPr algn="l" eaLnBrk="1" hangingPunct="1"/>
            <a:r>
              <a:rPr lang="en-US" altLang="en-US" sz="3400" dirty="0"/>
              <a:t>6.  Move</a:t>
            </a:r>
          </a:p>
          <a:p>
            <a:pPr algn="l" eaLnBrk="1" hangingPunct="1"/>
            <a:r>
              <a:rPr lang="en-US" altLang="en-US" sz="3400" dirty="0"/>
              <a:t>7.  Reproduce</a:t>
            </a:r>
          </a:p>
          <a:p>
            <a:pPr algn="l" eaLnBrk="1" hangingPunct="1">
              <a:buFontTx/>
              <a:buChar char="•"/>
            </a:pPr>
            <a:endParaRPr lang="en-US" altLang="en-US" sz="3400" dirty="0">
              <a:solidFill>
                <a:schemeClr val="bg1"/>
              </a:solidFill>
            </a:endParaRPr>
          </a:p>
        </p:txBody>
      </p:sp>
      <p:pic>
        <p:nvPicPr>
          <p:cNvPr id="30725" name="Picture 8" descr="141064143_0151358e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49438"/>
            <a:ext cx="6019800" cy="500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528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sz="3600"/>
              <a:t>Animal Groupings to Know</a:t>
            </a:r>
          </a:p>
        </p:txBody>
      </p:sp>
      <p:graphicFrame>
        <p:nvGraphicFramePr>
          <p:cNvPr id="71737" name="Group 57"/>
          <p:cNvGraphicFramePr>
            <a:graphicFrameLocks noGrp="1"/>
          </p:cNvGraphicFramePr>
          <p:nvPr>
            <p:ph idx="1"/>
          </p:nvPr>
        </p:nvGraphicFramePr>
        <p:xfrm>
          <a:off x="1981200" y="1219201"/>
          <a:ext cx="8305800" cy="5359401"/>
        </p:xfrm>
        <a:graphic>
          <a:graphicData uri="http://schemas.openxmlformats.org/drawingml/2006/table">
            <a:tbl>
              <a:tblPr/>
              <a:tblGrid>
                <a:gridCol w="415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11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Sea Lions &amp; Breeding birds &amp;   Penguins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Rookery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Baboons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Troop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Ants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Colony, Army, Swarm, Nest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Bass/fish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Shoal or school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Baby birds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Brood or clutch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Camels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Caravan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Crows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Murder or Horde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Dogs &amp; wolves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Pack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Flying Hawks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Kettle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Hawks in general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Cast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5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Jellyfish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Smack or brood or swarm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Monkeys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Troop or tribe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3292" name="Text Box 58"/>
          <p:cNvSpPr txBox="1">
            <a:spLocks noChangeArrowheads="1"/>
          </p:cNvSpPr>
          <p:nvPr/>
        </p:nvSpPr>
        <p:spPr bwMode="auto">
          <a:xfrm>
            <a:off x="3352800" y="7620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66"/>
                </a:solidFill>
              </a:rPr>
              <a:t>Animal</a:t>
            </a:r>
          </a:p>
        </p:txBody>
      </p:sp>
      <p:sp>
        <p:nvSpPr>
          <p:cNvPr id="53293" name="Text Box 59"/>
          <p:cNvSpPr txBox="1">
            <a:spLocks noChangeArrowheads="1"/>
          </p:cNvSpPr>
          <p:nvPr/>
        </p:nvSpPr>
        <p:spPr bwMode="auto">
          <a:xfrm>
            <a:off x="6781800" y="7620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66"/>
                </a:solidFill>
              </a:rPr>
              <a:t>Group Name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609600"/>
          </a:xfrm>
        </p:spPr>
        <p:txBody>
          <a:bodyPr/>
          <a:lstStyle/>
          <a:p>
            <a:pPr eaLnBrk="1" hangingPunct="1"/>
            <a:r>
              <a:rPr lang="en-US" altLang="en-US" sz="3600"/>
              <a:t>Animal Groupings to Know</a:t>
            </a:r>
          </a:p>
        </p:txBody>
      </p:sp>
      <p:graphicFrame>
        <p:nvGraphicFramePr>
          <p:cNvPr id="73731" name="Group 3"/>
          <p:cNvGraphicFramePr>
            <a:graphicFrameLocks noGrp="1"/>
          </p:cNvGraphicFramePr>
          <p:nvPr>
            <p:ph idx="1"/>
          </p:nvPr>
        </p:nvGraphicFramePr>
        <p:xfrm>
          <a:off x="2057400" y="1447800"/>
          <a:ext cx="8001000" cy="5029200"/>
        </p:xfrm>
        <a:graphic>
          <a:graphicData uri="http://schemas.openxmlformats.org/drawingml/2006/table">
            <a:tbl>
              <a:tblPr/>
              <a:tblGrid>
                <a:gridCol w="400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Otters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Romp or raft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Porcupines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Prickle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Salmon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Group of females (seals)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Harem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Walrus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Herd or pod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Weasels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Gang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Bears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Sleuth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Pride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Herd or mob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Frogs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Army or knot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Hippopotamus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Herd or bloat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Hummingbirds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Charm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4316" name="Text Box 44"/>
          <p:cNvSpPr txBox="1">
            <a:spLocks noChangeArrowheads="1"/>
          </p:cNvSpPr>
          <p:nvPr/>
        </p:nvSpPr>
        <p:spPr bwMode="auto">
          <a:xfrm>
            <a:off x="3200400" y="9144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66"/>
                </a:solidFill>
              </a:rPr>
              <a:t>Animal</a:t>
            </a:r>
          </a:p>
        </p:txBody>
      </p:sp>
      <p:sp>
        <p:nvSpPr>
          <p:cNvPr id="54317" name="Text Box 45"/>
          <p:cNvSpPr txBox="1">
            <a:spLocks noChangeArrowheads="1"/>
          </p:cNvSpPr>
          <p:nvPr/>
        </p:nvSpPr>
        <p:spPr bwMode="auto">
          <a:xfrm>
            <a:off x="6629400" y="9144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66"/>
                </a:solidFill>
              </a:rPr>
              <a:t>Group Name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0" y="0"/>
            <a:ext cx="9144000" cy="990600"/>
          </a:xfrm>
        </p:spPr>
        <p:txBody>
          <a:bodyPr/>
          <a:lstStyle/>
          <a:p>
            <a:pPr eaLnBrk="1" hangingPunct="1"/>
            <a:r>
              <a:rPr lang="en-US" altLang="en-US" sz="7200" b="1" dirty="0">
                <a:solidFill>
                  <a:schemeClr val="tx1"/>
                </a:solidFill>
                <a:latin typeface="Minya Nouvelle" pitchFamily="2" charset="0"/>
              </a:rPr>
              <a:t>Essential Functions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04800" y="800100"/>
            <a:ext cx="10363200" cy="5562600"/>
          </a:xfrm>
        </p:spPr>
        <p:txBody>
          <a:bodyPr/>
          <a:lstStyle/>
          <a:p>
            <a:pPr marL="609600" indent="-609600" algn="l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4200" b="1" u="sng" dirty="0"/>
              <a:t>Feeding</a:t>
            </a:r>
            <a:r>
              <a:rPr lang="en-US" altLang="en-US" sz="3400" dirty="0"/>
              <a:t>:  Animals feed in a large variety </a:t>
            </a:r>
          </a:p>
          <a:p>
            <a:pPr marL="609600" indent="-609600" algn="l" eaLnBrk="1" hangingPunct="1">
              <a:lnSpc>
                <a:spcPct val="90000"/>
              </a:lnSpc>
            </a:pPr>
            <a:r>
              <a:rPr lang="en-US" altLang="en-US" sz="3400" dirty="0"/>
              <a:t>                         of ways.  </a:t>
            </a:r>
          </a:p>
          <a:p>
            <a:pPr marL="609600" indent="-609600" algn="l" eaLnBrk="1" hangingPunct="1">
              <a:lnSpc>
                <a:spcPct val="90000"/>
              </a:lnSpc>
            </a:pPr>
            <a:endParaRPr lang="en-US" altLang="en-US" sz="2000" dirty="0"/>
          </a:p>
          <a:p>
            <a:pPr marL="990600" lvl="1" indent="-533400" algn="l" eaLnBrk="1" hangingPunct="1">
              <a:lnSpc>
                <a:spcPct val="90000"/>
              </a:lnSpc>
              <a:buFontTx/>
              <a:buChar char="–"/>
            </a:pPr>
            <a:r>
              <a:rPr lang="en-US" altLang="en-US" sz="3000" i="1" u="sng" dirty="0"/>
              <a:t>Carnivore</a:t>
            </a:r>
            <a:r>
              <a:rPr lang="en-US" altLang="en-US" sz="3000" dirty="0"/>
              <a:t>:  Eats meat ONLY</a:t>
            </a:r>
          </a:p>
          <a:p>
            <a:pPr marL="990600" lvl="1" indent="-533400" algn="l" eaLnBrk="1" hangingPunct="1">
              <a:lnSpc>
                <a:spcPct val="90000"/>
              </a:lnSpc>
              <a:buFontTx/>
              <a:buChar char="–"/>
            </a:pPr>
            <a:endParaRPr lang="en-US" altLang="en-US" sz="1600" dirty="0"/>
          </a:p>
          <a:p>
            <a:pPr marL="990600" lvl="1" indent="-533400" algn="l" eaLnBrk="1" hangingPunct="1">
              <a:lnSpc>
                <a:spcPct val="90000"/>
              </a:lnSpc>
              <a:buFontTx/>
              <a:buChar char="–"/>
            </a:pPr>
            <a:r>
              <a:rPr lang="en-US" altLang="en-US" sz="3000" i="1" u="sng" dirty="0"/>
              <a:t>Herbivore</a:t>
            </a:r>
            <a:r>
              <a:rPr lang="en-US" altLang="en-US" sz="3000" dirty="0"/>
              <a:t>:  Eats plants ONLY</a:t>
            </a:r>
          </a:p>
          <a:p>
            <a:pPr marL="990600" lvl="1" indent="-533400" algn="l" eaLnBrk="1" hangingPunct="1">
              <a:lnSpc>
                <a:spcPct val="90000"/>
              </a:lnSpc>
              <a:buFontTx/>
              <a:buChar char="–"/>
            </a:pPr>
            <a:endParaRPr lang="en-US" altLang="en-US" sz="1600" dirty="0"/>
          </a:p>
          <a:p>
            <a:pPr marL="990600" lvl="1" indent="-533400" algn="l" eaLnBrk="1" hangingPunct="1">
              <a:lnSpc>
                <a:spcPct val="90000"/>
              </a:lnSpc>
              <a:buFontTx/>
              <a:buChar char="–"/>
            </a:pPr>
            <a:r>
              <a:rPr lang="en-US" altLang="en-US" sz="3000" i="1" u="sng" dirty="0"/>
              <a:t>Omnivore</a:t>
            </a:r>
            <a:r>
              <a:rPr lang="en-US" altLang="en-US" sz="3000" dirty="0"/>
              <a:t>:  Eats meat &amp; plants</a:t>
            </a:r>
          </a:p>
          <a:p>
            <a:pPr marL="990600" lvl="1" indent="-533400" algn="l" eaLnBrk="1" hangingPunct="1">
              <a:lnSpc>
                <a:spcPct val="90000"/>
              </a:lnSpc>
              <a:buFontTx/>
              <a:buChar char="–"/>
            </a:pPr>
            <a:endParaRPr lang="en-US" altLang="en-US" sz="1600" dirty="0"/>
          </a:p>
          <a:p>
            <a:pPr marL="990600" lvl="1" indent="-533400" algn="l" eaLnBrk="1" hangingPunct="1">
              <a:lnSpc>
                <a:spcPct val="90000"/>
              </a:lnSpc>
              <a:buFontTx/>
              <a:buChar char="–"/>
            </a:pPr>
            <a:r>
              <a:rPr lang="en-US" altLang="en-US" sz="3000" i="1" u="sng" dirty="0"/>
              <a:t>Detritivore</a:t>
            </a:r>
            <a:r>
              <a:rPr lang="en-US" altLang="en-US" sz="3000" dirty="0"/>
              <a:t>: </a:t>
            </a:r>
            <a:r>
              <a:rPr lang="en-US" altLang="en-US" dirty="0"/>
              <a:t>Feeds on plant and animal remains </a:t>
            </a:r>
          </a:p>
          <a:p>
            <a:pPr marL="990600" lvl="1" indent="-533400" algn="l" eaLnBrk="1" hangingPunct="1">
              <a:lnSpc>
                <a:spcPct val="90000"/>
              </a:lnSpc>
            </a:pPr>
            <a:r>
              <a:rPr lang="en-US" altLang="en-US" dirty="0"/>
              <a:t>                         and other dead matter called </a:t>
            </a:r>
            <a:r>
              <a:rPr lang="en-US" altLang="en-US" i="1" dirty="0"/>
              <a:t>detritus</a:t>
            </a:r>
            <a:r>
              <a:rPr lang="en-US" altLang="en-US" dirty="0"/>
              <a:t> </a:t>
            </a:r>
          </a:p>
          <a:p>
            <a:pPr marL="990600" lvl="1" indent="-533400" algn="l" eaLnBrk="1" hangingPunct="1">
              <a:lnSpc>
                <a:spcPct val="90000"/>
              </a:lnSpc>
            </a:pPr>
            <a:r>
              <a:rPr lang="en-US" altLang="en-US" dirty="0"/>
              <a:t>                         (Includes poop).</a:t>
            </a:r>
          </a:p>
        </p:txBody>
      </p:sp>
      <p:pic>
        <p:nvPicPr>
          <p:cNvPr id="31749" name="Picture 6" descr="91959961_25aa3673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447800"/>
            <a:ext cx="2743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-15875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solidFill>
                  <a:schemeClr val="tx1"/>
                </a:solidFill>
                <a:latin typeface="Minya Nouvelle" pitchFamily="2" charset="0"/>
              </a:rPr>
              <a:t>Additional Types of Feeders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609600"/>
            <a:ext cx="10668000" cy="6248400"/>
          </a:xfrm>
        </p:spPr>
        <p:txBody>
          <a:bodyPr/>
          <a:lstStyle/>
          <a:p>
            <a:pPr marL="609600" indent="-609600" algn="l" eaLnBrk="1" hangingPunct="1"/>
            <a:endParaRPr lang="en-US" altLang="en-US" sz="1800" dirty="0"/>
          </a:p>
          <a:p>
            <a:pPr marL="990600" lvl="1" indent="-533400" algn="l" eaLnBrk="1" hangingPunct="1">
              <a:buFontTx/>
              <a:buChar char="–"/>
            </a:pPr>
            <a:r>
              <a:rPr lang="en-US" altLang="en-US" sz="3000" i="1" u="sng" dirty="0"/>
              <a:t>Insectivores</a:t>
            </a:r>
            <a:r>
              <a:rPr lang="en-US" altLang="en-US" sz="3000" dirty="0"/>
              <a:t>:  Eats insects only</a:t>
            </a:r>
          </a:p>
          <a:p>
            <a:pPr marL="990600" lvl="1" indent="-533400" algn="l" eaLnBrk="1" hangingPunct="1"/>
            <a:endParaRPr lang="en-US" altLang="en-US" sz="3000" dirty="0"/>
          </a:p>
          <a:p>
            <a:pPr marL="990600" lvl="1" indent="-533400" algn="l" eaLnBrk="1" hangingPunct="1">
              <a:buFontTx/>
              <a:buChar char="–"/>
            </a:pPr>
            <a:r>
              <a:rPr lang="en-US" altLang="en-US" sz="3000" u="sng" dirty="0" err="1"/>
              <a:t>Piscivores</a:t>
            </a:r>
            <a:r>
              <a:rPr lang="en-US" altLang="en-US" sz="3000" dirty="0"/>
              <a:t>:  Eat fish only</a:t>
            </a:r>
          </a:p>
          <a:p>
            <a:pPr marL="609600" indent="-609600" algn="l" eaLnBrk="1" hangingPunct="1">
              <a:lnSpc>
                <a:spcPct val="90000"/>
              </a:lnSpc>
            </a:pPr>
            <a:endParaRPr lang="en-US" altLang="en-US" sz="1800" dirty="0"/>
          </a:p>
          <a:p>
            <a:pPr marL="990600" lvl="1" indent="-533400" algn="l" eaLnBrk="1" hangingPunct="1">
              <a:lnSpc>
                <a:spcPct val="90000"/>
              </a:lnSpc>
              <a:buFontTx/>
              <a:buChar char="–"/>
            </a:pPr>
            <a:r>
              <a:rPr lang="en-US" altLang="en-US" sz="3000" i="1" u="sng" dirty="0"/>
              <a:t>Frugivores</a:t>
            </a:r>
            <a:r>
              <a:rPr lang="en-US" altLang="en-US" sz="3000" dirty="0"/>
              <a:t>:  Eats fruits </a:t>
            </a:r>
          </a:p>
          <a:p>
            <a:pPr marL="990600" lvl="1" indent="-533400" algn="l" eaLnBrk="1" hangingPunct="1">
              <a:buFontTx/>
              <a:buChar char="–"/>
            </a:pPr>
            <a:endParaRPr lang="en-US" altLang="en-US" sz="3000" dirty="0"/>
          </a:p>
          <a:p>
            <a:pPr marL="990600" lvl="1" indent="-533400" algn="l" eaLnBrk="1" hangingPunct="1"/>
            <a:endParaRPr lang="en-US" altLang="en-US" sz="1600" dirty="0">
              <a:solidFill>
                <a:schemeClr val="bg1"/>
              </a:solidFill>
            </a:endParaRPr>
          </a:p>
        </p:txBody>
      </p:sp>
      <p:pic>
        <p:nvPicPr>
          <p:cNvPr id="32773" name="Picture 13" descr="birds that eat fish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864" y="3048000"/>
            <a:ext cx="3005137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15" descr="snake_fish-29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746125"/>
            <a:ext cx="2971800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17" descr="eagle-fis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33800"/>
            <a:ext cx="433740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File:Orang Utan, Semenggok Forest Reserve, Sarawak, Borneo, Malaysia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16" y="3238500"/>
            <a:ext cx="237149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0" y="0"/>
            <a:ext cx="9144000" cy="990600"/>
          </a:xfrm>
        </p:spPr>
        <p:txBody>
          <a:bodyPr/>
          <a:lstStyle/>
          <a:p>
            <a:pPr eaLnBrk="1" hangingPunct="1"/>
            <a:r>
              <a:rPr lang="en-US" altLang="en-US" sz="5400" dirty="0">
                <a:solidFill>
                  <a:schemeClr val="tx1"/>
                </a:solidFill>
                <a:latin typeface="Minya Nouvelle" pitchFamily="2" charset="0"/>
              </a:rPr>
              <a:t>Additional Types of Feeders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2400" y="762000"/>
            <a:ext cx="7391400" cy="5562600"/>
          </a:xfrm>
        </p:spPr>
        <p:txBody>
          <a:bodyPr/>
          <a:lstStyle/>
          <a:p>
            <a:pPr marL="609600" indent="-609600" algn="l" eaLnBrk="1" hangingPunct="1">
              <a:lnSpc>
                <a:spcPct val="90000"/>
              </a:lnSpc>
            </a:pPr>
            <a:endParaRPr lang="en-US" altLang="en-US" sz="1800" dirty="0"/>
          </a:p>
          <a:p>
            <a:pPr marL="990600" lvl="1" indent="-533400" algn="l" eaLnBrk="1" hangingPunct="1">
              <a:lnSpc>
                <a:spcPct val="90000"/>
              </a:lnSpc>
              <a:buFontTx/>
              <a:buChar char="–"/>
            </a:pPr>
            <a:r>
              <a:rPr lang="en-US" altLang="en-US" sz="3000" u="sng" dirty="0" err="1"/>
              <a:t>Grainivores</a:t>
            </a:r>
            <a:r>
              <a:rPr lang="en-US" altLang="en-US" sz="3000" dirty="0"/>
              <a:t>:  Eats seeds only</a:t>
            </a:r>
          </a:p>
          <a:p>
            <a:pPr marL="1371600" lvl="2" indent="-457200" algn="l" eaLnBrk="1" hangingPunct="1">
              <a:lnSpc>
                <a:spcPct val="90000"/>
              </a:lnSpc>
              <a:buFontTx/>
              <a:buChar char="•"/>
            </a:pPr>
            <a:r>
              <a:rPr lang="en-US" altLang="en-US" sz="2600" dirty="0"/>
              <a:t>Mainly birds, mammals, and insects</a:t>
            </a:r>
          </a:p>
          <a:p>
            <a:pPr marL="1371600" lvl="2" indent="-457200" algn="l" eaLnBrk="1" hangingPunct="1">
              <a:lnSpc>
                <a:spcPct val="90000"/>
              </a:lnSpc>
            </a:pPr>
            <a:endParaRPr lang="en-US" altLang="en-US" sz="2600" dirty="0"/>
          </a:p>
          <a:p>
            <a:pPr marL="990600" lvl="1" indent="-533400" algn="l" eaLnBrk="1" hangingPunct="1">
              <a:lnSpc>
                <a:spcPct val="90000"/>
              </a:lnSpc>
              <a:buFontTx/>
              <a:buChar char="–"/>
            </a:pPr>
            <a:r>
              <a:rPr lang="en-US" altLang="en-US" sz="3000" u="sng" dirty="0"/>
              <a:t>Nectarivores</a:t>
            </a:r>
            <a:r>
              <a:rPr lang="en-US" altLang="en-US" sz="3000" dirty="0"/>
              <a:t>:  Eats nectar only</a:t>
            </a:r>
          </a:p>
          <a:p>
            <a:pPr marL="1371600" lvl="2" indent="-457200" algn="l" eaLnBrk="1" hangingPunct="1">
              <a:lnSpc>
                <a:spcPct val="90000"/>
              </a:lnSpc>
              <a:buFontTx/>
              <a:buChar char="•"/>
            </a:pPr>
            <a:r>
              <a:rPr lang="en-US" altLang="en-US" sz="2600" dirty="0"/>
              <a:t>Includes butterflies, hummingbirds, bees, and many bats</a:t>
            </a:r>
          </a:p>
          <a:p>
            <a:pPr marL="1371600" lvl="2" indent="-457200" algn="l" eaLnBrk="1" hangingPunct="1">
              <a:lnSpc>
                <a:spcPct val="90000"/>
              </a:lnSpc>
              <a:buFontTx/>
              <a:buChar char="•"/>
            </a:pPr>
            <a:r>
              <a:rPr lang="en-US" altLang="en-US" dirty="0"/>
              <a:t>Very important plant pollinators</a:t>
            </a:r>
          </a:p>
          <a:p>
            <a:pPr marL="1371600" lvl="2" indent="-457200" algn="l" eaLnBrk="1" hangingPunct="1">
              <a:lnSpc>
                <a:spcPct val="90000"/>
              </a:lnSpc>
              <a:buFontTx/>
              <a:buChar char="•"/>
            </a:pPr>
            <a:endParaRPr lang="en-US" altLang="en-US" sz="1400" dirty="0">
              <a:solidFill>
                <a:schemeClr val="bg1"/>
              </a:solidFill>
            </a:endParaRPr>
          </a:p>
        </p:txBody>
      </p:sp>
      <p:pic>
        <p:nvPicPr>
          <p:cNvPr id="34821" name="Picture 7" descr="hummingbi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914400"/>
            <a:ext cx="2286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9" descr="BumbleBeeREX_468x3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200400"/>
            <a:ext cx="22860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11" descr="b1_29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953000"/>
            <a:ext cx="2286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1371600"/>
          </a:xfrm>
        </p:spPr>
        <p:txBody>
          <a:bodyPr/>
          <a:lstStyle/>
          <a:p>
            <a:pPr eaLnBrk="1" hangingPunct="1"/>
            <a:r>
              <a:rPr lang="en-US" altLang="en-US" sz="6000" b="1" dirty="0">
                <a:solidFill>
                  <a:schemeClr val="tx1"/>
                </a:solidFill>
                <a:latin typeface="Minya Nouvelle" pitchFamily="2" charset="0"/>
              </a:rPr>
              <a:t>Essential Functions: </a:t>
            </a:r>
            <a:r>
              <a:rPr lang="en-US" altLang="en-US" sz="6000" b="1" u="sng" dirty="0">
                <a:solidFill>
                  <a:schemeClr val="tx1"/>
                </a:solidFill>
                <a:latin typeface="Minya Nouvelle" pitchFamily="2" charset="0"/>
              </a:rPr>
              <a:t>Feeding</a:t>
            </a:r>
            <a:r>
              <a:rPr lang="en-US" altLang="en-US" sz="6000" b="1" dirty="0">
                <a:solidFill>
                  <a:schemeClr val="tx1"/>
                </a:solidFill>
                <a:latin typeface="Minya Nouvelle" pitchFamily="2" charset="0"/>
              </a:rPr>
              <a:t> Continued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710738"/>
            <a:ext cx="9144000" cy="5486400"/>
          </a:xfrm>
        </p:spPr>
        <p:txBody>
          <a:bodyPr/>
          <a:lstStyle/>
          <a:p>
            <a:pPr marL="609600" indent="-609600" algn="l" eaLnBrk="1" hangingPunct="1"/>
            <a:endParaRPr lang="en-US" altLang="en-US" sz="500" b="1" u="sng" dirty="0">
              <a:solidFill>
                <a:schemeClr val="bg1"/>
              </a:solidFill>
            </a:endParaRPr>
          </a:p>
          <a:p>
            <a:pPr marL="609600" indent="-609600" algn="l" eaLnBrk="1" hangingPunct="1">
              <a:buFontTx/>
              <a:buChar char="•"/>
            </a:pPr>
            <a:r>
              <a:rPr lang="en-US" altLang="en-US" sz="3400" dirty="0"/>
              <a:t>Some animals form symbiotic relationships. </a:t>
            </a:r>
          </a:p>
          <a:p>
            <a:pPr marL="609600" indent="-609600" algn="l" eaLnBrk="1" hangingPunct="1">
              <a:buFontTx/>
              <a:buChar char="•"/>
            </a:pPr>
            <a:endParaRPr lang="en-US" altLang="en-US" sz="2400" dirty="0"/>
          </a:p>
          <a:p>
            <a:pPr marL="609600" indent="-609600" algn="l" eaLnBrk="1" hangingPunct="1"/>
            <a:r>
              <a:rPr lang="en-US" altLang="en-US" sz="4200" b="1" u="sng" dirty="0"/>
              <a:t>Symbiosis</a:t>
            </a:r>
            <a:r>
              <a:rPr lang="en-US" altLang="en-US" sz="4200" dirty="0"/>
              <a:t>:  </a:t>
            </a:r>
            <a:r>
              <a:rPr lang="en-US" altLang="en-US" sz="3800" dirty="0"/>
              <a:t>Is the relationship in which two species live closely together</a:t>
            </a:r>
          </a:p>
          <a:p>
            <a:pPr marL="609600" indent="-609600" algn="l" eaLnBrk="1" hangingPunct="1"/>
            <a:endParaRPr lang="en-US" altLang="en-US" sz="2200" dirty="0"/>
          </a:p>
          <a:p>
            <a:pPr marL="990600" lvl="1" indent="-533400" algn="l" eaLnBrk="1" hangingPunct="1"/>
            <a:r>
              <a:rPr lang="en-US" altLang="en-US" sz="3800" dirty="0"/>
              <a:t>a.  Mutualism</a:t>
            </a:r>
          </a:p>
          <a:p>
            <a:pPr marL="990600" lvl="1" indent="-533400" algn="l" eaLnBrk="1" hangingPunct="1"/>
            <a:r>
              <a:rPr lang="en-US" altLang="en-US" sz="3800" dirty="0"/>
              <a:t>b.  Commensalism</a:t>
            </a:r>
          </a:p>
          <a:p>
            <a:pPr marL="990600" lvl="1" indent="-533400" algn="l" eaLnBrk="1" hangingPunct="1"/>
            <a:r>
              <a:rPr lang="en-US" altLang="en-US" sz="3800" dirty="0"/>
              <a:t>c.  Parasitism</a:t>
            </a:r>
          </a:p>
        </p:txBody>
      </p:sp>
      <p:pic>
        <p:nvPicPr>
          <p:cNvPr id="35845" name="Picture 6" descr="Image 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265" y="3448396"/>
            <a:ext cx="3810000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1371600"/>
          </a:xfrm>
        </p:spPr>
        <p:txBody>
          <a:bodyPr/>
          <a:lstStyle/>
          <a:p>
            <a:pPr eaLnBrk="1" hangingPunct="1"/>
            <a:r>
              <a:rPr lang="en-US" altLang="en-US" sz="5400" dirty="0">
                <a:solidFill>
                  <a:schemeClr val="tx1"/>
                </a:solidFill>
                <a:latin typeface="Minya Nouvelle" pitchFamily="2" charset="0"/>
              </a:rPr>
              <a:t>Essential Functions:   </a:t>
            </a:r>
            <a:r>
              <a:rPr lang="en-US" altLang="en-US" sz="5400" u="sng" dirty="0">
                <a:solidFill>
                  <a:schemeClr val="tx1"/>
                </a:solidFill>
                <a:latin typeface="Minya Nouvelle" pitchFamily="2" charset="0"/>
              </a:rPr>
              <a:t>Feeding</a:t>
            </a:r>
            <a:r>
              <a:rPr lang="en-US" altLang="en-US" sz="5400" dirty="0">
                <a:solidFill>
                  <a:schemeClr val="tx1"/>
                </a:solidFill>
                <a:latin typeface="Minya Nouvelle" pitchFamily="2" charset="0"/>
              </a:rPr>
              <a:t> Continued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990600"/>
            <a:ext cx="9144000" cy="5715000"/>
          </a:xfrm>
        </p:spPr>
        <p:txBody>
          <a:bodyPr/>
          <a:lstStyle/>
          <a:p>
            <a:pPr marL="609600" indent="-609600" algn="l" eaLnBrk="1" hangingPunct="1"/>
            <a:r>
              <a:rPr lang="en-US" altLang="en-US" sz="4200" dirty="0"/>
              <a:t>a.  </a:t>
            </a:r>
            <a:r>
              <a:rPr lang="en-US" altLang="en-US" sz="4200" b="1" u="sng" dirty="0"/>
              <a:t>Mutualism</a:t>
            </a:r>
            <a:r>
              <a:rPr lang="en-US" altLang="en-US" sz="4200" dirty="0"/>
              <a:t>:  </a:t>
            </a:r>
            <a:r>
              <a:rPr lang="en-US" altLang="en-US" sz="3000" dirty="0"/>
              <a:t>Symbiotic relationship in which both species benefit from the relationship.</a:t>
            </a:r>
          </a:p>
          <a:p>
            <a:pPr marL="609600" indent="-609600" algn="l" eaLnBrk="1" hangingPunct="1"/>
            <a:endParaRPr lang="en-US" altLang="en-US" sz="34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514600"/>
            <a:ext cx="5943600" cy="38345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7273" y="2679290"/>
            <a:ext cx="525780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1371600"/>
          </a:xfrm>
        </p:spPr>
        <p:txBody>
          <a:bodyPr/>
          <a:lstStyle/>
          <a:p>
            <a:pPr eaLnBrk="1" hangingPunct="1"/>
            <a:r>
              <a:rPr lang="en-US" altLang="en-US" sz="6000" dirty="0">
                <a:solidFill>
                  <a:schemeClr val="tx1"/>
                </a:solidFill>
                <a:latin typeface="Minya Nouvelle" pitchFamily="2" charset="0"/>
              </a:rPr>
              <a:t>Essential Functions: </a:t>
            </a:r>
            <a:r>
              <a:rPr lang="en-US" altLang="en-US" sz="6000" u="sng" dirty="0">
                <a:solidFill>
                  <a:schemeClr val="tx1"/>
                </a:solidFill>
                <a:latin typeface="Minya Nouvelle" pitchFamily="2" charset="0"/>
              </a:rPr>
              <a:t>Feeding</a:t>
            </a:r>
            <a:r>
              <a:rPr lang="en-US" altLang="en-US" sz="6000" dirty="0">
                <a:solidFill>
                  <a:schemeClr val="tx1"/>
                </a:solidFill>
                <a:latin typeface="Minya Nouvelle" pitchFamily="2" charset="0"/>
              </a:rPr>
              <a:t> Continued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1363287"/>
            <a:ext cx="11772900" cy="5486400"/>
          </a:xfrm>
        </p:spPr>
        <p:txBody>
          <a:bodyPr/>
          <a:lstStyle/>
          <a:p>
            <a:pPr marL="609600" indent="-609600" algn="l" eaLnBrk="1" hangingPunct="1"/>
            <a:r>
              <a:rPr lang="en-US" altLang="en-US" sz="4200" dirty="0"/>
              <a:t>b.  </a:t>
            </a:r>
            <a:r>
              <a:rPr lang="en-US" altLang="en-US" sz="4200" b="1" u="sng" dirty="0"/>
              <a:t>Commensalism</a:t>
            </a:r>
            <a:r>
              <a:rPr lang="en-US" altLang="en-US" sz="4200" dirty="0"/>
              <a:t>:  </a:t>
            </a:r>
            <a:r>
              <a:rPr lang="en-US" altLang="en-US" sz="3400" dirty="0"/>
              <a:t>Symbiotic relationship in which one member of the association benefits and the other is neither helped nor harmed.</a:t>
            </a:r>
          </a:p>
        </p:txBody>
      </p:sp>
      <p:sp>
        <p:nvSpPr>
          <p:cNvPr id="37894" name="Text Box 7"/>
          <p:cNvSpPr txBox="1">
            <a:spLocks noChangeArrowheads="1"/>
          </p:cNvSpPr>
          <p:nvPr/>
        </p:nvSpPr>
        <p:spPr bwMode="auto">
          <a:xfrm>
            <a:off x="6705600" y="5667376"/>
            <a:ext cx="3962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chemeClr val="bg1"/>
                </a:solidFill>
              </a:rPr>
              <a:t>Barnacles on a Whale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3124200"/>
            <a:ext cx="525780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-152400"/>
            <a:ext cx="12192000" cy="13716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  <a:latin typeface="Minya Nouvelle" pitchFamily="2" charset="0"/>
              </a:rPr>
              <a:t>Essential Functions: </a:t>
            </a:r>
            <a:r>
              <a:rPr lang="en-US" altLang="en-US" b="1" u="sng" dirty="0">
                <a:solidFill>
                  <a:schemeClr val="tx1"/>
                </a:solidFill>
                <a:latin typeface="Minya Nouvelle" pitchFamily="2" charset="0"/>
              </a:rPr>
              <a:t>Feeding</a:t>
            </a:r>
            <a:r>
              <a:rPr lang="en-US" altLang="en-US" b="1" dirty="0">
                <a:solidFill>
                  <a:schemeClr val="tx1"/>
                </a:solidFill>
                <a:latin typeface="Minya Nouvelle" pitchFamily="2" charset="0"/>
              </a:rPr>
              <a:t> Continued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104900"/>
            <a:ext cx="12039600" cy="5257800"/>
          </a:xfrm>
        </p:spPr>
        <p:txBody>
          <a:bodyPr/>
          <a:lstStyle/>
          <a:p>
            <a:pPr marL="609600" indent="-609600" algn="l" eaLnBrk="1" hangingPunct="1"/>
            <a:r>
              <a:rPr lang="en-US" altLang="en-US" sz="4200" dirty="0"/>
              <a:t>c.  </a:t>
            </a:r>
            <a:r>
              <a:rPr lang="en-US" altLang="en-US" sz="4200" b="1" u="sng" dirty="0"/>
              <a:t>Parasitism</a:t>
            </a:r>
            <a:r>
              <a:rPr lang="en-US" altLang="en-US" sz="4200" dirty="0"/>
              <a:t>:  </a:t>
            </a:r>
            <a:r>
              <a:rPr lang="en-US" altLang="en-US" sz="3800" dirty="0"/>
              <a:t>Symbiotic relationship in which one organism lives in or on another organism and harms it.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623046"/>
            <a:ext cx="6324600" cy="420585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RespondGraphMas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2766</TotalTime>
  <Words>733</Words>
  <Application>Microsoft Office PowerPoint</Application>
  <PresentationFormat>Widescreen</PresentationFormat>
  <Paragraphs>181</Paragraphs>
  <Slides>22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Minya Nouvelle</vt:lpstr>
      <vt:lpstr>Wingdings</vt:lpstr>
      <vt:lpstr>Default Design</vt:lpstr>
      <vt:lpstr>iRespondGraphMaster</vt:lpstr>
      <vt:lpstr>Warm Up!  Match the phylum to the description   </vt:lpstr>
      <vt:lpstr>What Animals Do to Survive</vt:lpstr>
      <vt:lpstr>Essential Functions</vt:lpstr>
      <vt:lpstr>Additional Types of Feeders</vt:lpstr>
      <vt:lpstr>Additional Types of Feeders</vt:lpstr>
      <vt:lpstr>Essential Functions: Feeding Continued</vt:lpstr>
      <vt:lpstr>Essential Functions:   Feeding Continued</vt:lpstr>
      <vt:lpstr>Essential Functions: Feeding Continued</vt:lpstr>
      <vt:lpstr>Essential Functions: Feeding Continued</vt:lpstr>
      <vt:lpstr>Essential Functions</vt:lpstr>
      <vt:lpstr>Essential Functions</vt:lpstr>
      <vt:lpstr>Essential Functions</vt:lpstr>
      <vt:lpstr>Essential Functions</vt:lpstr>
      <vt:lpstr>Essential Functions</vt:lpstr>
      <vt:lpstr>Essential Functions</vt:lpstr>
      <vt:lpstr>Symmetry </vt:lpstr>
      <vt:lpstr>Symmetry </vt:lpstr>
      <vt:lpstr>Symmetry </vt:lpstr>
      <vt:lpstr>Bilateral Symmetry</vt:lpstr>
      <vt:lpstr>PowerPoint Presentation</vt:lpstr>
      <vt:lpstr>Animal Groupings to Know</vt:lpstr>
      <vt:lpstr>Animal Groupings to Know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Zoology</dc:title>
  <dc:creator>Brandy</dc:creator>
  <cp:lastModifiedBy>Hannah E. Styron</cp:lastModifiedBy>
  <cp:revision>49</cp:revision>
  <dcterms:created xsi:type="dcterms:W3CDTF">2007-08-18T02:36:37Z</dcterms:created>
  <dcterms:modified xsi:type="dcterms:W3CDTF">2018-01-10T17:39:52Z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ShowPercent">
    <vt:bool>true</vt:bool>
  </property>
  <property fmtid="{D5CDD505-2E9C-101B-9397-08002B2CF9AE}" pid="4" name="AutoReflect">
    <vt:bool>false</vt:bool>
  </property>
  <property fmtid="{D5CDD505-2E9C-101B-9397-08002B2CF9AE}" pid="5" name="KeepGraph">
    <vt:bool>false</vt:bool>
  </property>
</Properties>
</file>