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notesMasterIdLst>
    <p:notesMasterId r:id="rId33"/>
  </p:notesMasterIdLst>
  <p:sldIdLst>
    <p:sldId id="263" r:id="rId6"/>
    <p:sldId id="257" r:id="rId7"/>
    <p:sldId id="316" r:id="rId8"/>
    <p:sldId id="295" r:id="rId9"/>
    <p:sldId id="268" r:id="rId10"/>
    <p:sldId id="272" r:id="rId11"/>
    <p:sldId id="273" r:id="rId12"/>
    <p:sldId id="274" r:id="rId13"/>
    <p:sldId id="306" r:id="rId14"/>
    <p:sldId id="307" r:id="rId15"/>
    <p:sldId id="308" r:id="rId16"/>
    <p:sldId id="309" r:id="rId17"/>
    <p:sldId id="312" r:id="rId18"/>
    <p:sldId id="313" r:id="rId19"/>
    <p:sldId id="314" r:id="rId20"/>
    <p:sldId id="315" r:id="rId21"/>
    <p:sldId id="331" r:id="rId22"/>
    <p:sldId id="317" r:id="rId23"/>
    <p:sldId id="319" r:id="rId24"/>
    <p:sldId id="325" r:id="rId25"/>
    <p:sldId id="326" r:id="rId26"/>
    <p:sldId id="327" r:id="rId27"/>
    <p:sldId id="329" r:id="rId28"/>
    <p:sldId id="330" r:id="rId29"/>
    <p:sldId id="277" r:id="rId30"/>
    <p:sldId id="284" r:id="rId31"/>
    <p:sldId id="285" r:id="rId3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C238"/>
    <a:srgbClr val="18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432"/>
        <p:guide pos="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5A432B-F16F-4D91-B434-86150D8103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4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548B85D-E941-445E-96B7-CCF6E3A7EBF1}" type="slidenum">
              <a:rPr lang="en-US"/>
              <a:pPr/>
              <a:t>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DE4872-E0FF-4173-86EB-349FB47B4535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84B00A-1BF2-45AF-A443-3DED8963320B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69D69B-AAC0-452A-9744-5F28F466003E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163A77-9EA7-4684-B355-7E4002EB4143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45184F-31B7-43B2-8ACE-D9BA3B2492E8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AA2287-AA63-4630-994B-3328A4DF609F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64828E-130A-4E82-A8A9-8E5F574D0ED1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1874E3-C64F-4451-9C75-78EDD822795E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96C12D-4338-4713-8025-B1EA767F1C90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1A8F54-9C18-4C52-A01E-945A102566F2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BFC7616C-645B-40A3-897A-B6B11F18A548}" type="slidenum">
              <a:rPr lang="en-US"/>
              <a:pPr/>
              <a:t>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4E7B7C-509A-4A07-A782-302C91A87EFE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B54BA1-88DD-43CE-B28D-5052D88E79D4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6A16189A-CB88-4B93-AE00-BD050CCD87F7}" type="slidenum">
              <a:rPr lang="en-US"/>
              <a:pPr/>
              <a:t>25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CC2316FF-9D20-47B5-B34C-D12B379AB104}" type="slidenum">
              <a:rPr lang="en-US"/>
              <a:pPr/>
              <a:t>26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AD1726D7-3A9B-4CD9-93D7-3447407484FA}" type="slidenum">
              <a:rPr lang="en-US"/>
              <a:pPr/>
              <a:t>27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202B69-872B-4CC1-8B00-36905DFEF186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326523A1-0D49-4C29-B757-9EA19C2AED0F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A70A374-7E71-42E1-9698-223C84046270}" type="slidenum">
              <a:rPr lang="en-US"/>
              <a:pPr/>
              <a:t>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20E6EC4B-91B0-4674-8444-557E97670425}" type="slidenum">
              <a:rPr lang="en-US"/>
              <a:pPr/>
              <a:t>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96595607-40A7-43E8-A0D1-2FB7393D7114}" type="slidenum">
              <a:rPr lang="en-US"/>
              <a:pPr/>
              <a:t>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97D016-A956-4B29-A703-A5E7874F160A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C5E54C-A7DD-4DEC-905A-1E229C852DA5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0" y="-300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13.1 Ecologists Study Relationships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2293"/>
            <a:ext cx="7772400" cy="4616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46166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33" y="1307307"/>
            <a:ext cx="8199167" cy="20128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85800"/>
            <a:ext cx="2171700" cy="2114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499401" y="685800"/>
            <a:ext cx="8014501" cy="2114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685800"/>
            <a:ext cx="8686800" cy="201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0" y="-300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13.1 Ecologists Study Relationships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2293"/>
            <a:ext cx="7772400" cy="4616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46166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5065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07307"/>
            <a:ext cx="40767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07307"/>
            <a:ext cx="40767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71"/>
            <a:ext cx="82296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0160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00160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8439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25394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33" y="1307307"/>
            <a:ext cx="8199167" cy="20128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85800"/>
            <a:ext cx="2171700" cy="2114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499401" y="685800"/>
            <a:ext cx="8014501" cy="2114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-300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13.1 Ecologists Study Relationships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2293"/>
            <a:ext cx="7772400" cy="4616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46166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5065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07307"/>
            <a:ext cx="40767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07307"/>
            <a:ext cx="40767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71"/>
            <a:ext cx="82296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0160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00160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5065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8439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25394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33" y="1307307"/>
            <a:ext cx="8199167" cy="20128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85800"/>
            <a:ext cx="2171700" cy="2114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499401" y="685800"/>
            <a:ext cx="8014501" cy="2114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4992"/>
            <a:ext cx="7772400" cy="461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2382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46166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F603-5F6E-4902-8864-E72BFB4A8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33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0" y="-300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13.1 Ecologists Study Relationships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2293"/>
            <a:ext cx="7772400" cy="4616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46166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5065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07307"/>
            <a:ext cx="40767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07307"/>
            <a:ext cx="40767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07307"/>
            <a:ext cx="40767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07307"/>
            <a:ext cx="40767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71"/>
            <a:ext cx="82296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0160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00160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8439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25394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33" y="1307307"/>
            <a:ext cx="8199167" cy="20128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85800"/>
            <a:ext cx="2171700" cy="2114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499401" y="685800"/>
            <a:ext cx="8014501" cy="2114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0" y="-300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13.1 Ecologists Study Relationships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2293"/>
            <a:ext cx="7772400" cy="4616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46166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5065"/>
            <a:ext cx="77724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71"/>
            <a:ext cx="82296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0160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00160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07307"/>
            <a:ext cx="40767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07307"/>
            <a:ext cx="407670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771"/>
            <a:ext cx="82296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0160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00160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8439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25394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33" y="1307307"/>
            <a:ext cx="8199167" cy="20128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685800"/>
            <a:ext cx="2171700" cy="2114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499401" y="685800"/>
            <a:ext cx="8014501" cy="2114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8439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25394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icture 14"/>
          <p:cNvSpPr>
            <a:spLocks noChangeAspect="1" noChangeArrowheads="1"/>
          </p:cNvSpPr>
          <p:nvPr userDrawn="1"/>
        </p:nvSpPr>
        <p:spPr bwMode="auto">
          <a:xfrm>
            <a:off x="0" y="0"/>
            <a:ext cx="914400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26418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07307"/>
            <a:ext cx="83058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-300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10.1 Early Ideas About Evolution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26418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07307"/>
            <a:ext cx="83058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9" name="Text Box 5"/>
          <p:cNvSpPr txBox="1">
            <a:spLocks noChangeArrowheads="1"/>
          </p:cNvSpPr>
          <p:nvPr userDrawn="1"/>
        </p:nvSpPr>
        <p:spPr bwMode="auto">
          <a:xfrm>
            <a:off x="0" y="-300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 pitchFamily="34" charset="0"/>
              </a:rPr>
              <a:t>10.2 Darwin</a:t>
            </a:r>
            <a:r>
              <a:rPr lang="ja-JP" altLang="en-US" sz="2800" b="1">
                <a:solidFill>
                  <a:schemeClr val="bg1"/>
                </a:solidFill>
                <a:latin typeface="Arial" pitchFamily="34" charset="0"/>
              </a:rPr>
              <a:t>’</a:t>
            </a:r>
            <a:r>
              <a:rPr lang="en-US" altLang="ja-JP" sz="2800" b="1">
                <a:solidFill>
                  <a:schemeClr val="bg1"/>
                </a:solidFill>
                <a:latin typeface="Arial" pitchFamily="34" charset="0"/>
              </a:rPr>
              <a:t>s Observations</a:t>
            </a:r>
            <a:endParaRPr lang="en-US" sz="2800" b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8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6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6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6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6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6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26418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07307"/>
            <a:ext cx="83058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-300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10.3 Theory of Natural Selection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5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26418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07307"/>
            <a:ext cx="83058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5" name="Text Box 5"/>
          <p:cNvSpPr txBox="1">
            <a:spLocks noChangeArrowheads="1"/>
          </p:cNvSpPr>
          <p:nvPr userDrawn="1"/>
        </p:nvSpPr>
        <p:spPr bwMode="auto">
          <a:xfrm>
            <a:off x="0" y="-300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10.4 Evidence of Evolution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  <p:bldP spid="51204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26418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07307"/>
            <a:ext cx="83058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89" name="Text Box 5"/>
          <p:cNvSpPr txBox="1">
            <a:spLocks noChangeArrowheads="1"/>
          </p:cNvSpPr>
          <p:nvPr userDrawn="1"/>
        </p:nvSpPr>
        <p:spPr bwMode="auto">
          <a:xfrm>
            <a:off x="0" y="-3003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10.5 Evolutionary Biology Today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5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14350"/>
            <a:ext cx="8077200" cy="36317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Basics of </a:t>
            </a:r>
          </a:p>
          <a:p>
            <a:pPr algn="ctr">
              <a:defRPr/>
            </a:pPr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Evolution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14350"/>
            <a:ext cx="3810000" cy="52322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Industrial </a:t>
            </a:r>
            <a:r>
              <a:rPr lang="en-US" sz="2800" dirty="0" err="1">
                <a:solidFill>
                  <a:schemeClr val="tx2"/>
                </a:solidFill>
              </a:rPr>
              <a:t>melanism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31747" name="Picture 6" descr="l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2000250"/>
            <a:ext cx="28352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9" descr="dark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000251"/>
            <a:ext cx="2819400" cy="1413272"/>
          </a:xfrm>
        </p:spPr>
      </p:pic>
      <p:pic>
        <p:nvPicPr>
          <p:cNvPr id="31749" name="Picture 11" descr="d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71850"/>
            <a:ext cx="2857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3" descr="ligh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371850"/>
            <a:ext cx="2857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 descr="http://www.mhhe.com/biosci/esp/2001_gbio/folder_structure/ev/m2/s1/assets/images/evm2s1_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857250"/>
            <a:ext cx="3124200" cy="1182036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7708"/>
            <a:ext cx="8991600" cy="46166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eaLnBrk="1" hangingPunct="1">
              <a:buNone/>
              <a:defRPr/>
            </a:pPr>
            <a:r>
              <a:rPr lang="en-US" b="1" cap="all" dirty="0">
                <a:ln/>
                <a:solidFill>
                  <a:srgbClr val="000000"/>
                </a:solidFill>
                <a:effectLst/>
              </a:rPr>
              <a:t>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356872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71500"/>
            <a:ext cx="8153400" cy="1902059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Mimicry</a:t>
            </a:r>
            <a:br>
              <a:rPr lang="en-US" sz="2800" dirty="0">
                <a:solidFill>
                  <a:schemeClr val="tx2"/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endParaRPr lang="en-US" sz="2800" dirty="0"/>
          </a:p>
          <a:p>
            <a:pPr eaLnBrk="1" hangingPunct="1"/>
            <a:r>
              <a:rPr lang="en-US" sz="2800" dirty="0"/>
              <a:t>Monarch or Viceroy Butterfly</a:t>
            </a:r>
          </a:p>
        </p:txBody>
      </p:sp>
      <p:pic>
        <p:nvPicPr>
          <p:cNvPr id="32772" name="Picture 6" descr="Monarc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333750"/>
            <a:ext cx="3810000" cy="1688306"/>
          </a:xfrm>
        </p:spPr>
      </p:pic>
      <p:pic>
        <p:nvPicPr>
          <p:cNvPr id="32773" name="Picture 7" descr="vicero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76550"/>
            <a:ext cx="3733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1162050" y="2971800"/>
            <a:ext cx="571500" cy="457200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7708"/>
            <a:ext cx="8991600" cy="46166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eaLnBrk="1" hangingPunct="1">
              <a:buNone/>
              <a:defRPr/>
            </a:pPr>
            <a:r>
              <a:rPr lang="en-US" b="1" cap="all" dirty="0">
                <a:ln/>
                <a:solidFill>
                  <a:srgbClr val="000000"/>
                </a:solidFill>
                <a:effectLst/>
              </a:rPr>
              <a:t>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424744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8651"/>
            <a:ext cx="8153400" cy="1988237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Mimicry </a:t>
            </a:r>
          </a:p>
          <a:p>
            <a:pPr eaLnBrk="1" hangingPunct="1"/>
            <a:endParaRPr lang="en-US" sz="28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2800" dirty="0"/>
              <a:t>Coral vs. King Snakes: Red on yellow, kill a fellow, red on black won’t hurt Jack</a:t>
            </a:r>
          </a:p>
        </p:txBody>
      </p:sp>
      <p:pic>
        <p:nvPicPr>
          <p:cNvPr id="33796" name="Picture 4" descr="http://www.nature.com/nature/journal/v451/n7182/images/nature06532-f1.2.jpg"/>
          <p:cNvPicPr>
            <a:picLocks noChangeAspect="1" noChangeArrowheads="1"/>
          </p:cNvPicPr>
          <p:nvPr/>
        </p:nvPicPr>
        <p:blipFill>
          <a:blip r:embed="rId3" cstate="print"/>
          <a:srcRect b="64278"/>
          <a:stretch>
            <a:fillRect/>
          </a:stretch>
        </p:blipFill>
        <p:spPr bwMode="auto">
          <a:xfrm>
            <a:off x="4007" y="3105150"/>
            <a:ext cx="9144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7708"/>
            <a:ext cx="8991600" cy="46166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eaLnBrk="1" hangingPunct="1">
              <a:buNone/>
              <a:defRPr/>
            </a:pPr>
            <a:r>
              <a:rPr lang="en-US" b="1" cap="all" dirty="0">
                <a:ln/>
                <a:solidFill>
                  <a:srgbClr val="000000"/>
                </a:solidFill>
                <a:effectLst/>
              </a:rPr>
              <a:t>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751659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00050"/>
            <a:ext cx="8153400" cy="52322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Warning Coloration</a:t>
            </a:r>
            <a:endParaRPr lang="en-US" sz="2800" dirty="0"/>
          </a:p>
        </p:txBody>
      </p:sp>
      <p:pic>
        <p:nvPicPr>
          <p:cNvPr id="35844" name="Picture 7" descr="0210_763_grnblkfrog"/>
          <p:cNvPicPr>
            <a:picLocks noChangeAspect="1" noChangeArrowheads="1"/>
          </p:cNvPicPr>
          <p:nvPr/>
        </p:nvPicPr>
        <p:blipFill>
          <a:blip r:embed="rId3" cstate="print"/>
          <a:srcRect l="37500" t="15491" r="20833" b="21765"/>
          <a:stretch>
            <a:fillRect/>
          </a:stretch>
        </p:blipFill>
        <p:spPr bwMode="auto">
          <a:xfrm>
            <a:off x="152400" y="97155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0210_1004_bluejeansfrog"/>
          <p:cNvPicPr>
            <a:picLocks noChangeAspect="1" noChangeArrowheads="1"/>
          </p:cNvPicPr>
          <p:nvPr/>
        </p:nvPicPr>
        <p:blipFill>
          <a:blip r:embed="rId4" cstate="print"/>
          <a:srcRect l="47902" t="26843"/>
          <a:stretch>
            <a:fillRect/>
          </a:stretch>
        </p:blipFill>
        <p:spPr bwMode="auto">
          <a:xfrm>
            <a:off x="2895600" y="1143000"/>
            <a:ext cx="2895600" cy="192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1" descr="phantasmal poison dart fro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 cstate="print"/>
          <a:srcRect l="15295" t="15674" r="13408" b="4231"/>
          <a:stretch>
            <a:fillRect/>
          </a:stretch>
        </p:blipFill>
        <p:spPr>
          <a:xfrm>
            <a:off x="6019800" y="1200150"/>
            <a:ext cx="3276600" cy="1885950"/>
          </a:xfrm>
        </p:spPr>
      </p:pic>
      <p:pic>
        <p:nvPicPr>
          <p:cNvPr id="35847" name="Picture 2" descr="http://users.rcn.com/jkimball.ma.ultranet/BiologyPages/M/Monarch-lar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086100"/>
            <a:ext cx="2876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4" descr="http://lh4.ggpht.com/__Le_vMi7wPE/SACMeLUPuvI/AAAAAAAACn0/zbqf5Q5MqLE/Notophthalmus_viridescensPCCA20040816-3983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914650"/>
            <a:ext cx="4038600" cy="191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7708"/>
            <a:ext cx="8991600" cy="46166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eaLnBrk="1" hangingPunct="1">
              <a:buNone/>
              <a:defRPr/>
            </a:pPr>
            <a:r>
              <a:rPr lang="en-US" b="1" cap="all" dirty="0">
                <a:ln/>
                <a:solidFill>
                  <a:srgbClr val="000000"/>
                </a:solidFill>
                <a:effectLst/>
              </a:rPr>
              <a:t>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75748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14350"/>
            <a:ext cx="8153400" cy="104028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Disruptive Coloration</a:t>
            </a:r>
          </a:p>
          <a:p>
            <a:pPr eaLnBrk="1" hangingPunct="1"/>
            <a:endParaRPr lang="en-US" sz="2800" dirty="0"/>
          </a:p>
        </p:txBody>
      </p:sp>
      <p:pic>
        <p:nvPicPr>
          <p:cNvPr id="36868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543050"/>
            <a:ext cx="3810000" cy="2043113"/>
          </a:xfrm>
        </p:spPr>
      </p:pic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900" y="0"/>
            <a:ext cx="1181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http://www.sheppardsoftware.com/content/animals/images/mammals/zebra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485901"/>
            <a:ext cx="4762500" cy="199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7708"/>
            <a:ext cx="8991600" cy="46166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eaLnBrk="1" hangingPunct="1">
              <a:buNone/>
              <a:defRPr/>
            </a:pPr>
            <a:r>
              <a:rPr lang="en-US" b="1" cap="all" dirty="0">
                <a:ln/>
                <a:solidFill>
                  <a:srgbClr val="000000"/>
                </a:solidFill>
                <a:effectLst/>
              </a:rPr>
              <a:t>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428084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57200"/>
            <a:ext cx="8153400" cy="104028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Counter Shading</a:t>
            </a:r>
          </a:p>
          <a:p>
            <a:pPr eaLnBrk="1" hangingPunct="1"/>
            <a:endParaRPr lang="en-US" sz="2800" dirty="0"/>
          </a:p>
        </p:txBody>
      </p:sp>
      <p:pic>
        <p:nvPicPr>
          <p:cNvPr id="37893" name="Picture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457450"/>
            <a:ext cx="3124200" cy="1517190"/>
          </a:xfrm>
        </p:spPr>
      </p:pic>
      <p:pic>
        <p:nvPicPr>
          <p:cNvPr id="3789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971550"/>
            <a:ext cx="2540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" descr="http://img229.imageshack.us/img229/3442/greysquirrel2xd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00" y="857250"/>
            <a:ext cx="2857500" cy="155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 descr="http://www.seaworld.org/animal-info/info-books/sharks-&amp;-rays/images/pic-countershad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5100" y="2743200"/>
            <a:ext cx="2476500" cy="1314450"/>
          </a:xfrm>
          <a:prstGeom prst="rect">
            <a:avLst/>
          </a:prstGeom>
          <a:noFill/>
        </p:spPr>
      </p:pic>
      <p:pic>
        <p:nvPicPr>
          <p:cNvPr id="113670" name="Picture 6" descr="http://t0.gstatic.com/images?q=tbn:ANd9GcRIzGShh1-L2b1yq_BeFVR4UrbvvHbxbqwC8iOrddpmEna7R-s&amp;t=1&amp;usg=__vAsuX8-nkzSceQnJk-cOkqUZZPo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1" y="1085850"/>
            <a:ext cx="2619375" cy="1307307"/>
          </a:xfrm>
          <a:prstGeom prst="rect">
            <a:avLst/>
          </a:prstGeom>
          <a:noFill/>
        </p:spPr>
      </p:pic>
      <p:pic>
        <p:nvPicPr>
          <p:cNvPr id="113672" name="Picture 8" descr="http://t1.gstatic.com/images?q=tbn:ANd9GcRovNn6HE-4pjza6ViSJ15oB5MWF5hcHDFzQNWXQSQMFl9JLBA&amp;t=1&amp;usg=__yxLoHk8m9iek1DskEuYw_CKYQOw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1" y="2571750"/>
            <a:ext cx="2466975" cy="1385888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7708"/>
            <a:ext cx="8991600" cy="46166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eaLnBrk="1" hangingPunct="1">
              <a:buNone/>
              <a:defRPr/>
            </a:pPr>
            <a:r>
              <a:rPr lang="en-US" b="1" cap="all" dirty="0">
                <a:ln/>
                <a:solidFill>
                  <a:srgbClr val="000000"/>
                </a:solidFill>
                <a:effectLst/>
              </a:rPr>
              <a:t>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261151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42900"/>
            <a:ext cx="8153400" cy="1040285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Eye spots</a:t>
            </a:r>
          </a:p>
          <a:p>
            <a:pPr eaLnBrk="1" hangingPunct="1"/>
            <a:endParaRPr lang="en-US" sz="2800" dirty="0"/>
          </a:p>
        </p:txBody>
      </p:sp>
      <p:pic>
        <p:nvPicPr>
          <p:cNvPr id="38918" name="Picture 4" descr="http://www.dkimages.com/discover/previews/977/50492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2171700"/>
            <a:ext cx="3438525" cy="286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 descr="http://pro.corbis.com/images/42-19880380.jpg?size=67&amp;uid=%7B8F364CD3-BA7C-4A44-8F09-735C3E2298A2%7D"/>
          <p:cNvPicPr>
            <a:picLocks noChangeAspect="1" noChangeArrowheads="1"/>
          </p:cNvPicPr>
          <p:nvPr/>
        </p:nvPicPr>
        <p:blipFill>
          <a:blip r:embed="rId4" cstate="print"/>
          <a:srcRect l="8749" t="17561" r="8749"/>
          <a:stretch>
            <a:fillRect/>
          </a:stretch>
        </p:blipFill>
        <p:spPr bwMode="auto">
          <a:xfrm>
            <a:off x="2819400" y="457200"/>
            <a:ext cx="3048000" cy="152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2" descr="http://www.butterflynature.com/images/false_eyespots_gre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71451"/>
            <a:ext cx="2990850" cy="3936206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7708"/>
            <a:ext cx="8991600" cy="46166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eaLnBrk="1" hangingPunct="1">
              <a:buNone/>
              <a:defRPr/>
            </a:pPr>
            <a:r>
              <a:rPr lang="en-US" b="1" cap="all" dirty="0">
                <a:ln/>
                <a:solidFill>
                  <a:srgbClr val="000000"/>
                </a:solidFill>
                <a:effectLst/>
              </a:rPr>
              <a:t>Natural Selection in Action</a:t>
            </a:r>
          </a:p>
        </p:txBody>
      </p:sp>
    </p:spTree>
    <p:extLst>
      <p:ext uri="{BB962C8B-B14F-4D97-AF65-F5344CB8AC3E}">
        <p14:creationId xmlns:p14="http://schemas.microsoft.com/office/powerpoint/2010/main" val="364785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707886"/>
          </a:xfrm>
        </p:spPr>
        <p:txBody>
          <a:bodyPr/>
          <a:lstStyle/>
          <a:p>
            <a:r>
              <a:rPr lang="en-US" dirty="0"/>
              <a:t>Evidence for Evolution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9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28651"/>
            <a:ext cx="8077200" cy="173688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/>
              <a:t>Homology</a:t>
            </a:r>
            <a:r>
              <a:rPr lang="en-US" sz="2800" dirty="0">
                <a:solidFill>
                  <a:schemeClr val="tx2"/>
                </a:solidFill>
              </a:rPr>
              <a:t> is a characteristic shared by two species (or other taxa) that is similar because of </a:t>
            </a:r>
            <a:r>
              <a:rPr lang="en-US" sz="2800" b="1" dirty="0">
                <a:solidFill>
                  <a:schemeClr val="tx2"/>
                </a:solidFill>
              </a:rPr>
              <a:t>common ancestry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976"/>
            <a:ext cx="8686800" cy="58477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Evidence for Evolution</a:t>
            </a:r>
          </a:p>
        </p:txBody>
      </p:sp>
    </p:spTree>
    <p:extLst>
      <p:ext uri="{BB962C8B-B14F-4D97-AF65-F5344CB8AC3E}">
        <p14:creationId xmlns:p14="http://schemas.microsoft.com/office/powerpoint/2010/main" val="139489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500"/>
            <a:ext cx="9144000" cy="297312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Structures derived from a common ancestral structure are called  </a:t>
            </a:r>
            <a:r>
              <a:rPr lang="en-US" b="1" u="sng" dirty="0">
                <a:solidFill>
                  <a:schemeClr val="tx2"/>
                </a:solidFill>
              </a:rPr>
              <a:t>homologous structures</a:t>
            </a:r>
          </a:p>
          <a:p>
            <a:pPr eaLnBrk="1" hangingPunct="1"/>
            <a:r>
              <a:rPr lang="en-US" b="1" u="sng" dirty="0">
                <a:latin typeface="Arial" charset="0"/>
                <a:ea typeface="ＭＳ Ｐゴシック" charset="0"/>
              </a:rPr>
              <a:t>Homologous structures </a:t>
            </a:r>
            <a:r>
              <a:rPr lang="en-US" dirty="0">
                <a:latin typeface="Arial" charset="0"/>
                <a:ea typeface="ＭＳ Ｐゴシック" charset="0"/>
              </a:rPr>
              <a:t>are similar in structure but different in function.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Homologous structures are evidence of a common ancestor.</a:t>
            </a:r>
          </a:p>
          <a:p>
            <a:pPr eaLnBrk="1" hangingPunct="1"/>
            <a:endParaRPr lang="en-US" b="1" u="sng" dirty="0">
              <a:solidFill>
                <a:schemeClr val="tx2"/>
              </a:solidFill>
            </a:endParaRPr>
          </a:p>
          <a:p>
            <a:pPr eaLnBrk="1" hangingPunct="1"/>
            <a:endParaRPr lang="en-US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-71976"/>
            <a:ext cx="8686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+mj-lt"/>
                <a:ea typeface="+mj-ea"/>
                <a:cs typeface="+mj-cs"/>
              </a:defRPr>
            </a:lvl1pPr>
            <a:lvl2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2pPr>
            <a:lvl3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3pPr>
            <a:lvl4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4pPr>
            <a:lvl5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5pPr>
            <a:lvl6pPr marL="7413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6pPr>
            <a:lvl7pPr marL="11985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7pPr>
            <a:lvl8pPr marL="16557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8pPr>
            <a:lvl9pPr marL="21129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3200" dirty="0"/>
              <a:t>Morphological homology</a:t>
            </a:r>
          </a:p>
        </p:txBody>
      </p:sp>
      <p:pic>
        <p:nvPicPr>
          <p:cNvPr id="6" name="Picture 5" descr="imgres-2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876550"/>
            <a:ext cx="5410200" cy="196602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71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1643527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Evolution</a:t>
            </a:r>
            <a:r>
              <a:rPr lang="en-US" dirty="0"/>
              <a:t> encompasses all changes in the characteristics and diversity of life on earth throughout its history</a:t>
            </a:r>
          </a:p>
          <a:p>
            <a:pPr eaLnBrk="1" hangingPunct="1">
              <a:defRPr/>
            </a:pPr>
            <a:r>
              <a:rPr lang="en-US" dirty="0"/>
              <a:t>is the biological change process by which descendants come to differ from their ancestors.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81000" y="3105150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A </a:t>
            </a:r>
            <a:r>
              <a:rPr lang="en-US" b="1" u="sng" dirty="0">
                <a:latin typeface="Arial" charset="0"/>
                <a:ea typeface="ＭＳ Ｐゴシック" charset="0"/>
              </a:rPr>
              <a:t>species</a:t>
            </a:r>
            <a:r>
              <a:rPr lang="en-US" dirty="0">
                <a:latin typeface="Arial" charset="0"/>
                <a:ea typeface="ＭＳ Ｐゴシック" charset="0"/>
              </a:rPr>
              <a:t> is a group of organisms that can reproduce and have fertile offspring.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28601" y="114300"/>
            <a:ext cx="3878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What is evolution?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5" autoUpdateAnimBg="0"/>
      <p:bldP spid="410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332"/>
            <a:ext cx="4191000" cy="5632311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A structure that serves the same function in two taxa, but is </a:t>
            </a:r>
            <a:r>
              <a:rPr lang="en-US" u="sng" dirty="0">
                <a:solidFill>
                  <a:schemeClr val="tx2"/>
                </a:solidFill>
              </a:rPr>
              <a:t>NOT</a:t>
            </a:r>
            <a:r>
              <a:rPr lang="en-US" dirty="0">
                <a:solidFill>
                  <a:schemeClr val="tx2"/>
                </a:solidFill>
              </a:rPr>
              <a:t> derived from a common ancestral structure is said to be an </a:t>
            </a:r>
            <a:r>
              <a:rPr lang="en-US" b="1" u="sng" dirty="0"/>
              <a:t>analogous structure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b="1" u="sng" dirty="0">
                <a:latin typeface="Arial" charset="0"/>
                <a:ea typeface="ＭＳ Ｐゴシック" charset="0"/>
              </a:rPr>
              <a:t>Analogous structures </a:t>
            </a:r>
            <a:r>
              <a:rPr lang="en-US" dirty="0">
                <a:latin typeface="Arial" charset="0"/>
                <a:ea typeface="ＭＳ Ｐゴシック" charset="0"/>
              </a:rPr>
              <a:t>have a similar function but are not similar in origin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dirty="0"/>
              <a:t> They are </a:t>
            </a:r>
            <a:r>
              <a:rPr lang="en-US" b="1" u="sng" dirty="0"/>
              <a:t>not</a:t>
            </a:r>
            <a:r>
              <a:rPr lang="en-US" dirty="0"/>
              <a:t> evidence of a common ancestor.</a:t>
            </a:r>
          </a:p>
          <a:p>
            <a:pPr marL="0" lvl="1" indent="0" eaLnBrk="1" hangingPunct="1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b="1" u="sng" dirty="0"/>
          </a:p>
          <a:p>
            <a:pPr eaLnBrk="1" hangingPunct="1"/>
            <a:endParaRPr lang="en-US" dirty="0"/>
          </a:p>
        </p:txBody>
      </p:sp>
      <p:pic>
        <p:nvPicPr>
          <p:cNvPr id="7" name="Picture 1" descr="analogous-structures.jpeg"/>
          <p:cNvPicPr>
            <a:picLocks noChangeAspect="1"/>
          </p:cNvPicPr>
          <p:nvPr/>
        </p:nvPicPr>
        <p:blipFill rotWithShape="1">
          <a:blip r:embed="rId3"/>
          <a:srcRect l="4121" t="5229" r="7548" b="8497"/>
          <a:stretch/>
        </p:blipFill>
        <p:spPr bwMode="auto">
          <a:xfrm>
            <a:off x="4437529" y="705970"/>
            <a:ext cx="4721412" cy="443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82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http://mil.citrus.cc.ca.us/cat2courses/bio104/ChapterNotes/images/ch17/0345l.jpg"/>
          <p:cNvPicPr>
            <a:picLocks noChangeAspect="1" noChangeArrowheads="1"/>
          </p:cNvPicPr>
          <p:nvPr/>
        </p:nvPicPr>
        <p:blipFill>
          <a:blip r:embed="rId3" cstate="print"/>
          <a:srcRect t="1547"/>
          <a:stretch>
            <a:fillRect/>
          </a:stretch>
        </p:blipFill>
        <p:spPr bwMode="auto">
          <a:xfrm>
            <a:off x="762000" y="485775"/>
            <a:ext cx="7772400" cy="430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366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304800" y="1638300"/>
            <a:ext cx="7086600" cy="3535192"/>
            <a:chOff x="1152" y="1376"/>
            <a:chExt cx="3504" cy="2711"/>
          </a:xfrm>
        </p:grpSpPr>
        <p:grpSp>
          <p:nvGrpSpPr>
            <p:cNvPr id="70660" name="Group 3"/>
            <p:cNvGrpSpPr>
              <a:grpSpLocks/>
            </p:cNvGrpSpPr>
            <p:nvPr/>
          </p:nvGrpSpPr>
          <p:grpSpPr bwMode="auto">
            <a:xfrm>
              <a:off x="1152" y="1376"/>
              <a:ext cx="3504" cy="2448"/>
              <a:chOff x="1152" y="1376"/>
              <a:chExt cx="3504" cy="2448"/>
            </a:xfrm>
          </p:grpSpPr>
          <p:pic>
            <p:nvPicPr>
              <p:cNvPr id="70662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52" y="1376"/>
                <a:ext cx="3504" cy="2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663" name="Text Box 5"/>
              <p:cNvSpPr txBox="1">
                <a:spLocks noChangeArrowheads="1"/>
              </p:cNvSpPr>
              <p:nvPr/>
            </p:nvSpPr>
            <p:spPr bwMode="auto">
              <a:xfrm>
                <a:off x="1477" y="2095"/>
                <a:ext cx="295" cy="35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>
                    <a:latin typeface="Arial" pitchFamily="34" charset="0"/>
                  </a:rPr>
                  <a:t>Sugar</a:t>
                </a:r>
              </a:p>
              <a:p>
                <a:pPr algn="ctr" eaLnBrk="0" hangingPunct="0"/>
                <a:r>
                  <a:rPr kumimoji="1" lang="en-US" sz="1200">
                    <a:latin typeface="Arial" pitchFamily="34" charset="0"/>
                  </a:rPr>
                  <a:t>glider</a:t>
                </a:r>
              </a:p>
            </p:txBody>
          </p:sp>
          <p:sp>
            <p:nvSpPr>
              <p:cNvPr id="70664" name="Text Box 6"/>
              <p:cNvSpPr txBox="1">
                <a:spLocks noChangeArrowheads="1"/>
              </p:cNvSpPr>
              <p:nvPr/>
            </p:nvSpPr>
            <p:spPr bwMode="auto">
              <a:xfrm>
                <a:off x="1680" y="2759"/>
                <a:ext cx="523" cy="21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>
                    <a:solidFill>
                      <a:schemeClr val="hlink"/>
                    </a:solidFill>
                    <a:latin typeface="Arial" pitchFamily="34" charset="0"/>
                  </a:rPr>
                  <a:t>AUSTRALIA</a:t>
                </a:r>
              </a:p>
            </p:txBody>
          </p:sp>
          <p:sp>
            <p:nvSpPr>
              <p:cNvPr id="70665" name="Line 7"/>
              <p:cNvSpPr>
                <a:spLocks noChangeShapeType="1"/>
              </p:cNvSpPr>
              <p:nvPr/>
            </p:nvSpPr>
            <p:spPr bwMode="auto">
              <a:xfrm flipH="1">
                <a:off x="2001" y="2662"/>
                <a:ext cx="177" cy="13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70666" name="Text Box 8"/>
              <p:cNvSpPr txBox="1">
                <a:spLocks noChangeArrowheads="1"/>
              </p:cNvSpPr>
              <p:nvPr/>
            </p:nvSpPr>
            <p:spPr bwMode="auto">
              <a:xfrm>
                <a:off x="2892" y="1884"/>
                <a:ext cx="447" cy="35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/>
                <a:r>
                  <a:rPr kumimoji="1" lang="en-US" sz="1200">
                    <a:solidFill>
                      <a:schemeClr val="hlink"/>
                    </a:solidFill>
                    <a:latin typeface="Arial" pitchFamily="34" charset="0"/>
                  </a:rPr>
                  <a:t>NORTH</a:t>
                </a:r>
              </a:p>
              <a:p>
                <a:pPr algn="ctr" eaLnBrk="0" hangingPunct="0"/>
                <a:r>
                  <a:rPr kumimoji="1" lang="en-US" sz="1200">
                    <a:solidFill>
                      <a:schemeClr val="hlink"/>
                    </a:solidFill>
                    <a:latin typeface="Arial" pitchFamily="34" charset="0"/>
                  </a:rPr>
                  <a:t>AMERICA</a:t>
                </a:r>
              </a:p>
            </p:txBody>
          </p:sp>
          <p:sp>
            <p:nvSpPr>
              <p:cNvPr id="70667" name="Line 9"/>
              <p:cNvSpPr>
                <a:spLocks noChangeShapeType="1"/>
              </p:cNvSpPr>
              <p:nvPr/>
            </p:nvSpPr>
            <p:spPr bwMode="auto">
              <a:xfrm flipH="1" flipV="1">
                <a:off x="3314" y="2019"/>
                <a:ext cx="403" cy="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70668" name="Text Box 10"/>
              <p:cNvSpPr txBox="1">
                <a:spLocks noChangeArrowheads="1"/>
              </p:cNvSpPr>
              <p:nvPr/>
            </p:nvSpPr>
            <p:spPr bwMode="auto">
              <a:xfrm>
                <a:off x="4083" y="3465"/>
                <a:ext cx="341" cy="35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sz="1200">
                    <a:latin typeface="Arial" pitchFamily="34" charset="0"/>
                  </a:rPr>
                  <a:t>Flying</a:t>
                </a:r>
              </a:p>
              <a:p>
                <a:pPr eaLnBrk="0" hangingPunct="0"/>
                <a:r>
                  <a:rPr kumimoji="1" lang="en-US" sz="1200">
                    <a:latin typeface="Arial" pitchFamily="34" charset="0"/>
                  </a:rPr>
                  <a:t>squirrel</a:t>
                </a:r>
              </a:p>
            </p:txBody>
          </p:sp>
        </p:grpSp>
        <p:sp>
          <p:nvSpPr>
            <p:cNvPr id="70661" name="Text Box 11"/>
            <p:cNvSpPr txBox="1">
              <a:spLocks noChangeArrowheads="1"/>
            </p:cNvSpPr>
            <p:nvPr/>
          </p:nvSpPr>
          <p:spPr bwMode="auto">
            <a:xfrm>
              <a:off x="3000" y="3850"/>
              <a:ext cx="92" cy="237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/>
              <a:endParaRPr kumimoji="1" lang="en-US" sz="1400" b="1">
                <a:latin typeface="Arial" pitchFamily="34" charset="0"/>
              </a:endParaRPr>
            </a:p>
          </p:txBody>
        </p:sp>
      </p:grpSp>
      <p:sp>
        <p:nvSpPr>
          <p:cNvPr id="70659" name="Rectangle 12"/>
          <p:cNvSpPr>
            <a:spLocks noChangeArrowheads="1"/>
          </p:cNvSpPr>
          <p:nvPr/>
        </p:nvSpPr>
        <p:spPr bwMode="auto">
          <a:xfrm>
            <a:off x="152400" y="342900"/>
            <a:ext cx="89916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r>
              <a:rPr lang="en-US" dirty="0"/>
              <a:t>Some similar mammals that have adapted to similar environments</a:t>
            </a:r>
          </a:p>
          <a:p>
            <a:pPr lvl="1">
              <a:spcBef>
                <a:spcPct val="50000"/>
              </a:spcBef>
              <a:spcAft>
                <a:spcPct val="20000"/>
              </a:spcAft>
              <a:buClr>
                <a:schemeClr val="tx2"/>
              </a:buClr>
              <a:buFont typeface="Times New Roman" pitchFamily="18" charset="0"/>
              <a:buChar char="–"/>
            </a:pPr>
            <a:r>
              <a:rPr lang="en-US" dirty="0"/>
              <a:t>Have evolved independently from different ancestors</a:t>
            </a:r>
          </a:p>
        </p:txBody>
      </p:sp>
    </p:spTree>
    <p:extLst>
      <p:ext uri="{BB962C8B-B14F-4D97-AF65-F5344CB8AC3E}">
        <p14:creationId xmlns:p14="http://schemas.microsoft.com/office/powerpoint/2010/main" val="410568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4" descr="http://mil.citrus.cc.ca.us/cat2courses/bio104/ChapterNotes/images/ch17/0350al.jpg"/>
          <p:cNvPicPr>
            <a:picLocks noChangeAspect="1" noChangeArrowheads="1"/>
          </p:cNvPicPr>
          <p:nvPr/>
        </p:nvPicPr>
        <p:blipFill rotWithShape="1">
          <a:blip r:embed="rId3" cstate="print"/>
          <a:srcRect l="10186" t="3094" r="9987"/>
          <a:stretch/>
        </p:blipFill>
        <p:spPr bwMode="auto">
          <a:xfrm>
            <a:off x="4343400" y="1962150"/>
            <a:ext cx="4241410" cy="28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-71976"/>
            <a:ext cx="8686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400" b="1">
                <a:solidFill>
                  <a:srgbClr val="186496"/>
                </a:solidFill>
                <a:latin typeface="+mj-lt"/>
                <a:ea typeface="+mj-ea"/>
                <a:cs typeface="+mj-cs"/>
              </a:defRPr>
            </a:lvl1pPr>
            <a:lvl2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2pPr>
            <a:lvl3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3pPr>
            <a:lvl4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4pPr>
            <a:lvl5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5pPr>
            <a:lvl6pPr marL="7413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6pPr>
            <a:lvl7pPr marL="11985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7pPr>
            <a:lvl8pPr marL="16557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8pPr>
            <a:lvl9pPr marL="21129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3200" dirty="0"/>
              <a:t>Molecular Homology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457200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/>
              <a:buChar char="•"/>
              <a:defRPr/>
            </a:pPr>
            <a:r>
              <a:rPr lang="en-US" dirty="0"/>
              <a:t>Molecular and genetic evidence support fossil and anatomical evidence. 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dirty="0"/>
              <a:t>Two closely-related organisms will have similar DNA sequences.</a:t>
            </a:r>
          </a:p>
        </p:txBody>
      </p:sp>
    </p:spTree>
    <p:extLst>
      <p:ext uri="{BB962C8B-B14F-4D97-AF65-F5344CB8AC3E}">
        <p14:creationId xmlns:p14="http://schemas.microsoft.com/office/powerpoint/2010/main" val="1725493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28651"/>
            <a:ext cx="8001000" cy="27894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Have marginal, if any use to the organisms in which they occur.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EXAMPLES: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femurs in </a:t>
            </a:r>
            <a:r>
              <a:rPr lang="en-US" dirty="0" err="1"/>
              <a:t>pythonid</a:t>
            </a:r>
            <a:r>
              <a:rPr lang="en-US" dirty="0"/>
              <a:t> snakes and pelvis in cetaceans (whales)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appendix in humans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-71976"/>
            <a:ext cx="8686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+mj-lt"/>
                <a:ea typeface="+mj-ea"/>
                <a:cs typeface="+mj-cs"/>
              </a:defRPr>
            </a:lvl1pPr>
            <a:lvl2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2pPr>
            <a:lvl3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3pPr>
            <a:lvl4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4pPr>
            <a:lvl5pPr marL="284163" indent="-284163" algn="l" rt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5pPr>
            <a:lvl6pPr marL="7413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6pPr>
            <a:lvl7pPr marL="11985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7pPr>
            <a:lvl8pPr marL="16557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8pPr>
            <a:lvl9pPr marL="2112963" indent="-284163" algn="l" rt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400" b="1">
                <a:solidFill>
                  <a:srgbClr val="186496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FontTx/>
              <a:buNone/>
            </a:pPr>
            <a:r>
              <a:rPr lang="en-US" sz="3200" dirty="0"/>
              <a:t>Vestigial Structures</a:t>
            </a:r>
          </a:p>
        </p:txBody>
      </p:sp>
      <p:pic>
        <p:nvPicPr>
          <p:cNvPr id="8" name="Picture 7" descr="page12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1" y="2971800"/>
            <a:ext cx="4162425" cy="16859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593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38150"/>
            <a:ext cx="7391400" cy="83099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Fossils are traces of organisms that existed in the past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33400" y="1600200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Fossils in older layers are more primitive than those in the upper layers.</a:t>
            </a:r>
          </a:p>
        </p:txBody>
      </p:sp>
      <p:pic>
        <p:nvPicPr>
          <p:cNvPr id="33797" name="Picture 1" descr="63386-004-ADEAC1F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71751"/>
            <a:ext cx="6477000" cy="215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utoUpdateAnimBg="0"/>
      <p:bldP spid="5530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42900"/>
            <a:ext cx="8610600" cy="461665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Paleontology</a:t>
            </a:r>
            <a:r>
              <a:rPr lang="en-US" dirty="0"/>
              <a:t> is the study of fossils or extinct organisms.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143001"/>
            <a:ext cx="5410200" cy="3383756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28850"/>
            <a:ext cx="5029200" cy="140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657600"/>
            <a:ext cx="52578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926306"/>
            <a:ext cx="4953000" cy="135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1" y="228600"/>
            <a:ext cx="8081963" cy="46166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Paleontology provides evidence to support evolution.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 bldLvl="5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5750"/>
            <a:ext cx="9372600" cy="3342453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b="1" u="sng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u="sng" dirty="0">
                <a:cs typeface="Times New Roman" pitchFamily="18" charset="0"/>
              </a:rPr>
              <a:t>Things to remember about evolution</a:t>
            </a:r>
          </a:p>
          <a:p>
            <a:pPr marL="533400" indent="-533400" eaLnBrk="1" hangingPunct="1">
              <a:buFontTx/>
              <a:buNone/>
            </a:pPr>
            <a:b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a.  Individuals cannot evolve.  Populations evolve.</a:t>
            </a:r>
          </a:p>
          <a:p>
            <a:pPr marL="533400" indent="-533400" eaLnBrk="1" hangingPunct="1">
              <a:buFontTx/>
              <a:buNone/>
            </a:pPr>
            <a:b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b.  Natural selection is the mechanism of evolution.</a:t>
            </a:r>
          </a:p>
          <a:p>
            <a:pPr marL="533400" indent="-533400" eaLnBrk="1" hangingPunct="1">
              <a:buFontTx/>
              <a:buNone/>
            </a:pPr>
            <a:b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2400" b="1" dirty="0">
                <a:solidFill>
                  <a:schemeClr val="tx2"/>
                </a:solidFill>
                <a:cs typeface="Times New Roman" pitchFamily="18" charset="0"/>
              </a:rPr>
              <a:t>c.  Evolution occurs by chance (NOT GOAL ORIENTED).</a:t>
            </a:r>
            <a:endParaRPr lang="en-US" sz="2400" b="1" dirty="0">
              <a:solidFill>
                <a:schemeClr val="tx2"/>
              </a:solidFill>
            </a:endParaRPr>
          </a:p>
          <a:p>
            <a:pPr marL="533400" indent="-533400" eaLnBrk="1" hangingPunct="1"/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2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228601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b="1" u="sng" dirty="0"/>
              <a:t>Variation</a:t>
            </a:r>
            <a:r>
              <a:rPr lang="en-US" dirty="0"/>
              <a:t> is a difference in a physical trait among individuals in the same group to which it belongs to.</a:t>
            </a:r>
          </a:p>
        </p:txBody>
      </p:sp>
      <p:pic>
        <p:nvPicPr>
          <p:cNvPr id="5" name="Picture 6" descr="bhspe-0410cr-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3124200" cy="1577579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6" name="Picture 7" descr="bhspe-0410cr-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3124200" cy="1572816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7" name="Picture 6" descr="i10533692_pp405_s_med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771651"/>
            <a:ext cx="3219450" cy="2250281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85751"/>
            <a:ext cx="8610600" cy="83099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An </a:t>
            </a:r>
            <a:r>
              <a:rPr lang="en-US" b="1" dirty="0"/>
              <a:t>adaptation</a:t>
            </a:r>
            <a:r>
              <a:rPr lang="en-US" dirty="0"/>
              <a:t> is a feature that allow an organism to better survive in its environment.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1028701"/>
            <a:ext cx="86868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Species are able to adapt to their environment.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Adaptations can lead to genetic change in a population.</a:t>
            </a:r>
          </a:p>
        </p:txBody>
      </p:sp>
      <p:pic>
        <p:nvPicPr>
          <p:cNvPr id="25604" name="Picture 1" descr="pepp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1943100"/>
            <a:ext cx="7239000" cy="30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bldLvl="5" autoUpdateAnimBg="0" advAuto="0"/>
      <p:bldP spid="3277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1"/>
            <a:ext cx="8077200" cy="830997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rgbClr val="333399"/>
                </a:solidFill>
              </a:rPr>
              <a:t>Artificial selection </a:t>
            </a:r>
            <a:r>
              <a:rPr lang="en-US" dirty="0"/>
              <a:t>is the process by which humans select traits through breeding.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914400" y="1028701"/>
            <a:ext cx="4685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/>
              <a:t>Humans act as the selective agent</a:t>
            </a:r>
          </a:p>
        </p:txBody>
      </p:sp>
      <p:pic>
        <p:nvPicPr>
          <p:cNvPr id="27651" name="Picture 3" descr="dogs2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800" y="1828801"/>
            <a:ext cx="5156200" cy="314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85750"/>
            <a:ext cx="8153400" cy="1200328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chemeClr val="accent2"/>
                </a:solidFill>
              </a:rPr>
              <a:t>Natural selection </a:t>
            </a:r>
            <a:r>
              <a:rPr lang="en-US" dirty="0"/>
              <a:t>is a mechanism by which individuals that have inherited beneficial adaptations produce more offspring on average than do other individuals.</a:t>
            </a:r>
          </a:p>
        </p:txBody>
      </p:sp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609600" y="1314451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/>
              <a:t>The environment is the selective agent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2971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u="sng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Heritability</a:t>
            </a:r>
            <a:r>
              <a:rPr lang="en-US" dirty="0">
                <a:latin typeface="Arial" charset="0"/>
                <a:ea typeface="ＭＳ Ｐゴシック" charset="0"/>
              </a:rPr>
              <a:t> is the ability of a trait to be passed down.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29700" name="Picture 3" descr="natural_selectio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8912" y="2266950"/>
            <a:ext cx="289088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bldLvl="5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2400" y="17145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Arial" charset="0"/>
                <a:ea typeface="ＭＳ Ｐゴシック" charset="0"/>
              </a:rPr>
              <a:t>Four main principles to the theory of natural selection</a:t>
            </a:r>
            <a:r>
              <a:rPr lang="en-US" dirty="0">
                <a:latin typeface="Arial" charset="0"/>
                <a:ea typeface="ＭＳ Ｐゴシック" charset="0"/>
              </a:rPr>
              <a:t>: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6200" y="1314451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2) </a:t>
            </a:r>
            <a:r>
              <a:rPr lang="en-US" b="1" dirty="0">
                <a:latin typeface="Arial" charset="0"/>
                <a:ea typeface="ＭＳ Ｐゴシック" charset="0"/>
              </a:rPr>
              <a:t>Overproduction</a:t>
            </a:r>
            <a:r>
              <a:rPr lang="en-US" dirty="0">
                <a:latin typeface="Arial" charset="0"/>
                <a:ea typeface="ＭＳ Ｐゴシック" charset="0"/>
              </a:rPr>
              <a:t>: overpopulation will result in competition, not all will survive 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76200" y="2000251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3) </a:t>
            </a:r>
            <a:r>
              <a:rPr lang="en-US" b="1" dirty="0">
                <a:latin typeface="Arial" charset="0"/>
                <a:ea typeface="ＭＳ Ｐゴシック" charset="0"/>
              </a:rPr>
              <a:t>Adaptation</a:t>
            </a:r>
            <a:r>
              <a:rPr lang="en-US" dirty="0">
                <a:latin typeface="Arial" charset="0"/>
                <a:ea typeface="ＭＳ Ｐゴシック" charset="0"/>
              </a:rPr>
              <a:t>: one variation of a trait may be better suited for survival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33400" y="2686050"/>
            <a:ext cx="86868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4) </a:t>
            </a:r>
            <a:r>
              <a:rPr lang="en-US" b="1" dirty="0">
                <a:latin typeface="Arial" charset="0"/>
                <a:ea typeface="ＭＳ Ｐゴシック" charset="0"/>
              </a:rPr>
              <a:t>Descent with modification</a:t>
            </a:r>
            <a:r>
              <a:rPr lang="en-US" dirty="0">
                <a:latin typeface="Arial" charset="0"/>
                <a:ea typeface="ＭＳ Ｐゴシック" charset="0"/>
              </a:rPr>
              <a:t>: natural selection will result in a species with adaptions well suited for survival in an environment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52400" y="3886201"/>
            <a:ext cx="6324600" cy="830997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/>
              <a:t>Fitness</a:t>
            </a:r>
            <a:r>
              <a:rPr lang="en-US" dirty="0"/>
              <a:t> is the measure of survival ability and ability to produce more offspring.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533400" y="628651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>
                <a:latin typeface="Arial" pitchFamily="34" charset="0"/>
              </a:rPr>
              <a:t>1) </a:t>
            </a:r>
            <a:r>
              <a:rPr lang="en-US" b="1">
                <a:latin typeface="Arial" pitchFamily="34" charset="0"/>
              </a:rPr>
              <a:t>Variation</a:t>
            </a:r>
            <a:r>
              <a:rPr lang="en-US">
                <a:latin typeface="Arial" pitchFamily="34" charset="0"/>
              </a:rPr>
              <a:t>: heritable differences will exist in every population</a:t>
            </a:r>
          </a:p>
        </p:txBody>
      </p:sp>
      <p:pic>
        <p:nvPicPr>
          <p:cNvPr id="31751" name="Picture 6" descr="natura2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477817"/>
            <a:ext cx="2903538" cy="14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bldLvl="2" autoUpdateAnimBg="0"/>
      <p:bldP spid="47108" grpId="0" autoUpdateAnimBg="0"/>
      <p:bldP spid="47109" grpId="0" autoUpdateAnimBg="0"/>
      <p:bldP spid="47110" grpId="0" autoUpdateAnimBg="0"/>
      <p:bldP spid="47126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8150"/>
            <a:ext cx="3505200" cy="838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eaLnBrk="1" hangingPunct="1">
              <a:buNone/>
              <a:defRPr/>
            </a:pPr>
            <a:r>
              <a:rPr lang="en-US" b="1" cap="all" dirty="0">
                <a:ln/>
                <a:solidFill>
                  <a:srgbClr val="000000"/>
                </a:solidFill>
                <a:effectLst/>
              </a:rPr>
              <a:t>Natural Selection in Action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85950"/>
            <a:ext cx="2590800" cy="52322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Camouflage</a:t>
            </a:r>
          </a:p>
        </p:txBody>
      </p:sp>
      <p:sp>
        <p:nvSpPr>
          <p:cNvPr id="30730" name="Rectangle 14"/>
          <p:cNvSpPr>
            <a:spLocks noChangeArrowheads="1"/>
          </p:cNvSpPr>
          <p:nvPr/>
        </p:nvSpPr>
        <p:spPr bwMode="auto">
          <a:xfrm>
            <a:off x="0" y="178236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209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574</Words>
  <Application>Microsoft Office PowerPoint</Application>
  <PresentationFormat>On-screen Show (16:9)</PresentationFormat>
  <Paragraphs>100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Arial</vt:lpstr>
      <vt:lpstr>Comic Sans MS</vt:lpstr>
      <vt:lpstr>Times</vt:lpstr>
      <vt:lpstr>Times New Roman</vt:lpstr>
      <vt:lpstr>Blank Presentation</vt:lpstr>
      <vt:lpstr>1_Blank Presentation</vt:lpstr>
      <vt:lpstr>2_Blank Presentation</vt:lpstr>
      <vt:lpstr>3_Blank Presentation</vt:lpstr>
      <vt:lpstr>4_Blank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Selection in Action</vt:lpstr>
      <vt:lpstr>Natural Selection in Action</vt:lpstr>
      <vt:lpstr>Natural Selection in Action</vt:lpstr>
      <vt:lpstr>Natural Selection in Action</vt:lpstr>
      <vt:lpstr>Natural Selection in Action</vt:lpstr>
      <vt:lpstr>Natural Selection in Action</vt:lpstr>
      <vt:lpstr>Natural Selection in Action</vt:lpstr>
      <vt:lpstr>Natural Selection in Action</vt:lpstr>
      <vt:lpstr>Evidence for Evolution</vt:lpstr>
      <vt:lpstr>Evidence for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뿿�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Hannah E. Styron</cp:lastModifiedBy>
  <cp:revision>122</cp:revision>
  <dcterms:created xsi:type="dcterms:W3CDTF">2006-09-14T16:17:10Z</dcterms:created>
  <dcterms:modified xsi:type="dcterms:W3CDTF">2018-08-10T17:30:41Z</dcterms:modified>
</cp:coreProperties>
</file>