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60" r:id="rId5"/>
    <p:sldId id="262" r:id="rId6"/>
    <p:sldId id="263" r:id="rId7"/>
    <p:sldId id="264" r:id="rId8"/>
    <p:sldId id="265" r:id="rId9"/>
    <p:sldId id="267" r:id="rId10"/>
    <p:sldId id="266" r:id="rId11"/>
    <p:sldId id="268" r:id="rId12"/>
    <p:sldId id="272" r:id="rId13"/>
    <p:sldId id="273" r:id="rId14"/>
    <p:sldId id="269" r:id="rId15"/>
    <p:sldId id="270"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013"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06BB5392-A66B-CD45-81E6-05DC6E21918C}" type="datetimeFigureOut">
              <a:rPr lang="en-US" smtClean="0"/>
              <a:t>3/11/2016</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65906245-05D7-F74E-B583-CC1E7953843B}"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BB5392-A66B-CD45-81E6-05DC6E21918C}" type="datetimeFigureOut">
              <a:rPr lang="en-US" smtClean="0"/>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06245-05D7-F74E-B583-CC1E7953843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BB5392-A66B-CD45-81E6-05DC6E21918C}" type="datetimeFigureOut">
              <a:rPr lang="en-US" smtClean="0"/>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06245-05D7-F74E-B583-CC1E7953843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BB5392-A66B-CD45-81E6-05DC6E21918C}" type="datetimeFigureOut">
              <a:rPr lang="en-US" smtClean="0"/>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06245-05D7-F74E-B583-CC1E7953843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BB5392-A66B-CD45-81E6-05DC6E21918C}" type="datetimeFigureOut">
              <a:rPr lang="en-US" smtClean="0"/>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06245-05D7-F74E-B583-CC1E7953843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6BB5392-A66B-CD45-81E6-05DC6E21918C}" type="datetimeFigureOut">
              <a:rPr lang="en-US" smtClean="0"/>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06245-05D7-F74E-B583-CC1E7953843B}"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6BB5392-A66B-CD45-81E6-05DC6E21918C}" type="datetimeFigureOut">
              <a:rPr lang="en-US" smtClean="0"/>
              <a:t>3/11/2016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906245-05D7-F74E-B583-CC1E7953843B}"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BB5392-A66B-CD45-81E6-05DC6E21918C}" type="datetimeFigureOut">
              <a:rPr lang="en-US" smtClean="0"/>
              <a:t>3/11/2016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906245-05D7-F74E-B583-CC1E7953843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B5392-A66B-CD45-81E6-05DC6E21918C}" type="datetimeFigureOut">
              <a:rPr lang="en-US" smtClean="0"/>
              <a:t>3/11/2016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906245-05D7-F74E-B583-CC1E7953843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B5392-A66B-CD45-81E6-05DC6E21918C}" type="datetimeFigureOut">
              <a:rPr lang="en-US" smtClean="0"/>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06245-05D7-F74E-B583-CC1E7953843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B5392-A66B-CD45-81E6-05DC6E21918C}" type="datetimeFigureOut">
              <a:rPr lang="en-US" smtClean="0"/>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06245-05D7-F74E-B583-CC1E7953843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06BB5392-A66B-CD45-81E6-05DC6E21918C}" type="datetimeFigureOut">
              <a:rPr lang="en-US" smtClean="0"/>
              <a:t>3/11/2016</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65906245-05D7-F74E-B583-CC1E7953843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Forces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25327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97018"/>
            <a:ext cx="8041440" cy="1442674"/>
          </a:xfrm>
        </p:spPr>
        <p:txBody>
          <a:bodyPr/>
          <a:lstStyle/>
          <a:p>
            <a:r>
              <a:rPr lang="en-US" dirty="0" smtClean="0"/>
              <a:t>Momentum</a:t>
            </a:r>
            <a:endParaRPr lang="en-US" dirty="0"/>
          </a:p>
        </p:txBody>
      </p:sp>
      <p:sp>
        <p:nvSpPr>
          <p:cNvPr id="3" name="Content Placeholder 2"/>
          <p:cNvSpPr>
            <a:spLocks noGrp="1"/>
          </p:cNvSpPr>
          <p:nvPr>
            <p:ph idx="1"/>
          </p:nvPr>
        </p:nvSpPr>
        <p:spPr>
          <a:xfrm>
            <a:off x="838200" y="1166458"/>
            <a:ext cx="7467600" cy="3951337"/>
          </a:xfrm>
        </p:spPr>
        <p:txBody>
          <a:bodyPr/>
          <a:lstStyle/>
          <a:p>
            <a:pPr>
              <a:buFont typeface="Wingdings" charset="2"/>
              <a:buChar char="u"/>
            </a:pPr>
            <a:r>
              <a:rPr lang="en-US" dirty="0" smtClean="0"/>
              <a:t>A moving object has a property called momentum that is related to how much force is need to change its motion. </a:t>
            </a:r>
          </a:p>
        </p:txBody>
      </p:sp>
    </p:spTree>
    <p:extLst>
      <p:ext uri="{BB962C8B-B14F-4D97-AF65-F5344CB8AC3E}">
        <p14:creationId xmlns:p14="http://schemas.microsoft.com/office/powerpoint/2010/main" val="3207202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1280" y="0"/>
            <a:ext cx="8041440" cy="1442674"/>
          </a:xfrm>
        </p:spPr>
        <p:txBody>
          <a:bodyPr/>
          <a:lstStyle/>
          <a:p>
            <a:r>
              <a:rPr lang="en-US" dirty="0" smtClean="0"/>
              <a:t>Friction</a:t>
            </a:r>
            <a:endParaRPr lang="en-US" dirty="0"/>
          </a:p>
        </p:txBody>
      </p:sp>
      <p:sp>
        <p:nvSpPr>
          <p:cNvPr id="5" name="Content Placeholder 4"/>
          <p:cNvSpPr>
            <a:spLocks noGrp="1"/>
          </p:cNvSpPr>
          <p:nvPr>
            <p:ph idx="1"/>
          </p:nvPr>
        </p:nvSpPr>
        <p:spPr>
          <a:xfrm>
            <a:off x="430185" y="1219063"/>
            <a:ext cx="7875615" cy="3951337"/>
          </a:xfrm>
        </p:spPr>
        <p:txBody>
          <a:bodyPr/>
          <a:lstStyle/>
          <a:p>
            <a:pPr>
              <a:buFont typeface="Wingdings" charset="2"/>
              <a:buChar char="u"/>
            </a:pPr>
            <a:r>
              <a:rPr lang="en-US" dirty="0" smtClean="0"/>
              <a:t>Friction is the force that opposes the sliding motion of two surfaces that are touching each other</a:t>
            </a:r>
          </a:p>
          <a:p>
            <a:pPr>
              <a:buFont typeface="Wingdings" charset="2"/>
              <a:buChar char="u"/>
            </a:pPr>
            <a:r>
              <a:rPr lang="en-US" dirty="0" smtClean="0"/>
              <a:t>Factors that affect the amount of friction:</a:t>
            </a:r>
          </a:p>
          <a:p>
            <a:pPr marL="786384" lvl="1" indent="-457200">
              <a:buFont typeface="+mj-lt"/>
              <a:buAutoNum type="arabicPeriod"/>
            </a:pPr>
            <a:r>
              <a:rPr lang="en-US" dirty="0"/>
              <a:t> </a:t>
            </a:r>
            <a:r>
              <a:rPr lang="en-US" dirty="0" smtClean="0"/>
              <a:t>types of surfaces</a:t>
            </a:r>
          </a:p>
          <a:p>
            <a:pPr marL="786384" lvl="1" indent="-457200">
              <a:buFont typeface="+mj-lt"/>
              <a:buAutoNum type="arabicPeriod"/>
            </a:pPr>
            <a:r>
              <a:rPr lang="en-US" dirty="0" smtClean="0"/>
              <a:t>Force pressing the surfaces together</a:t>
            </a:r>
            <a:endParaRPr lang="en-US" dirty="0"/>
          </a:p>
        </p:txBody>
      </p:sp>
      <p:pic>
        <p:nvPicPr>
          <p:cNvPr id="6" name="Picture 5" descr="sliding-friction.jpg"/>
          <p:cNvPicPr>
            <a:picLocks noChangeAspect="1"/>
          </p:cNvPicPr>
          <p:nvPr/>
        </p:nvPicPr>
        <p:blipFill rotWithShape="1">
          <a:blip r:embed="rId2">
            <a:extLst>
              <a:ext uri="{28A0092B-C50C-407E-A947-70E740481C1C}">
                <a14:useLocalDpi xmlns:a14="http://schemas.microsoft.com/office/drawing/2010/main" val="0"/>
              </a:ext>
            </a:extLst>
          </a:blip>
          <a:srcRect l="20162"/>
          <a:stretch/>
        </p:blipFill>
        <p:spPr>
          <a:xfrm>
            <a:off x="1024250" y="3639551"/>
            <a:ext cx="3041882" cy="2552748"/>
          </a:xfrm>
          <a:prstGeom prst="rect">
            <a:avLst/>
          </a:prstGeom>
        </p:spPr>
      </p:pic>
      <p:pic>
        <p:nvPicPr>
          <p:cNvPr id="7" name="Picture 6" descr="Snow_Chain_Hond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524" y="3503970"/>
            <a:ext cx="3664258" cy="2748194"/>
          </a:xfrm>
          <a:prstGeom prst="rect">
            <a:avLst/>
          </a:prstGeom>
        </p:spPr>
      </p:pic>
    </p:spTree>
    <p:extLst>
      <p:ext uri="{BB962C8B-B14F-4D97-AF65-F5344CB8AC3E}">
        <p14:creationId xmlns:p14="http://schemas.microsoft.com/office/powerpoint/2010/main" val="1807534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53630"/>
            <a:ext cx="8041440" cy="1442674"/>
          </a:xfrm>
        </p:spPr>
        <p:txBody>
          <a:bodyPr/>
          <a:lstStyle/>
          <a:p>
            <a:r>
              <a:rPr lang="en-US" dirty="0" smtClean="0"/>
              <a:t>Static Friction</a:t>
            </a:r>
            <a:endParaRPr lang="en-US" dirty="0"/>
          </a:p>
        </p:txBody>
      </p:sp>
      <p:sp>
        <p:nvSpPr>
          <p:cNvPr id="3" name="Content Placeholder 2"/>
          <p:cNvSpPr>
            <a:spLocks noGrp="1"/>
          </p:cNvSpPr>
          <p:nvPr>
            <p:ph idx="1"/>
          </p:nvPr>
        </p:nvSpPr>
        <p:spPr>
          <a:xfrm>
            <a:off x="838200" y="1085924"/>
            <a:ext cx="7467600" cy="3951337"/>
          </a:xfrm>
        </p:spPr>
        <p:txBody>
          <a:bodyPr/>
          <a:lstStyle/>
          <a:p>
            <a:pPr>
              <a:buFont typeface="Wingdings" charset="2"/>
              <a:buChar char="u"/>
            </a:pPr>
            <a:r>
              <a:rPr lang="en-US" dirty="0" smtClean="0"/>
              <a:t> Static friction is the frictional force that prevents two surfaces rom sliding past each other. </a:t>
            </a:r>
            <a:endParaRPr lang="en-US" dirty="0"/>
          </a:p>
        </p:txBody>
      </p:sp>
      <p:pic>
        <p:nvPicPr>
          <p:cNvPr id="5" name="Picture 4" descr="static-friction-examp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8815" y="2633178"/>
            <a:ext cx="2816548" cy="2816548"/>
          </a:xfrm>
          <a:prstGeom prst="rect">
            <a:avLst/>
          </a:prstGeom>
        </p:spPr>
      </p:pic>
    </p:spTree>
    <p:extLst>
      <p:ext uri="{BB962C8B-B14F-4D97-AF65-F5344CB8AC3E}">
        <p14:creationId xmlns:p14="http://schemas.microsoft.com/office/powerpoint/2010/main" val="2558180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84774"/>
            <a:ext cx="8041440" cy="1442674"/>
          </a:xfrm>
        </p:spPr>
        <p:txBody>
          <a:bodyPr/>
          <a:lstStyle/>
          <a:p>
            <a:r>
              <a:rPr lang="en-US" dirty="0" smtClean="0"/>
              <a:t>Sliding Friction</a:t>
            </a:r>
            <a:endParaRPr lang="en-US" dirty="0"/>
          </a:p>
        </p:txBody>
      </p:sp>
      <p:sp>
        <p:nvSpPr>
          <p:cNvPr id="3" name="Content Placeholder 2"/>
          <p:cNvSpPr>
            <a:spLocks noGrp="1"/>
          </p:cNvSpPr>
          <p:nvPr>
            <p:ph idx="1"/>
          </p:nvPr>
        </p:nvSpPr>
        <p:spPr>
          <a:xfrm>
            <a:off x="838200" y="1243965"/>
            <a:ext cx="7467600" cy="3951337"/>
          </a:xfrm>
        </p:spPr>
        <p:txBody>
          <a:bodyPr/>
          <a:lstStyle/>
          <a:p>
            <a:pPr>
              <a:buFont typeface="Wingdings" charset="2"/>
              <a:buChar char="u"/>
            </a:pPr>
            <a:r>
              <a:rPr lang="en-US" dirty="0" smtClean="0"/>
              <a:t> Sliding friction is the force that opposes the motion of two surfaces sliding past each other.</a:t>
            </a:r>
            <a:endParaRPr lang="en-US" dirty="0"/>
          </a:p>
        </p:txBody>
      </p:sp>
      <p:pic>
        <p:nvPicPr>
          <p:cNvPr id="4" name="Picture 3" descr="P8B1_clip_image0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116" y="2847152"/>
            <a:ext cx="5724954" cy="2245416"/>
          </a:xfrm>
          <a:prstGeom prst="rect">
            <a:avLst/>
          </a:prstGeom>
        </p:spPr>
      </p:pic>
    </p:spTree>
    <p:extLst>
      <p:ext uri="{BB962C8B-B14F-4D97-AF65-F5344CB8AC3E}">
        <p14:creationId xmlns:p14="http://schemas.microsoft.com/office/powerpoint/2010/main" val="2988014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0"/>
            <a:ext cx="8041440" cy="1442674"/>
          </a:xfrm>
        </p:spPr>
        <p:txBody>
          <a:bodyPr/>
          <a:lstStyle/>
          <a:p>
            <a:r>
              <a:rPr lang="en-US" dirty="0" smtClean="0"/>
              <a:t>Air Resistance</a:t>
            </a:r>
            <a:endParaRPr lang="en-US" dirty="0"/>
          </a:p>
        </p:txBody>
      </p:sp>
      <p:sp>
        <p:nvSpPr>
          <p:cNvPr id="3" name="Content Placeholder 2"/>
          <p:cNvSpPr>
            <a:spLocks noGrp="1"/>
          </p:cNvSpPr>
          <p:nvPr>
            <p:ph idx="1"/>
          </p:nvPr>
        </p:nvSpPr>
        <p:spPr>
          <a:xfrm>
            <a:off x="725533" y="1229305"/>
            <a:ext cx="7467600" cy="3951337"/>
          </a:xfrm>
        </p:spPr>
        <p:txBody>
          <a:bodyPr/>
          <a:lstStyle/>
          <a:p>
            <a:pPr>
              <a:buFont typeface="Wingdings" charset="2"/>
              <a:buChar char="u"/>
            </a:pPr>
            <a:r>
              <a:rPr lang="en-US" dirty="0" smtClean="0"/>
              <a:t> </a:t>
            </a:r>
            <a:r>
              <a:rPr lang="en-US" b="1" u="sng" dirty="0" smtClean="0"/>
              <a:t>Air resistance </a:t>
            </a:r>
            <a:r>
              <a:rPr lang="en-US" dirty="0" smtClean="0"/>
              <a:t>opposes the motion of objects that move through the air. </a:t>
            </a:r>
          </a:p>
          <a:p>
            <a:pPr>
              <a:buFont typeface="Wingdings" charset="2"/>
              <a:buChar char="u"/>
            </a:pPr>
            <a:r>
              <a:rPr lang="en-US" dirty="0" smtClean="0"/>
              <a:t>Air resistance causes objects to fall with different accelerations and different speeds. </a:t>
            </a:r>
          </a:p>
          <a:p>
            <a:pPr>
              <a:buFont typeface="Wingdings" charset="2"/>
              <a:buChar char="u"/>
            </a:pPr>
            <a:r>
              <a:rPr lang="en-US" dirty="0"/>
              <a:t> </a:t>
            </a:r>
            <a:r>
              <a:rPr lang="en-US" dirty="0" smtClean="0"/>
              <a:t>The amount of air resistance on an object depends on the speed, size, and shape of the object</a:t>
            </a:r>
          </a:p>
        </p:txBody>
      </p:sp>
      <p:pic>
        <p:nvPicPr>
          <p:cNvPr id="4" name="Picture 3" descr="parachut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4749" y="3845933"/>
            <a:ext cx="3500377" cy="2625283"/>
          </a:xfrm>
          <a:prstGeom prst="rect">
            <a:avLst/>
          </a:prstGeom>
        </p:spPr>
      </p:pic>
    </p:spTree>
    <p:extLst>
      <p:ext uri="{BB962C8B-B14F-4D97-AF65-F5344CB8AC3E}">
        <p14:creationId xmlns:p14="http://schemas.microsoft.com/office/powerpoint/2010/main" val="419920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23728"/>
            <a:ext cx="8041440" cy="1442674"/>
          </a:xfrm>
        </p:spPr>
        <p:txBody>
          <a:bodyPr/>
          <a:lstStyle/>
          <a:p>
            <a:r>
              <a:rPr lang="en-US" dirty="0" smtClean="0"/>
              <a:t>Gravity</a:t>
            </a:r>
            <a:endParaRPr lang="en-US" dirty="0"/>
          </a:p>
        </p:txBody>
      </p:sp>
      <p:sp>
        <p:nvSpPr>
          <p:cNvPr id="3" name="Content Placeholder 2"/>
          <p:cNvSpPr>
            <a:spLocks noGrp="1"/>
          </p:cNvSpPr>
          <p:nvPr>
            <p:ph idx="1"/>
          </p:nvPr>
        </p:nvSpPr>
        <p:spPr>
          <a:xfrm>
            <a:off x="838200" y="758194"/>
            <a:ext cx="7467600" cy="3951337"/>
          </a:xfrm>
        </p:spPr>
        <p:txBody>
          <a:bodyPr>
            <a:normAutofit fontScale="92500"/>
          </a:bodyPr>
          <a:lstStyle/>
          <a:p>
            <a:pPr>
              <a:buFont typeface="Wingdings" charset="2"/>
              <a:buChar char="u"/>
            </a:pPr>
            <a:r>
              <a:rPr lang="en-US" dirty="0" smtClean="0"/>
              <a:t> Gravity is an attractive force between two objects that depends on the masses of the objects and the distance between them.</a:t>
            </a:r>
          </a:p>
          <a:p>
            <a:pPr>
              <a:buFont typeface="Wingdings" charset="2"/>
              <a:buChar char="u"/>
            </a:pPr>
            <a:endParaRPr lang="en-US" dirty="0"/>
          </a:p>
          <a:p>
            <a:pPr>
              <a:buFont typeface="Wingdings" charset="2"/>
              <a:buChar char="u"/>
            </a:pPr>
            <a:r>
              <a:rPr lang="en-US" dirty="0" smtClean="0"/>
              <a:t>The gravitational force exerted on an object </a:t>
            </a:r>
            <a:r>
              <a:rPr lang="en-US" dirty="0" err="1" smtClean="0"/>
              <a:t>iscalled</a:t>
            </a:r>
            <a:r>
              <a:rPr lang="en-US" dirty="0" smtClean="0"/>
              <a:t> the object’s weight.</a:t>
            </a:r>
          </a:p>
          <a:p>
            <a:pPr>
              <a:buFont typeface="Wingdings" charset="2"/>
              <a:buChar char="u"/>
            </a:pPr>
            <a:endParaRPr lang="en-US" dirty="0"/>
          </a:p>
          <a:p>
            <a:pPr>
              <a:buFont typeface="Wingdings" charset="2"/>
              <a:buChar char="u"/>
            </a:pPr>
            <a:r>
              <a:rPr lang="en-US" dirty="0" smtClean="0"/>
              <a:t> w = mg</a:t>
            </a:r>
          </a:p>
          <a:p>
            <a:pPr>
              <a:buFont typeface="Wingdings" charset="2"/>
              <a:buChar char="u"/>
            </a:pPr>
            <a:r>
              <a:rPr lang="en-US" dirty="0" smtClean="0"/>
              <a:t>weight (N) = mass (kg) x acceleration of gravity (m/s</a:t>
            </a:r>
            <a:r>
              <a:rPr lang="en-US" baseline="30000" dirty="0" smtClean="0"/>
              <a:t>2</a:t>
            </a:r>
            <a:r>
              <a:rPr lang="en-US" dirty="0" smtClean="0"/>
              <a:t>)</a:t>
            </a:r>
          </a:p>
          <a:p>
            <a:pPr>
              <a:buFont typeface="Wingdings" charset="2"/>
              <a:buChar char="u"/>
            </a:pPr>
            <a:r>
              <a:rPr lang="en-US" dirty="0" smtClean="0"/>
              <a:t>G = 9.8 </a:t>
            </a:r>
            <a:r>
              <a:rPr lang="en-US" dirty="0"/>
              <a:t>m/s</a:t>
            </a:r>
            <a:r>
              <a:rPr lang="en-US" baseline="30000" dirty="0"/>
              <a:t>2</a:t>
            </a:r>
            <a:endParaRPr lang="en-US" dirty="0" smtClean="0"/>
          </a:p>
          <a:p>
            <a:pPr marL="0" indent="0">
              <a:buNone/>
            </a:pPr>
            <a:endParaRPr lang="en-US" dirty="0"/>
          </a:p>
        </p:txBody>
      </p:sp>
      <p:pic>
        <p:nvPicPr>
          <p:cNvPr id="4" name="Picture 3" descr="0008000611054_500X5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0599" y="4410821"/>
            <a:ext cx="2057999" cy="2057999"/>
          </a:xfrm>
          <a:prstGeom prst="rect">
            <a:avLst/>
          </a:prstGeom>
        </p:spPr>
      </p:pic>
    </p:spTree>
    <p:extLst>
      <p:ext uri="{BB962C8B-B14F-4D97-AF65-F5344CB8AC3E}">
        <p14:creationId xmlns:p14="http://schemas.microsoft.com/office/powerpoint/2010/main" val="1455734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26723"/>
            <a:ext cx="8041440" cy="1442674"/>
          </a:xfrm>
        </p:spPr>
        <p:txBody>
          <a:bodyPr/>
          <a:lstStyle/>
          <a:p>
            <a:r>
              <a:rPr lang="en-US" dirty="0" smtClean="0"/>
              <a:t>Centripetal Force</a:t>
            </a:r>
            <a:endParaRPr lang="en-US" dirty="0"/>
          </a:p>
        </p:txBody>
      </p:sp>
      <p:sp>
        <p:nvSpPr>
          <p:cNvPr id="3" name="Content Placeholder 2"/>
          <p:cNvSpPr>
            <a:spLocks noGrp="1"/>
          </p:cNvSpPr>
          <p:nvPr>
            <p:ph idx="1"/>
          </p:nvPr>
        </p:nvSpPr>
        <p:spPr>
          <a:xfrm>
            <a:off x="838200" y="1315951"/>
            <a:ext cx="7467600" cy="3951337"/>
          </a:xfrm>
        </p:spPr>
        <p:txBody>
          <a:bodyPr/>
          <a:lstStyle/>
          <a:p>
            <a:pPr>
              <a:buFont typeface="Wingdings" charset="2"/>
              <a:buChar char="u"/>
            </a:pPr>
            <a:r>
              <a:rPr lang="en-US" dirty="0"/>
              <a:t> </a:t>
            </a:r>
            <a:r>
              <a:rPr lang="en-US" dirty="0" smtClean="0"/>
              <a:t>The net force exerted toward the center of a curved path is called centripetal force</a:t>
            </a:r>
            <a:endParaRPr lang="en-US" dirty="0"/>
          </a:p>
        </p:txBody>
      </p:sp>
      <p:pic>
        <p:nvPicPr>
          <p:cNvPr id="5" name="Picture 4" descr="3705305953_1efc59540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959" y="2655054"/>
            <a:ext cx="4127553" cy="3095665"/>
          </a:xfrm>
          <a:prstGeom prst="rect">
            <a:avLst/>
          </a:prstGeom>
        </p:spPr>
      </p:pic>
    </p:spTree>
    <p:extLst>
      <p:ext uri="{BB962C8B-B14F-4D97-AF65-F5344CB8AC3E}">
        <p14:creationId xmlns:p14="http://schemas.microsoft.com/office/powerpoint/2010/main" val="427721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59893"/>
            <a:ext cx="8041440" cy="1442674"/>
          </a:xfrm>
        </p:spPr>
        <p:txBody>
          <a:bodyPr/>
          <a:lstStyle/>
          <a:p>
            <a:r>
              <a:rPr lang="en-US" dirty="0" smtClean="0"/>
              <a:t>What is force?</a:t>
            </a:r>
            <a:endParaRPr lang="en-US" dirty="0"/>
          </a:p>
        </p:txBody>
      </p:sp>
      <p:sp>
        <p:nvSpPr>
          <p:cNvPr id="3" name="Content Placeholder 2"/>
          <p:cNvSpPr>
            <a:spLocks noGrp="1"/>
          </p:cNvSpPr>
          <p:nvPr>
            <p:ph idx="1"/>
          </p:nvPr>
        </p:nvSpPr>
        <p:spPr>
          <a:xfrm>
            <a:off x="838200" y="1182781"/>
            <a:ext cx="7467600" cy="3951337"/>
          </a:xfrm>
        </p:spPr>
        <p:txBody>
          <a:bodyPr/>
          <a:lstStyle/>
          <a:p>
            <a:pPr>
              <a:buFont typeface="Wingdings" charset="2"/>
              <a:buChar char="u"/>
            </a:pPr>
            <a:r>
              <a:rPr lang="en-US" dirty="0" smtClean="0"/>
              <a:t> A </a:t>
            </a:r>
            <a:r>
              <a:rPr lang="en-US" b="1" u="sng" dirty="0" smtClean="0"/>
              <a:t>force</a:t>
            </a:r>
            <a:r>
              <a:rPr lang="en-US" dirty="0" smtClean="0"/>
              <a:t> is a push or pull</a:t>
            </a:r>
          </a:p>
          <a:p>
            <a:pPr>
              <a:buFont typeface="Wingdings" charset="2"/>
              <a:buChar char="u"/>
            </a:pPr>
            <a:r>
              <a:rPr lang="en-US" dirty="0"/>
              <a:t> </a:t>
            </a:r>
            <a:r>
              <a:rPr lang="en-US" dirty="0" smtClean="0"/>
              <a:t>A force can cause the motion of an object to change</a:t>
            </a:r>
            <a:endParaRPr lang="en-US" dirty="0"/>
          </a:p>
        </p:txBody>
      </p:sp>
      <p:pic>
        <p:nvPicPr>
          <p:cNvPr id="4" name="Picture 3" descr="FarS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732" y="2571386"/>
            <a:ext cx="4076700" cy="3378200"/>
          </a:xfrm>
          <a:prstGeom prst="rect">
            <a:avLst/>
          </a:prstGeom>
        </p:spPr>
      </p:pic>
    </p:spTree>
    <p:extLst>
      <p:ext uri="{BB962C8B-B14F-4D97-AF65-F5344CB8AC3E}">
        <p14:creationId xmlns:p14="http://schemas.microsoft.com/office/powerpoint/2010/main" val="3463741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311103"/>
            <a:ext cx="8041440" cy="1442674"/>
          </a:xfrm>
        </p:spPr>
        <p:txBody>
          <a:bodyPr/>
          <a:lstStyle/>
          <a:p>
            <a:r>
              <a:rPr lang="en-US" dirty="0" smtClean="0"/>
              <a:t>What is force?</a:t>
            </a:r>
            <a:endParaRPr lang="en-US" dirty="0"/>
          </a:p>
        </p:txBody>
      </p:sp>
      <p:sp>
        <p:nvSpPr>
          <p:cNvPr id="3" name="Content Placeholder 2"/>
          <p:cNvSpPr>
            <a:spLocks noGrp="1"/>
          </p:cNvSpPr>
          <p:nvPr>
            <p:ph idx="1"/>
          </p:nvPr>
        </p:nvSpPr>
        <p:spPr>
          <a:xfrm>
            <a:off x="838200" y="963025"/>
            <a:ext cx="7467600" cy="3951337"/>
          </a:xfrm>
        </p:spPr>
        <p:txBody>
          <a:bodyPr/>
          <a:lstStyle/>
          <a:p>
            <a:pPr>
              <a:buFont typeface="Wingdings" charset="2"/>
              <a:buChar char="u"/>
            </a:pPr>
            <a:r>
              <a:rPr lang="en-US" dirty="0" smtClean="0"/>
              <a:t> When two or more forces act on an object at the same time, the forces combine to form the </a:t>
            </a:r>
            <a:r>
              <a:rPr lang="en-US" b="1" u="sng" dirty="0" smtClean="0"/>
              <a:t>net force</a:t>
            </a:r>
          </a:p>
          <a:p>
            <a:pPr>
              <a:buFont typeface="Wingdings" charset="2"/>
              <a:buChar char="u"/>
            </a:pPr>
            <a:r>
              <a:rPr lang="en-US" dirty="0" smtClean="0"/>
              <a:t>Forces on an object that are equal in size and opposite in direction are called </a:t>
            </a:r>
            <a:r>
              <a:rPr lang="en-US" b="1" u="sng" dirty="0" smtClean="0"/>
              <a:t>balanced forces</a:t>
            </a:r>
            <a:endParaRPr lang="en-US" b="1" u="sng" dirty="0"/>
          </a:p>
        </p:txBody>
      </p:sp>
      <p:pic>
        <p:nvPicPr>
          <p:cNvPr id="5" name="Picture 4" descr="im58-net force_zero"/>
          <p:cNvPicPr>
            <a:picLocks noChangeAspect="1" noChangeArrowheads="1"/>
          </p:cNvPicPr>
          <p:nvPr/>
        </p:nvPicPr>
        <p:blipFill>
          <a:blip r:embed="rId2"/>
          <a:srcRect/>
          <a:stretch>
            <a:fillRect/>
          </a:stretch>
        </p:blipFill>
        <p:spPr bwMode="auto">
          <a:xfrm>
            <a:off x="485056" y="2938693"/>
            <a:ext cx="2819400" cy="2358898"/>
          </a:xfrm>
          <a:prstGeom prst="rect">
            <a:avLst/>
          </a:prstGeom>
          <a:noFill/>
          <a:ln w="9525">
            <a:noFill/>
            <a:miter lim="800000"/>
            <a:headEnd/>
            <a:tailEnd/>
          </a:ln>
        </p:spPr>
      </p:pic>
      <p:pic>
        <p:nvPicPr>
          <p:cNvPr id="6" name="Picture 5" descr="im60-net force_larger force"/>
          <p:cNvPicPr>
            <a:picLocks noChangeAspect="1" noChangeArrowheads="1"/>
          </p:cNvPicPr>
          <p:nvPr/>
        </p:nvPicPr>
        <p:blipFill>
          <a:blip r:embed="rId3"/>
          <a:srcRect/>
          <a:stretch>
            <a:fillRect/>
          </a:stretch>
        </p:blipFill>
        <p:spPr bwMode="auto">
          <a:xfrm>
            <a:off x="3688273" y="3092615"/>
            <a:ext cx="2480271" cy="2207441"/>
          </a:xfrm>
          <a:prstGeom prst="rect">
            <a:avLst/>
          </a:prstGeom>
          <a:noFill/>
          <a:ln w="9525">
            <a:noFill/>
            <a:miter lim="800000"/>
            <a:headEnd/>
            <a:tailEnd/>
          </a:ln>
        </p:spPr>
      </p:pic>
      <p:pic>
        <p:nvPicPr>
          <p:cNvPr id="7" name="Picture 6" descr="im61-net force_combined"/>
          <p:cNvPicPr>
            <a:picLocks noChangeAspect="1" noChangeArrowheads="1"/>
          </p:cNvPicPr>
          <p:nvPr/>
        </p:nvPicPr>
        <p:blipFill>
          <a:blip r:embed="rId4"/>
          <a:srcRect/>
          <a:stretch>
            <a:fillRect/>
          </a:stretch>
        </p:blipFill>
        <p:spPr bwMode="auto">
          <a:xfrm>
            <a:off x="6552362" y="3091755"/>
            <a:ext cx="2213214" cy="2205836"/>
          </a:xfrm>
          <a:prstGeom prst="rect">
            <a:avLst/>
          </a:prstGeom>
          <a:noFill/>
          <a:ln w="9525">
            <a:noFill/>
            <a:miter lim="800000"/>
            <a:headEnd/>
            <a:tailEnd/>
          </a:ln>
        </p:spPr>
      </p:pic>
    </p:spTree>
    <p:extLst>
      <p:ext uri="{BB962C8B-B14F-4D97-AF65-F5344CB8AC3E}">
        <p14:creationId xmlns:p14="http://schemas.microsoft.com/office/powerpoint/2010/main" val="2237190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49621"/>
            <a:ext cx="8041440" cy="1442674"/>
          </a:xfrm>
        </p:spPr>
        <p:txBody>
          <a:bodyPr/>
          <a:lstStyle/>
          <a:p>
            <a:r>
              <a:rPr lang="en-US" dirty="0" smtClean="0"/>
              <a:t>Inertia and Mass</a:t>
            </a:r>
            <a:endParaRPr lang="en-US" dirty="0"/>
          </a:p>
        </p:txBody>
      </p:sp>
      <p:sp>
        <p:nvSpPr>
          <p:cNvPr id="3" name="Content Placeholder 2"/>
          <p:cNvSpPr>
            <a:spLocks noGrp="1"/>
          </p:cNvSpPr>
          <p:nvPr>
            <p:ph idx="1"/>
          </p:nvPr>
        </p:nvSpPr>
        <p:spPr>
          <a:xfrm>
            <a:off x="838200" y="998455"/>
            <a:ext cx="7467600" cy="3951337"/>
          </a:xfrm>
        </p:spPr>
        <p:txBody>
          <a:bodyPr/>
          <a:lstStyle/>
          <a:p>
            <a:pPr>
              <a:buFont typeface="Wingdings" charset="2"/>
              <a:buChar char="u"/>
            </a:pPr>
            <a:r>
              <a:rPr lang="en-US" dirty="0" smtClean="0"/>
              <a:t>Inertia is the tendency of an object to resist any change in its motion. </a:t>
            </a:r>
            <a:endParaRPr lang="en-US" dirty="0" smtClean="0"/>
          </a:p>
          <a:p>
            <a:pPr>
              <a:buFont typeface="Wingdings" charset="2"/>
              <a:buChar char="u"/>
            </a:pPr>
            <a:r>
              <a:rPr lang="en-US" dirty="0"/>
              <a:t>The inertia of an object is related to its mass. The greater the mass of an object is, the greater its inertia.</a:t>
            </a:r>
          </a:p>
          <a:p>
            <a:pPr>
              <a:buFont typeface="Wingdings" charset="2"/>
              <a:buChar char="u"/>
            </a:pPr>
            <a:endParaRPr lang="en-US" dirty="0" smtClean="0"/>
          </a:p>
        </p:txBody>
      </p:sp>
      <p:pic>
        <p:nvPicPr>
          <p:cNvPr id="4" name="Picture 3" descr="http://www.doingitwrong.com/wrong/20080504-092225.jpg"/>
          <p:cNvPicPr>
            <a:picLocks noChangeAspect="1" noChangeArrowheads="1"/>
          </p:cNvPicPr>
          <p:nvPr/>
        </p:nvPicPr>
        <p:blipFill rotWithShape="1">
          <a:blip r:embed="rId2"/>
          <a:srcRect l="6666" t="5064" r="6250" b="6627"/>
          <a:stretch/>
        </p:blipFill>
        <p:spPr bwMode="auto">
          <a:xfrm>
            <a:off x="182357" y="2681844"/>
            <a:ext cx="4598888" cy="3729370"/>
          </a:xfrm>
          <a:prstGeom prst="rect">
            <a:avLst/>
          </a:prstGeom>
          <a:noFill/>
        </p:spPr>
      </p:pic>
      <p:pic>
        <p:nvPicPr>
          <p:cNvPr id="5" name="Picture 4" descr="36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628" y="2681844"/>
            <a:ext cx="1894046" cy="2024670"/>
          </a:xfrm>
          <a:prstGeom prst="rect">
            <a:avLst/>
          </a:prstGeom>
        </p:spPr>
      </p:pic>
      <p:pic>
        <p:nvPicPr>
          <p:cNvPr id="6" name="Picture 5" descr="url.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974" y="2681844"/>
            <a:ext cx="1975669" cy="1975669"/>
          </a:xfrm>
          <a:prstGeom prst="rect">
            <a:avLst/>
          </a:prstGeom>
        </p:spPr>
      </p:pic>
    </p:spTree>
    <p:extLst>
      <p:ext uri="{BB962C8B-B14F-4D97-AF65-F5344CB8AC3E}">
        <p14:creationId xmlns:p14="http://schemas.microsoft.com/office/powerpoint/2010/main" val="3700959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307260"/>
            <a:ext cx="8041440" cy="1442674"/>
          </a:xfrm>
        </p:spPr>
        <p:txBody>
          <a:bodyPr/>
          <a:lstStyle/>
          <a:p>
            <a:r>
              <a:rPr lang="en-US" dirty="0" smtClean="0"/>
              <a:t>Newton’s Laws of Motion</a:t>
            </a:r>
            <a:endParaRPr lang="en-US" dirty="0"/>
          </a:p>
        </p:txBody>
      </p:sp>
      <p:sp>
        <p:nvSpPr>
          <p:cNvPr id="3" name="Content Placeholder 2"/>
          <p:cNvSpPr>
            <a:spLocks noGrp="1"/>
          </p:cNvSpPr>
          <p:nvPr>
            <p:ph idx="1"/>
          </p:nvPr>
        </p:nvSpPr>
        <p:spPr>
          <a:xfrm>
            <a:off x="0" y="973266"/>
            <a:ext cx="5725563" cy="5130700"/>
          </a:xfrm>
        </p:spPr>
        <p:txBody>
          <a:bodyPr/>
          <a:lstStyle/>
          <a:p>
            <a:pPr>
              <a:buFont typeface="Wingdings" charset="2"/>
              <a:buChar char="u"/>
            </a:pPr>
            <a:r>
              <a:rPr lang="en-US" dirty="0" smtClean="0"/>
              <a:t>Sir Isaac Newton was able to state rules that describe the effects of forces on the motion objects. </a:t>
            </a:r>
            <a:br>
              <a:rPr lang="en-US" dirty="0" smtClean="0"/>
            </a:br>
            <a:endParaRPr lang="en-US" dirty="0" smtClean="0"/>
          </a:p>
          <a:p>
            <a:pPr>
              <a:buFont typeface="Wingdings" charset="2"/>
              <a:buChar char="u"/>
            </a:pPr>
            <a:r>
              <a:rPr lang="en-US" dirty="0" smtClean="0"/>
              <a:t>These rules are known as Newton’s Laws of Motion.</a:t>
            </a:r>
            <a:br>
              <a:rPr lang="en-US" dirty="0" smtClean="0"/>
            </a:br>
            <a:endParaRPr lang="en-US" dirty="0" smtClean="0"/>
          </a:p>
          <a:p>
            <a:pPr>
              <a:buFont typeface="Wingdings" charset="2"/>
              <a:buChar char="u"/>
            </a:pPr>
            <a:r>
              <a:rPr lang="en-US" dirty="0" smtClean="0"/>
              <a:t>They apply to the motion of all objects </a:t>
            </a:r>
            <a:endParaRPr lang="en-US" dirty="0"/>
          </a:p>
        </p:txBody>
      </p:sp>
      <p:pic>
        <p:nvPicPr>
          <p:cNvPr id="4" name="Picture 3" descr="GodfreyKneller-IsaacNewton-168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7183" y="1712596"/>
            <a:ext cx="2338617" cy="3212007"/>
          </a:xfrm>
          <a:prstGeom prst="rect">
            <a:avLst/>
          </a:prstGeom>
        </p:spPr>
      </p:pic>
    </p:spTree>
    <p:extLst>
      <p:ext uri="{BB962C8B-B14F-4D97-AF65-F5344CB8AC3E}">
        <p14:creationId xmlns:p14="http://schemas.microsoft.com/office/powerpoint/2010/main" val="3758894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80358"/>
            <a:ext cx="8041440" cy="1442674"/>
          </a:xfrm>
        </p:spPr>
        <p:txBody>
          <a:bodyPr/>
          <a:lstStyle/>
          <a:p>
            <a:r>
              <a:rPr lang="en-US" dirty="0" smtClean="0"/>
              <a:t>Newton’s First Law of Motion</a:t>
            </a:r>
            <a:endParaRPr lang="en-US" dirty="0"/>
          </a:p>
        </p:txBody>
      </p:sp>
      <p:sp>
        <p:nvSpPr>
          <p:cNvPr id="3" name="Content Placeholder 2"/>
          <p:cNvSpPr>
            <a:spLocks noGrp="1"/>
          </p:cNvSpPr>
          <p:nvPr>
            <p:ph idx="1"/>
          </p:nvPr>
        </p:nvSpPr>
        <p:spPr>
          <a:xfrm>
            <a:off x="838200" y="1055198"/>
            <a:ext cx="7467600" cy="3951337"/>
          </a:xfrm>
        </p:spPr>
        <p:txBody>
          <a:bodyPr/>
          <a:lstStyle/>
          <a:p>
            <a:pPr>
              <a:buFont typeface="Wingdings" charset="2"/>
              <a:buChar char="u"/>
            </a:pPr>
            <a:r>
              <a:rPr lang="en-US" dirty="0" smtClean="0"/>
              <a:t>An object moving at a constant velocity keeps moving at that velocity unless an unbalanced net force acts on it. If an object is at rest, it stays at rest unless an unbalanced net force acts on it. </a:t>
            </a:r>
            <a:br>
              <a:rPr lang="en-US" dirty="0" smtClean="0"/>
            </a:br>
            <a:endParaRPr lang="en-US" dirty="0" smtClean="0"/>
          </a:p>
          <a:p>
            <a:pPr>
              <a:buFont typeface="Wingdings" charset="2"/>
              <a:buChar char="u"/>
            </a:pPr>
            <a:r>
              <a:rPr lang="en-US" dirty="0" smtClean="0"/>
              <a:t>This law is called the “law of inertia”</a:t>
            </a:r>
            <a:endParaRPr lang="en-US" dirty="0"/>
          </a:p>
        </p:txBody>
      </p:sp>
    </p:spTree>
    <p:extLst>
      <p:ext uri="{BB962C8B-B14F-4D97-AF65-F5344CB8AC3E}">
        <p14:creationId xmlns:p14="http://schemas.microsoft.com/office/powerpoint/2010/main" val="1711585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98" y="-256050"/>
            <a:ext cx="9072302" cy="1442674"/>
          </a:xfrm>
        </p:spPr>
        <p:txBody>
          <a:bodyPr/>
          <a:lstStyle/>
          <a:p>
            <a:r>
              <a:rPr lang="en-US" dirty="0" smtClean="0"/>
              <a:t>Newton’s Second Law of Motion</a:t>
            </a:r>
            <a:endParaRPr lang="en-US" dirty="0"/>
          </a:p>
        </p:txBody>
      </p:sp>
      <p:sp>
        <p:nvSpPr>
          <p:cNvPr id="3" name="Content Placeholder 2"/>
          <p:cNvSpPr>
            <a:spLocks noGrp="1"/>
          </p:cNvSpPr>
          <p:nvPr>
            <p:ph idx="1"/>
          </p:nvPr>
        </p:nvSpPr>
        <p:spPr>
          <a:xfrm>
            <a:off x="838200" y="1186624"/>
            <a:ext cx="7467600" cy="3951337"/>
          </a:xfrm>
        </p:spPr>
        <p:txBody>
          <a:bodyPr/>
          <a:lstStyle/>
          <a:p>
            <a:pPr>
              <a:buFont typeface="Wingdings" charset="2"/>
              <a:buChar char="u"/>
            </a:pPr>
            <a:r>
              <a:rPr lang="en-US" dirty="0" smtClean="0"/>
              <a:t> the acceleration of an object is in the same direction as the net force on the object, and the acceleration can be calculated from the following equation:</a:t>
            </a:r>
          </a:p>
          <a:p>
            <a:pPr>
              <a:buFont typeface="Wingdings" charset="2"/>
              <a:buChar char="u"/>
            </a:pPr>
            <a:endParaRPr lang="en-US" dirty="0"/>
          </a:p>
          <a:p>
            <a:pPr>
              <a:buFont typeface="Wingdings" charset="2"/>
              <a:buChar char="u"/>
            </a:pPr>
            <a:r>
              <a:rPr lang="en-US" dirty="0"/>
              <a:t> </a:t>
            </a:r>
            <a:r>
              <a:rPr lang="en-US" b="1" dirty="0" smtClean="0"/>
              <a:t>Units:</a:t>
            </a:r>
          </a:p>
          <a:p>
            <a:pPr marL="0" indent="0">
              <a:buNone/>
            </a:pPr>
            <a:r>
              <a:rPr lang="en-US" dirty="0"/>
              <a:t> </a:t>
            </a:r>
            <a:r>
              <a:rPr lang="en-US" dirty="0" smtClean="0"/>
              <a:t>acceleration = m/s</a:t>
            </a:r>
            <a:r>
              <a:rPr lang="en-US" baseline="30000" dirty="0" smtClean="0"/>
              <a:t>2</a:t>
            </a:r>
          </a:p>
          <a:p>
            <a:pPr marL="0" indent="0">
              <a:buNone/>
            </a:pPr>
            <a:r>
              <a:rPr lang="en-US" dirty="0" smtClean="0"/>
              <a:t>Force = N (</a:t>
            </a:r>
            <a:r>
              <a:rPr lang="en-US" dirty="0" err="1" smtClean="0"/>
              <a:t>newtons</a:t>
            </a:r>
            <a:r>
              <a:rPr lang="en-US" dirty="0" smtClean="0"/>
              <a:t>)</a:t>
            </a:r>
          </a:p>
          <a:p>
            <a:pPr marL="0" indent="0">
              <a:buNone/>
            </a:pPr>
            <a:r>
              <a:rPr lang="en-US" dirty="0" smtClean="0"/>
              <a:t>Mass = kg</a:t>
            </a:r>
            <a:endParaRPr lang="en-US" dirty="0"/>
          </a:p>
        </p:txBody>
      </p:sp>
      <p:pic>
        <p:nvPicPr>
          <p:cNvPr id="4" name="Picture 3" descr="forceformul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616" y="2633072"/>
            <a:ext cx="3164056" cy="3297480"/>
          </a:xfrm>
          <a:prstGeom prst="rect">
            <a:avLst/>
          </a:prstGeom>
        </p:spPr>
      </p:pic>
      <p:pic>
        <p:nvPicPr>
          <p:cNvPr id="5" name="Picture 4" descr="145ab6e64fc4b58a0d882bdfbe92d37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18" y="4683460"/>
            <a:ext cx="2588860" cy="1882808"/>
          </a:xfrm>
          <a:prstGeom prst="rect">
            <a:avLst/>
          </a:prstGeom>
        </p:spPr>
      </p:pic>
    </p:spTree>
    <p:extLst>
      <p:ext uri="{BB962C8B-B14F-4D97-AF65-F5344CB8AC3E}">
        <p14:creationId xmlns:p14="http://schemas.microsoft.com/office/powerpoint/2010/main" val="631374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861"/>
            <a:ext cx="9144000" cy="1442674"/>
          </a:xfrm>
        </p:spPr>
        <p:txBody>
          <a:bodyPr/>
          <a:lstStyle/>
          <a:p>
            <a:r>
              <a:rPr lang="en-US" dirty="0" smtClean="0"/>
              <a:t>Newton’s Third Law of Motion</a:t>
            </a:r>
            <a:endParaRPr lang="en-US" dirty="0"/>
          </a:p>
        </p:txBody>
      </p:sp>
      <p:sp>
        <p:nvSpPr>
          <p:cNvPr id="3" name="Content Placeholder 2"/>
          <p:cNvSpPr>
            <a:spLocks noGrp="1"/>
          </p:cNvSpPr>
          <p:nvPr>
            <p:ph idx="1"/>
          </p:nvPr>
        </p:nvSpPr>
        <p:spPr>
          <a:xfrm>
            <a:off x="838200" y="1065440"/>
            <a:ext cx="7467600" cy="3951337"/>
          </a:xfrm>
        </p:spPr>
        <p:txBody>
          <a:bodyPr/>
          <a:lstStyle/>
          <a:p>
            <a:pPr>
              <a:buFont typeface="Wingdings" charset="2"/>
              <a:buChar char="u"/>
            </a:pPr>
            <a:r>
              <a:rPr lang="en-US" dirty="0" smtClean="0"/>
              <a:t> When one object exerts a force on a second object, the second one exerts a force on the first that is equal in strength and opposite in direction.</a:t>
            </a:r>
          </a:p>
          <a:p>
            <a:pPr>
              <a:buFont typeface="Wingdings" charset="2"/>
              <a:buChar char="u"/>
            </a:pPr>
            <a:r>
              <a:rPr lang="en-US" dirty="0" smtClean="0"/>
              <a:t>“For every action there is an equal and opposite reaction”</a:t>
            </a:r>
            <a:endParaRPr lang="en-US" dirty="0"/>
          </a:p>
        </p:txBody>
      </p:sp>
      <p:pic>
        <p:nvPicPr>
          <p:cNvPr id="4" name="Picture 3" descr="url-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997" y="3128123"/>
            <a:ext cx="2692400" cy="3022600"/>
          </a:xfrm>
          <a:prstGeom prst="rect">
            <a:avLst/>
          </a:prstGeom>
        </p:spPr>
      </p:pic>
    </p:spTree>
    <p:extLst>
      <p:ext uri="{BB962C8B-B14F-4D97-AF65-F5344CB8AC3E}">
        <p14:creationId xmlns:p14="http://schemas.microsoft.com/office/powerpoint/2010/main" val="58624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Types of Forces</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2685027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Sketchbook.thmx</Template>
  <TotalTime>449</TotalTime>
  <Words>508</Words>
  <Application>Microsoft Office PowerPoint</Application>
  <PresentationFormat>On-screen Show (4:3)</PresentationFormat>
  <Paragraphs>53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Bradley Hand ITC TT-Bold</vt:lpstr>
      <vt:lpstr>Cambria</vt:lpstr>
      <vt:lpstr>Rage Italic</vt:lpstr>
      <vt:lpstr>Wingdings</vt:lpstr>
      <vt:lpstr>Sketchbook</vt:lpstr>
      <vt:lpstr>Forces</vt:lpstr>
      <vt:lpstr>What is force?</vt:lpstr>
      <vt:lpstr>What is force?</vt:lpstr>
      <vt:lpstr>Inertia and Mass</vt:lpstr>
      <vt:lpstr>Newton’s Laws of Motion</vt:lpstr>
      <vt:lpstr>Newton’s First Law of Motion</vt:lpstr>
      <vt:lpstr>Newton’s Second Law of Motion</vt:lpstr>
      <vt:lpstr>Newton’s Third Law of Motion</vt:lpstr>
      <vt:lpstr>Types of Forces</vt:lpstr>
      <vt:lpstr>Momentum</vt:lpstr>
      <vt:lpstr>Friction</vt:lpstr>
      <vt:lpstr>Static Friction</vt:lpstr>
      <vt:lpstr>Sliding Friction</vt:lpstr>
      <vt:lpstr>Air Resistance</vt:lpstr>
      <vt:lpstr>Gravity</vt:lpstr>
      <vt:lpstr>Centripetal Force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Forces</dc:title>
  <dc:creator>Lauren Marrone</dc:creator>
  <cp:lastModifiedBy>Lauren Marrone</cp:lastModifiedBy>
  <cp:revision>11</cp:revision>
  <dcterms:created xsi:type="dcterms:W3CDTF">2013-10-06T16:51:21Z</dcterms:created>
  <dcterms:modified xsi:type="dcterms:W3CDTF">2016-03-11T21:04:51Z</dcterms:modified>
</cp:coreProperties>
</file>