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78" y="1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8/22/2019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8/22/2019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8/22/2019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8/22/2019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8/22/2019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8/22/2019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8/22/2019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8/22/2019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8/22/2019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8/22/2019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8/22/2019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8/22/2019</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Ez7RUSCUhzk"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Ecosystems</a:t>
            </a:r>
            <a:endParaRPr lang="en-US" dirty="0"/>
          </a:p>
        </p:txBody>
      </p:sp>
      <p:sp>
        <p:nvSpPr>
          <p:cNvPr id="3" name="Subtitle 2"/>
          <p:cNvSpPr>
            <a:spLocks noGrp="1"/>
          </p:cNvSpPr>
          <p:nvPr>
            <p:ph type="subTitle" idx="1"/>
          </p:nvPr>
        </p:nvSpPr>
        <p:spPr/>
        <p:txBody>
          <a:bodyPr/>
          <a:lstStyle/>
          <a:p>
            <a:r>
              <a:rPr lang="en-US" dirty="0" smtClean="0"/>
              <a:t>APES 1.1</a:t>
            </a:r>
            <a:endParaRPr lang="en-US" dirty="0"/>
          </a:p>
        </p:txBody>
      </p:sp>
    </p:spTree>
    <p:extLst>
      <p:ext uri="{BB962C8B-B14F-4D97-AF65-F5344CB8AC3E}">
        <p14:creationId xmlns:p14="http://schemas.microsoft.com/office/powerpoint/2010/main" val="3413870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Interactions</a:t>
            </a:r>
            <a:endParaRPr lang="en-US" dirty="0"/>
          </a:p>
        </p:txBody>
      </p:sp>
      <p:sp>
        <p:nvSpPr>
          <p:cNvPr id="3" name="Content Placeholder 2"/>
          <p:cNvSpPr>
            <a:spLocks noGrp="1"/>
          </p:cNvSpPr>
          <p:nvPr>
            <p:ph idx="1"/>
          </p:nvPr>
        </p:nvSpPr>
        <p:spPr>
          <a:xfrm>
            <a:off x="6901132" y="1346670"/>
            <a:ext cx="3669007" cy="3606812"/>
          </a:xfrm>
        </p:spPr>
        <p:txBody>
          <a:bodyPr/>
          <a:lstStyle/>
          <a:p>
            <a:r>
              <a:rPr lang="en-US" sz="3600" b="1" dirty="0" smtClean="0"/>
              <a:t>Predation</a:t>
            </a:r>
          </a:p>
          <a:p>
            <a:pPr lvl="1"/>
            <a:r>
              <a:rPr lang="en-US" dirty="0" smtClean="0"/>
              <a:t>One organism (the predator) captures and feeds on another organism (the prey)</a:t>
            </a:r>
            <a:endParaRPr lang="en-US" dirty="0"/>
          </a:p>
        </p:txBody>
      </p:sp>
      <p:pic>
        <p:nvPicPr>
          <p:cNvPr id="5" name="Picture 4"/>
          <p:cNvPicPr>
            <a:picLocks noChangeAspect="1"/>
          </p:cNvPicPr>
          <p:nvPr/>
        </p:nvPicPr>
        <p:blipFill>
          <a:blip r:embed="rId2"/>
          <a:stretch>
            <a:fillRect/>
          </a:stretch>
        </p:blipFill>
        <p:spPr>
          <a:xfrm>
            <a:off x="3230194" y="4311473"/>
            <a:ext cx="4202452" cy="2361244"/>
          </a:xfrm>
          <a:prstGeom prst="rect">
            <a:avLst/>
          </a:prstGeom>
        </p:spPr>
      </p:pic>
      <p:pic>
        <p:nvPicPr>
          <p:cNvPr id="6" name="Picture 5"/>
          <p:cNvPicPr>
            <a:picLocks noChangeAspect="1"/>
          </p:cNvPicPr>
          <p:nvPr/>
        </p:nvPicPr>
        <p:blipFill>
          <a:blip r:embed="rId3"/>
          <a:stretch>
            <a:fillRect/>
          </a:stretch>
        </p:blipFill>
        <p:spPr>
          <a:xfrm>
            <a:off x="3460801" y="1413050"/>
            <a:ext cx="3309065" cy="2242407"/>
          </a:xfrm>
          <a:prstGeom prst="rect">
            <a:avLst/>
          </a:prstGeom>
        </p:spPr>
      </p:pic>
      <p:pic>
        <p:nvPicPr>
          <p:cNvPr id="7" name="Picture 6"/>
          <p:cNvPicPr>
            <a:picLocks noChangeAspect="1"/>
          </p:cNvPicPr>
          <p:nvPr/>
        </p:nvPicPr>
        <p:blipFill>
          <a:blip r:embed="rId4"/>
          <a:stretch>
            <a:fillRect/>
          </a:stretch>
        </p:blipFill>
        <p:spPr>
          <a:xfrm>
            <a:off x="280320" y="4953482"/>
            <a:ext cx="2619375" cy="1743075"/>
          </a:xfrm>
          <a:prstGeom prst="rect">
            <a:avLst/>
          </a:prstGeom>
        </p:spPr>
      </p:pic>
      <p:pic>
        <p:nvPicPr>
          <p:cNvPr id="8" name="Picture 7"/>
          <p:cNvPicPr>
            <a:picLocks noChangeAspect="1"/>
          </p:cNvPicPr>
          <p:nvPr/>
        </p:nvPicPr>
        <p:blipFill>
          <a:blip r:embed="rId5"/>
          <a:stretch>
            <a:fillRect/>
          </a:stretch>
        </p:blipFill>
        <p:spPr>
          <a:xfrm>
            <a:off x="186912" y="411638"/>
            <a:ext cx="3142624" cy="2366068"/>
          </a:xfrm>
          <a:prstGeom prst="rect">
            <a:avLst/>
          </a:prstGeom>
        </p:spPr>
      </p:pic>
      <p:pic>
        <p:nvPicPr>
          <p:cNvPr id="9" name="Picture 8"/>
          <p:cNvPicPr>
            <a:picLocks noChangeAspect="1"/>
          </p:cNvPicPr>
          <p:nvPr/>
        </p:nvPicPr>
        <p:blipFill>
          <a:blip r:embed="rId6"/>
          <a:stretch>
            <a:fillRect/>
          </a:stretch>
        </p:blipFill>
        <p:spPr>
          <a:xfrm>
            <a:off x="1447297" y="2835689"/>
            <a:ext cx="2609092" cy="2059809"/>
          </a:xfrm>
          <a:prstGeom prst="rect">
            <a:avLst/>
          </a:prstGeom>
        </p:spPr>
      </p:pic>
      <p:pic>
        <p:nvPicPr>
          <p:cNvPr id="4" name="Picture 3"/>
          <p:cNvPicPr>
            <a:picLocks noChangeAspect="1"/>
          </p:cNvPicPr>
          <p:nvPr/>
        </p:nvPicPr>
        <p:blipFill>
          <a:blip r:embed="rId7"/>
          <a:stretch>
            <a:fillRect/>
          </a:stretch>
        </p:blipFill>
        <p:spPr>
          <a:xfrm>
            <a:off x="7279495" y="4342301"/>
            <a:ext cx="3669007" cy="2299589"/>
          </a:xfrm>
          <a:prstGeom prst="rect">
            <a:avLst/>
          </a:prstGeom>
        </p:spPr>
      </p:pic>
    </p:spTree>
    <p:extLst>
      <p:ext uri="{BB962C8B-B14F-4D97-AF65-F5344CB8AC3E}">
        <p14:creationId xmlns:p14="http://schemas.microsoft.com/office/powerpoint/2010/main" val="270404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Interaction</a:t>
            </a:r>
            <a:endParaRPr lang="en-US" dirty="0"/>
          </a:p>
        </p:txBody>
      </p:sp>
      <p:sp>
        <p:nvSpPr>
          <p:cNvPr id="3" name="Content Placeholder 2"/>
          <p:cNvSpPr>
            <a:spLocks noGrp="1"/>
          </p:cNvSpPr>
          <p:nvPr>
            <p:ph idx="1"/>
          </p:nvPr>
        </p:nvSpPr>
        <p:spPr>
          <a:xfrm>
            <a:off x="1376119" y="1346670"/>
            <a:ext cx="9194020" cy="2519884"/>
          </a:xfrm>
        </p:spPr>
        <p:txBody>
          <a:bodyPr>
            <a:normAutofit/>
          </a:bodyPr>
          <a:lstStyle/>
          <a:p>
            <a:r>
              <a:rPr lang="en-US" sz="2800" b="1" dirty="0" smtClean="0"/>
              <a:t>Predation</a:t>
            </a:r>
            <a:r>
              <a:rPr lang="en-US" sz="2800" dirty="0" smtClean="0"/>
              <a:t> can cause cycles in predatory and prey population sizes.</a:t>
            </a:r>
          </a:p>
          <a:p>
            <a:r>
              <a:rPr lang="en-US" sz="2800" dirty="0" smtClean="0"/>
              <a:t>Why?</a:t>
            </a:r>
            <a:endParaRPr lang="en-US" sz="2800" dirty="0"/>
          </a:p>
        </p:txBody>
      </p:sp>
      <p:pic>
        <p:nvPicPr>
          <p:cNvPr id="4" name="Picture 3"/>
          <p:cNvPicPr>
            <a:picLocks noChangeAspect="1"/>
          </p:cNvPicPr>
          <p:nvPr/>
        </p:nvPicPr>
        <p:blipFill>
          <a:blip r:embed="rId2"/>
          <a:stretch>
            <a:fillRect/>
          </a:stretch>
        </p:blipFill>
        <p:spPr>
          <a:xfrm>
            <a:off x="3187665" y="2943225"/>
            <a:ext cx="7620000" cy="3914775"/>
          </a:xfrm>
          <a:prstGeom prst="rect">
            <a:avLst/>
          </a:prstGeom>
        </p:spPr>
      </p:pic>
    </p:spTree>
    <p:extLst>
      <p:ext uri="{BB962C8B-B14F-4D97-AF65-F5344CB8AC3E}">
        <p14:creationId xmlns:p14="http://schemas.microsoft.com/office/powerpoint/2010/main" val="3066137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Interactions</a:t>
            </a:r>
            <a:endParaRPr lang="en-US" dirty="0"/>
          </a:p>
        </p:txBody>
      </p:sp>
      <p:sp>
        <p:nvSpPr>
          <p:cNvPr id="3" name="Content Placeholder 2"/>
          <p:cNvSpPr>
            <a:spLocks noGrp="1"/>
          </p:cNvSpPr>
          <p:nvPr>
            <p:ph idx="1"/>
          </p:nvPr>
        </p:nvSpPr>
        <p:spPr>
          <a:xfrm>
            <a:off x="1846053" y="2052116"/>
            <a:ext cx="8724086" cy="4641982"/>
          </a:xfrm>
        </p:spPr>
        <p:txBody>
          <a:bodyPr>
            <a:normAutofit fontScale="92500"/>
          </a:bodyPr>
          <a:lstStyle/>
          <a:p>
            <a:pPr marL="0" indent="0" algn="ctr" fontAlgn="base">
              <a:buNone/>
            </a:pPr>
            <a:r>
              <a:rPr lang="en-US" sz="2800" dirty="0"/>
              <a:t>Predation &amp; Evolution</a:t>
            </a:r>
          </a:p>
          <a:p>
            <a:pPr fontAlgn="base"/>
            <a:r>
              <a:rPr lang="en-US" sz="2800" dirty="0"/>
              <a:t>Likewise, individuals predators that are better at hunting will likely be more successful than less skilled hunters so natural selection leads to evolution of characteristics that enable predators to be better hunters</a:t>
            </a:r>
          </a:p>
          <a:p>
            <a:pPr fontAlgn="base"/>
            <a:r>
              <a:rPr lang="en-US" sz="2800" dirty="0"/>
              <a:t>Prey that are better at defending themselves will be more successful and pass these traits onto their offspring.</a:t>
            </a:r>
          </a:p>
          <a:p>
            <a:endParaRPr lang="en-US" dirty="0"/>
          </a:p>
        </p:txBody>
      </p:sp>
    </p:spTree>
    <p:extLst>
      <p:ext uri="{BB962C8B-B14F-4D97-AF65-F5344CB8AC3E}">
        <p14:creationId xmlns:p14="http://schemas.microsoft.com/office/powerpoint/2010/main" val="246249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Interactions</a:t>
            </a:r>
            <a:endParaRPr lang="en-US" dirty="0"/>
          </a:p>
        </p:txBody>
      </p:sp>
      <p:sp>
        <p:nvSpPr>
          <p:cNvPr id="3" name="Content Placeholder 2"/>
          <p:cNvSpPr>
            <a:spLocks noGrp="1"/>
          </p:cNvSpPr>
          <p:nvPr>
            <p:ph idx="1"/>
          </p:nvPr>
        </p:nvSpPr>
        <p:spPr>
          <a:xfrm>
            <a:off x="6797615" y="1346670"/>
            <a:ext cx="3151422" cy="4158903"/>
          </a:xfrm>
        </p:spPr>
        <p:txBody>
          <a:bodyPr/>
          <a:lstStyle/>
          <a:p>
            <a:r>
              <a:rPr lang="en-US" sz="3600" b="1" dirty="0" smtClean="0"/>
              <a:t>Symbiosis</a:t>
            </a:r>
          </a:p>
          <a:p>
            <a:r>
              <a:rPr lang="en-US" dirty="0" smtClean="0"/>
              <a:t>A close relationship between two different species.</a:t>
            </a:r>
          </a:p>
          <a:p>
            <a:pPr lvl="1"/>
            <a:r>
              <a:rPr lang="en-US" dirty="0" smtClean="0"/>
              <a:t>Parasitism</a:t>
            </a:r>
          </a:p>
          <a:p>
            <a:pPr lvl="1"/>
            <a:r>
              <a:rPr lang="en-US" dirty="0" smtClean="0"/>
              <a:t>Mutualism</a:t>
            </a:r>
          </a:p>
          <a:p>
            <a:pPr lvl="1"/>
            <a:r>
              <a:rPr lang="en-US" dirty="0" smtClean="0"/>
              <a:t>commensalism</a:t>
            </a:r>
            <a:endParaRPr lang="en-US" dirty="0"/>
          </a:p>
        </p:txBody>
      </p:sp>
      <p:pic>
        <p:nvPicPr>
          <p:cNvPr id="5" name="Picture 4"/>
          <p:cNvPicPr>
            <a:picLocks noChangeAspect="1"/>
          </p:cNvPicPr>
          <p:nvPr/>
        </p:nvPicPr>
        <p:blipFill>
          <a:blip r:embed="rId2"/>
          <a:stretch>
            <a:fillRect/>
          </a:stretch>
        </p:blipFill>
        <p:spPr>
          <a:xfrm>
            <a:off x="542598" y="1346670"/>
            <a:ext cx="6048375" cy="5048250"/>
          </a:xfrm>
          <a:prstGeom prst="rect">
            <a:avLst/>
          </a:prstGeom>
        </p:spPr>
      </p:pic>
    </p:spTree>
    <p:extLst>
      <p:ext uri="{BB962C8B-B14F-4D97-AF65-F5344CB8AC3E}">
        <p14:creationId xmlns:p14="http://schemas.microsoft.com/office/powerpoint/2010/main" val="242993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Interactions</a:t>
            </a:r>
            <a:endParaRPr lang="en-US" dirty="0"/>
          </a:p>
        </p:txBody>
      </p:sp>
      <p:sp>
        <p:nvSpPr>
          <p:cNvPr id="3" name="Content Placeholder 2"/>
          <p:cNvSpPr>
            <a:spLocks noGrp="1"/>
          </p:cNvSpPr>
          <p:nvPr>
            <p:ph idx="1"/>
          </p:nvPr>
        </p:nvSpPr>
        <p:spPr>
          <a:xfrm>
            <a:off x="7159923" y="1051452"/>
            <a:ext cx="3703513" cy="4141650"/>
          </a:xfrm>
        </p:spPr>
        <p:txBody>
          <a:bodyPr/>
          <a:lstStyle/>
          <a:p>
            <a:r>
              <a:rPr lang="en-US" sz="3600" b="1" dirty="0" smtClean="0"/>
              <a:t>Parasitism</a:t>
            </a:r>
          </a:p>
          <a:p>
            <a:r>
              <a:rPr lang="en-US" dirty="0" smtClean="0"/>
              <a:t>One organism benefits at the expense of another</a:t>
            </a:r>
          </a:p>
          <a:p>
            <a:pPr lvl="1"/>
            <a:r>
              <a:rPr lang="en-US" dirty="0" smtClean="0"/>
              <a:t>the other is harmed</a:t>
            </a:r>
          </a:p>
          <a:p>
            <a:endParaRPr lang="en-US" dirty="0"/>
          </a:p>
        </p:txBody>
      </p:sp>
      <p:pic>
        <p:nvPicPr>
          <p:cNvPr id="4" name="Picture 3"/>
          <p:cNvPicPr>
            <a:picLocks noChangeAspect="1"/>
          </p:cNvPicPr>
          <p:nvPr/>
        </p:nvPicPr>
        <p:blipFill>
          <a:blip r:embed="rId2"/>
          <a:stretch>
            <a:fillRect/>
          </a:stretch>
        </p:blipFill>
        <p:spPr>
          <a:xfrm>
            <a:off x="7159923" y="4118678"/>
            <a:ext cx="3975064" cy="2635640"/>
          </a:xfrm>
          <a:prstGeom prst="rect">
            <a:avLst/>
          </a:prstGeom>
        </p:spPr>
      </p:pic>
      <p:pic>
        <p:nvPicPr>
          <p:cNvPr id="5" name="Picture 4"/>
          <p:cNvPicPr>
            <a:picLocks noChangeAspect="1"/>
          </p:cNvPicPr>
          <p:nvPr/>
        </p:nvPicPr>
        <p:blipFill>
          <a:blip r:embed="rId3"/>
          <a:stretch>
            <a:fillRect/>
          </a:stretch>
        </p:blipFill>
        <p:spPr>
          <a:xfrm>
            <a:off x="308001" y="808056"/>
            <a:ext cx="3346365" cy="2881708"/>
          </a:xfrm>
          <a:prstGeom prst="rect">
            <a:avLst/>
          </a:prstGeom>
        </p:spPr>
      </p:pic>
      <p:pic>
        <p:nvPicPr>
          <p:cNvPr id="6" name="Picture 5"/>
          <p:cNvPicPr>
            <a:picLocks noChangeAspect="1"/>
          </p:cNvPicPr>
          <p:nvPr/>
        </p:nvPicPr>
        <p:blipFill>
          <a:blip r:embed="rId4"/>
          <a:stretch>
            <a:fillRect/>
          </a:stretch>
        </p:blipFill>
        <p:spPr>
          <a:xfrm>
            <a:off x="3818339" y="1376718"/>
            <a:ext cx="3177610" cy="2567509"/>
          </a:xfrm>
          <a:prstGeom prst="rect">
            <a:avLst/>
          </a:prstGeom>
        </p:spPr>
      </p:pic>
      <p:pic>
        <p:nvPicPr>
          <p:cNvPr id="7" name="Picture 6"/>
          <p:cNvPicPr>
            <a:picLocks noChangeAspect="1"/>
          </p:cNvPicPr>
          <p:nvPr/>
        </p:nvPicPr>
        <p:blipFill>
          <a:blip r:embed="rId5"/>
          <a:stretch>
            <a:fillRect/>
          </a:stretch>
        </p:blipFill>
        <p:spPr>
          <a:xfrm>
            <a:off x="1548929" y="4198690"/>
            <a:ext cx="4797467" cy="2475616"/>
          </a:xfrm>
          <a:prstGeom prst="rect">
            <a:avLst/>
          </a:prstGeom>
        </p:spPr>
      </p:pic>
    </p:spTree>
    <p:extLst>
      <p:ext uri="{BB962C8B-B14F-4D97-AF65-F5344CB8AC3E}">
        <p14:creationId xmlns:p14="http://schemas.microsoft.com/office/powerpoint/2010/main" val="158402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Interactions</a:t>
            </a:r>
            <a:endParaRPr lang="en-US" dirty="0"/>
          </a:p>
        </p:txBody>
      </p:sp>
      <p:sp>
        <p:nvSpPr>
          <p:cNvPr id="3" name="Content Placeholder 2"/>
          <p:cNvSpPr>
            <a:spLocks noGrp="1"/>
          </p:cNvSpPr>
          <p:nvPr>
            <p:ph idx="1"/>
          </p:nvPr>
        </p:nvSpPr>
        <p:spPr>
          <a:xfrm>
            <a:off x="7280693" y="1690777"/>
            <a:ext cx="2789113" cy="2208362"/>
          </a:xfrm>
        </p:spPr>
        <p:txBody>
          <a:bodyPr/>
          <a:lstStyle/>
          <a:p>
            <a:r>
              <a:rPr lang="en-US" sz="3600" dirty="0" smtClean="0"/>
              <a:t>Mutualism</a:t>
            </a:r>
          </a:p>
          <a:p>
            <a:pPr lvl="1"/>
            <a:r>
              <a:rPr lang="en-US" dirty="0" smtClean="0"/>
              <a:t>Both organisms benefit from the relationship</a:t>
            </a:r>
          </a:p>
        </p:txBody>
      </p:sp>
      <p:pic>
        <p:nvPicPr>
          <p:cNvPr id="4" name="Picture 3"/>
          <p:cNvPicPr>
            <a:picLocks noChangeAspect="1"/>
          </p:cNvPicPr>
          <p:nvPr/>
        </p:nvPicPr>
        <p:blipFill>
          <a:blip r:embed="rId2"/>
          <a:stretch>
            <a:fillRect/>
          </a:stretch>
        </p:blipFill>
        <p:spPr>
          <a:xfrm>
            <a:off x="6925663" y="3765160"/>
            <a:ext cx="4271778" cy="2842674"/>
          </a:xfrm>
          <a:prstGeom prst="rect">
            <a:avLst/>
          </a:prstGeom>
        </p:spPr>
      </p:pic>
      <p:pic>
        <p:nvPicPr>
          <p:cNvPr id="5" name="Picture 4"/>
          <p:cNvPicPr>
            <a:picLocks noChangeAspect="1"/>
          </p:cNvPicPr>
          <p:nvPr/>
        </p:nvPicPr>
        <p:blipFill>
          <a:blip r:embed="rId3"/>
          <a:stretch>
            <a:fillRect/>
          </a:stretch>
        </p:blipFill>
        <p:spPr>
          <a:xfrm>
            <a:off x="2976920" y="3765161"/>
            <a:ext cx="3614053" cy="2842674"/>
          </a:xfrm>
          <a:prstGeom prst="rect">
            <a:avLst/>
          </a:prstGeom>
        </p:spPr>
      </p:pic>
      <p:pic>
        <p:nvPicPr>
          <p:cNvPr id="6" name="Picture 5"/>
          <p:cNvPicPr>
            <a:picLocks noChangeAspect="1"/>
          </p:cNvPicPr>
          <p:nvPr/>
        </p:nvPicPr>
        <p:blipFill>
          <a:blip r:embed="rId4"/>
          <a:stretch>
            <a:fillRect/>
          </a:stretch>
        </p:blipFill>
        <p:spPr>
          <a:xfrm>
            <a:off x="552091" y="592443"/>
            <a:ext cx="5382414" cy="2585683"/>
          </a:xfrm>
          <a:prstGeom prst="rect">
            <a:avLst/>
          </a:prstGeom>
        </p:spPr>
      </p:pic>
      <p:pic>
        <p:nvPicPr>
          <p:cNvPr id="7" name="Picture 6"/>
          <p:cNvPicPr>
            <a:picLocks noChangeAspect="1"/>
          </p:cNvPicPr>
          <p:nvPr/>
        </p:nvPicPr>
        <p:blipFill>
          <a:blip r:embed="rId5"/>
          <a:stretch>
            <a:fillRect/>
          </a:stretch>
        </p:blipFill>
        <p:spPr>
          <a:xfrm>
            <a:off x="171150" y="4157932"/>
            <a:ext cx="2638425" cy="2328953"/>
          </a:xfrm>
          <a:prstGeom prst="rect">
            <a:avLst/>
          </a:prstGeom>
        </p:spPr>
      </p:pic>
    </p:spTree>
    <p:extLst>
      <p:ext uri="{BB962C8B-B14F-4D97-AF65-F5344CB8AC3E}">
        <p14:creationId xmlns:p14="http://schemas.microsoft.com/office/powerpoint/2010/main" val="2303214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Interactions</a:t>
            </a:r>
            <a:endParaRPr lang="en-US" dirty="0"/>
          </a:p>
        </p:txBody>
      </p:sp>
      <p:sp>
        <p:nvSpPr>
          <p:cNvPr id="3" name="Content Placeholder 2"/>
          <p:cNvSpPr>
            <a:spLocks noGrp="1"/>
          </p:cNvSpPr>
          <p:nvPr>
            <p:ph idx="1"/>
          </p:nvPr>
        </p:nvSpPr>
        <p:spPr>
          <a:xfrm>
            <a:off x="6590973" y="1346670"/>
            <a:ext cx="4169339" cy="2933952"/>
          </a:xfrm>
        </p:spPr>
        <p:txBody>
          <a:bodyPr/>
          <a:lstStyle/>
          <a:p>
            <a:r>
              <a:rPr lang="en-US" sz="3600" dirty="0" smtClean="0"/>
              <a:t>Commensalism</a:t>
            </a:r>
          </a:p>
          <a:p>
            <a:r>
              <a:rPr lang="en-US" dirty="0" smtClean="0"/>
              <a:t>One organism is benefiting and the other is neither harmed nor benefited</a:t>
            </a:r>
            <a:endParaRPr lang="en-US" dirty="0"/>
          </a:p>
        </p:txBody>
      </p:sp>
      <p:pic>
        <p:nvPicPr>
          <p:cNvPr id="4" name="Picture 3"/>
          <p:cNvPicPr>
            <a:picLocks noChangeAspect="1"/>
          </p:cNvPicPr>
          <p:nvPr/>
        </p:nvPicPr>
        <p:blipFill>
          <a:blip r:embed="rId2"/>
          <a:stretch>
            <a:fillRect/>
          </a:stretch>
        </p:blipFill>
        <p:spPr>
          <a:xfrm>
            <a:off x="1895025" y="486493"/>
            <a:ext cx="4371791" cy="3274623"/>
          </a:xfrm>
          <a:prstGeom prst="rect">
            <a:avLst/>
          </a:prstGeom>
        </p:spPr>
      </p:pic>
      <p:pic>
        <p:nvPicPr>
          <p:cNvPr id="5" name="Picture 4"/>
          <p:cNvPicPr>
            <a:picLocks noChangeAspect="1"/>
          </p:cNvPicPr>
          <p:nvPr/>
        </p:nvPicPr>
        <p:blipFill>
          <a:blip r:embed="rId3"/>
          <a:stretch>
            <a:fillRect/>
          </a:stretch>
        </p:blipFill>
        <p:spPr>
          <a:xfrm>
            <a:off x="8229602" y="3542109"/>
            <a:ext cx="2082138" cy="3128896"/>
          </a:xfrm>
          <a:prstGeom prst="rect">
            <a:avLst/>
          </a:prstGeom>
        </p:spPr>
      </p:pic>
      <p:pic>
        <p:nvPicPr>
          <p:cNvPr id="6" name="Picture 5"/>
          <p:cNvPicPr>
            <a:picLocks noChangeAspect="1"/>
          </p:cNvPicPr>
          <p:nvPr/>
        </p:nvPicPr>
        <p:blipFill>
          <a:blip r:embed="rId4"/>
          <a:stretch>
            <a:fillRect/>
          </a:stretch>
        </p:blipFill>
        <p:spPr>
          <a:xfrm>
            <a:off x="2318511" y="3844503"/>
            <a:ext cx="4798480" cy="2826502"/>
          </a:xfrm>
          <a:prstGeom prst="rect">
            <a:avLst/>
          </a:prstGeom>
        </p:spPr>
      </p:pic>
    </p:spTree>
    <p:extLst>
      <p:ext uri="{BB962C8B-B14F-4D97-AF65-F5344CB8AC3E}">
        <p14:creationId xmlns:p14="http://schemas.microsoft.com/office/powerpoint/2010/main" val="375660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Niche</a:t>
            </a:r>
            <a:endParaRPr lang="en-US" dirty="0"/>
          </a:p>
        </p:txBody>
      </p:sp>
      <p:sp>
        <p:nvSpPr>
          <p:cNvPr id="3" name="Content Placeholder 2"/>
          <p:cNvSpPr>
            <a:spLocks noGrp="1"/>
          </p:cNvSpPr>
          <p:nvPr>
            <p:ph idx="1"/>
          </p:nvPr>
        </p:nvSpPr>
        <p:spPr/>
        <p:txBody>
          <a:bodyPr>
            <a:normAutofit lnSpcReduction="10000"/>
          </a:bodyPr>
          <a:lstStyle/>
          <a:p>
            <a:r>
              <a:rPr lang="en-US" dirty="0" smtClean="0"/>
              <a:t>Describes an organisms use of resources and functional role in a community.</a:t>
            </a:r>
          </a:p>
          <a:p>
            <a:r>
              <a:rPr lang="en-US" dirty="0" smtClean="0"/>
              <a:t>Includes:</a:t>
            </a:r>
          </a:p>
          <a:p>
            <a:pPr lvl="1"/>
            <a:r>
              <a:rPr lang="en-US" dirty="0" smtClean="0"/>
              <a:t>Habitat</a:t>
            </a:r>
          </a:p>
          <a:p>
            <a:pPr lvl="1"/>
            <a:r>
              <a:rPr lang="en-US" dirty="0" smtClean="0"/>
              <a:t>Food eaten</a:t>
            </a:r>
          </a:p>
          <a:p>
            <a:pPr lvl="1"/>
            <a:r>
              <a:rPr lang="en-US" dirty="0" smtClean="0"/>
              <a:t>Reproduction (how and when)</a:t>
            </a:r>
          </a:p>
          <a:p>
            <a:pPr lvl="1"/>
            <a:r>
              <a:rPr lang="en-US" dirty="0" smtClean="0"/>
              <a:t>Interactions with other organisms</a:t>
            </a:r>
          </a:p>
          <a:p>
            <a:r>
              <a:rPr lang="en-US" dirty="0" smtClean="0"/>
              <a:t>Example: A large part of a spider’s niche is to prey on food that is caught in its web.</a:t>
            </a:r>
          </a:p>
        </p:txBody>
      </p:sp>
      <p:pic>
        <p:nvPicPr>
          <p:cNvPr id="4" name="Picture 3"/>
          <p:cNvPicPr>
            <a:picLocks noChangeAspect="1"/>
          </p:cNvPicPr>
          <p:nvPr/>
        </p:nvPicPr>
        <p:blipFill>
          <a:blip r:embed="rId2"/>
          <a:stretch>
            <a:fillRect/>
          </a:stretch>
        </p:blipFill>
        <p:spPr>
          <a:xfrm>
            <a:off x="7191434" y="2802835"/>
            <a:ext cx="3931282" cy="2201518"/>
          </a:xfrm>
          <a:prstGeom prst="rect">
            <a:avLst/>
          </a:prstGeom>
        </p:spPr>
      </p:pic>
    </p:spTree>
    <p:extLst>
      <p:ext uri="{BB962C8B-B14F-4D97-AF65-F5344CB8AC3E}">
        <p14:creationId xmlns:p14="http://schemas.microsoft.com/office/powerpoint/2010/main" val="249262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Niche</a:t>
            </a:r>
            <a:endParaRPr lang="en-US" dirty="0"/>
          </a:p>
        </p:txBody>
      </p:sp>
      <p:sp>
        <p:nvSpPr>
          <p:cNvPr id="3" name="Content Placeholder 2"/>
          <p:cNvSpPr>
            <a:spLocks noGrp="1"/>
          </p:cNvSpPr>
          <p:nvPr>
            <p:ph idx="1"/>
          </p:nvPr>
        </p:nvSpPr>
        <p:spPr/>
        <p:txBody>
          <a:bodyPr/>
          <a:lstStyle/>
          <a:p>
            <a:r>
              <a:rPr lang="en-US" dirty="0" smtClean="0"/>
              <a:t>The Niche can be affected by an organism’s tolerance</a:t>
            </a:r>
          </a:p>
          <a:p>
            <a:pPr lvl="1"/>
            <a:r>
              <a:rPr lang="en-US" dirty="0" smtClean="0"/>
              <a:t>It’s ability to survive and reproduce under changing environmental conditions.</a:t>
            </a:r>
          </a:p>
          <a:p>
            <a:pPr lvl="1"/>
            <a:r>
              <a:rPr lang="en-US" dirty="0" smtClean="0"/>
              <a:t>Specialist: very restricted tolerance range</a:t>
            </a:r>
          </a:p>
          <a:p>
            <a:pPr lvl="2"/>
            <a:r>
              <a:rPr lang="en-US" dirty="0" smtClean="0"/>
              <a:t>Ex: Giant Panda, Koala</a:t>
            </a:r>
          </a:p>
          <a:p>
            <a:pPr lvl="1"/>
            <a:r>
              <a:rPr lang="en-US" dirty="0" smtClean="0"/>
              <a:t>Generalist: Wide tolerance range, can live in a wide variety of places with a wide variety of resources</a:t>
            </a:r>
          </a:p>
          <a:p>
            <a:pPr lvl="2"/>
            <a:r>
              <a:rPr lang="en-US" dirty="0" smtClean="0"/>
              <a:t>Ex. Rat, mouse, cockroach</a:t>
            </a:r>
          </a:p>
        </p:txBody>
      </p:sp>
      <p:pic>
        <p:nvPicPr>
          <p:cNvPr id="4" name="Picture 3"/>
          <p:cNvPicPr>
            <a:picLocks noChangeAspect="1"/>
          </p:cNvPicPr>
          <p:nvPr/>
        </p:nvPicPr>
        <p:blipFill>
          <a:blip r:embed="rId2"/>
          <a:stretch>
            <a:fillRect/>
          </a:stretch>
        </p:blipFill>
        <p:spPr>
          <a:xfrm>
            <a:off x="131239" y="4321330"/>
            <a:ext cx="2642359" cy="2332794"/>
          </a:xfrm>
          <a:prstGeom prst="rect">
            <a:avLst/>
          </a:prstGeom>
        </p:spPr>
      </p:pic>
      <p:pic>
        <p:nvPicPr>
          <p:cNvPr id="5" name="Picture 4"/>
          <p:cNvPicPr>
            <a:picLocks noChangeAspect="1"/>
          </p:cNvPicPr>
          <p:nvPr/>
        </p:nvPicPr>
        <p:blipFill>
          <a:blip r:embed="rId3"/>
          <a:stretch>
            <a:fillRect/>
          </a:stretch>
        </p:blipFill>
        <p:spPr>
          <a:xfrm>
            <a:off x="-1" y="2322415"/>
            <a:ext cx="2773599" cy="1728616"/>
          </a:xfrm>
          <a:prstGeom prst="rect">
            <a:avLst/>
          </a:prstGeom>
        </p:spPr>
      </p:pic>
    </p:spTree>
    <p:extLst>
      <p:ext uri="{BB962C8B-B14F-4D97-AF65-F5344CB8AC3E}">
        <p14:creationId xmlns:p14="http://schemas.microsoft.com/office/powerpoint/2010/main" val="414903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Nice</a:t>
            </a:r>
            <a:endParaRPr lang="en-US" dirty="0"/>
          </a:p>
        </p:txBody>
      </p:sp>
      <p:sp>
        <p:nvSpPr>
          <p:cNvPr id="3" name="Content Placeholder 2"/>
          <p:cNvSpPr>
            <a:spLocks noGrp="1"/>
          </p:cNvSpPr>
          <p:nvPr>
            <p:ph idx="1"/>
          </p:nvPr>
        </p:nvSpPr>
        <p:spPr>
          <a:xfrm>
            <a:off x="5983357" y="2052116"/>
            <a:ext cx="4586782" cy="3997828"/>
          </a:xfrm>
        </p:spPr>
        <p:txBody>
          <a:bodyPr/>
          <a:lstStyle/>
          <a:p>
            <a:r>
              <a:rPr lang="en-US" dirty="0" smtClean="0"/>
              <a:t>Organisms with similar roles in the environment compete when they seek the same limited resources.</a:t>
            </a:r>
          </a:p>
          <a:p>
            <a:endParaRPr lang="en-US" dirty="0" smtClean="0"/>
          </a:p>
          <a:p>
            <a:r>
              <a:rPr lang="en-US" b="1" u="sng" dirty="0" smtClean="0"/>
              <a:t>Competitive Exclusion </a:t>
            </a:r>
            <a:r>
              <a:rPr lang="en-US" dirty="0" smtClean="0"/>
              <a:t>can occur in rare cases when one species can entirely exclude another from using the resources.</a:t>
            </a:r>
            <a:endParaRPr lang="en-US" dirty="0"/>
          </a:p>
        </p:txBody>
      </p:sp>
      <p:pic>
        <p:nvPicPr>
          <p:cNvPr id="4" name="Picture 3"/>
          <p:cNvPicPr>
            <a:picLocks noChangeAspect="1"/>
          </p:cNvPicPr>
          <p:nvPr/>
        </p:nvPicPr>
        <p:blipFill>
          <a:blip r:embed="rId2"/>
          <a:stretch>
            <a:fillRect/>
          </a:stretch>
        </p:blipFill>
        <p:spPr>
          <a:xfrm>
            <a:off x="435978" y="1880164"/>
            <a:ext cx="5547379" cy="4169780"/>
          </a:xfrm>
          <a:prstGeom prst="rect">
            <a:avLst/>
          </a:prstGeom>
        </p:spPr>
      </p:pic>
    </p:spTree>
    <p:extLst>
      <p:ext uri="{BB962C8B-B14F-4D97-AF65-F5344CB8AC3E}">
        <p14:creationId xmlns:p14="http://schemas.microsoft.com/office/powerpoint/2010/main" val="329988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Niche</a:t>
            </a:r>
            <a:endParaRPr lang="en-US" dirty="0"/>
          </a:p>
        </p:txBody>
      </p:sp>
      <p:sp>
        <p:nvSpPr>
          <p:cNvPr id="3" name="Content Placeholder 2"/>
          <p:cNvSpPr>
            <a:spLocks noGrp="1"/>
          </p:cNvSpPr>
          <p:nvPr>
            <p:ph idx="1"/>
          </p:nvPr>
        </p:nvSpPr>
        <p:spPr>
          <a:xfrm>
            <a:off x="1315042" y="1473290"/>
            <a:ext cx="3575010" cy="5143814"/>
          </a:xfrm>
        </p:spPr>
        <p:txBody>
          <a:bodyPr>
            <a:normAutofit/>
          </a:bodyPr>
          <a:lstStyle/>
          <a:p>
            <a:r>
              <a:rPr lang="en-US" b="1" dirty="0" smtClean="0"/>
              <a:t>Fundamental Niche</a:t>
            </a:r>
            <a:r>
              <a:rPr lang="en-US" dirty="0" smtClean="0"/>
              <a:t>: When a species fulfills all its roles and uses all of the resources possible.</a:t>
            </a:r>
          </a:p>
          <a:p>
            <a:r>
              <a:rPr lang="en-US" b="1" dirty="0" smtClean="0"/>
              <a:t>Realized Nice</a:t>
            </a:r>
            <a:r>
              <a:rPr lang="en-US" dirty="0" smtClean="0"/>
              <a:t>: Resources and roles fulfilled by a species competing with other species (adjusted)</a:t>
            </a:r>
            <a:endParaRPr lang="en-US" dirty="0"/>
          </a:p>
        </p:txBody>
      </p:sp>
      <p:pic>
        <p:nvPicPr>
          <p:cNvPr id="4" name="Picture 3"/>
          <p:cNvPicPr>
            <a:picLocks noChangeAspect="1"/>
          </p:cNvPicPr>
          <p:nvPr/>
        </p:nvPicPr>
        <p:blipFill>
          <a:blip r:embed="rId2"/>
          <a:stretch>
            <a:fillRect/>
          </a:stretch>
        </p:blipFill>
        <p:spPr>
          <a:xfrm>
            <a:off x="5165583" y="1346670"/>
            <a:ext cx="4464784" cy="5397054"/>
          </a:xfrm>
          <a:prstGeom prst="rect">
            <a:avLst/>
          </a:prstGeom>
        </p:spPr>
      </p:pic>
    </p:spTree>
    <p:extLst>
      <p:ext uri="{BB962C8B-B14F-4D97-AF65-F5344CB8AC3E}">
        <p14:creationId xmlns:p14="http://schemas.microsoft.com/office/powerpoint/2010/main" val="94300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9667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93071" y="4554747"/>
            <a:ext cx="8689284" cy="2140318"/>
          </a:xfrm>
          <a:prstGeom prst="rect">
            <a:avLst/>
          </a:prstGeom>
        </p:spPr>
      </p:pic>
      <p:sp>
        <p:nvSpPr>
          <p:cNvPr id="2" name="Title 1"/>
          <p:cNvSpPr>
            <a:spLocks noGrp="1"/>
          </p:cNvSpPr>
          <p:nvPr>
            <p:ph type="title"/>
          </p:nvPr>
        </p:nvSpPr>
        <p:spPr/>
        <p:txBody>
          <a:bodyPr/>
          <a:lstStyle/>
          <a:p>
            <a:r>
              <a:rPr lang="en-US" dirty="0" smtClean="0"/>
              <a:t>The Niche</a:t>
            </a:r>
            <a:endParaRPr lang="en-US" dirty="0"/>
          </a:p>
        </p:txBody>
      </p:sp>
      <p:sp>
        <p:nvSpPr>
          <p:cNvPr id="3" name="Content Placeholder 2"/>
          <p:cNvSpPr>
            <a:spLocks noGrp="1"/>
          </p:cNvSpPr>
          <p:nvPr>
            <p:ph idx="1"/>
          </p:nvPr>
        </p:nvSpPr>
        <p:spPr>
          <a:xfrm>
            <a:off x="5597217" y="755113"/>
            <a:ext cx="4972922" cy="4209797"/>
          </a:xfrm>
        </p:spPr>
        <p:txBody>
          <a:bodyPr/>
          <a:lstStyle/>
          <a:p>
            <a:r>
              <a:rPr lang="en-US" b="1" u="sng" dirty="0" smtClean="0"/>
              <a:t>Resource Partitioning</a:t>
            </a:r>
            <a:r>
              <a:rPr lang="en-US" dirty="0" smtClean="0"/>
              <a:t>: When species divide (partition) the resource they use in common by specializing in different ways.</a:t>
            </a:r>
          </a:p>
          <a:p>
            <a:pPr lvl="1"/>
            <a:r>
              <a:rPr lang="en-US" dirty="0" smtClean="0"/>
              <a:t>Ex: One bird may eat in the morning while one eats at night. Or, types of food they eat from the same resource.</a:t>
            </a:r>
          </a:p>
        </p:txBody>
      </p:sp>
      <p:pic>
        <p:nvPicPr>
          <p:cNvPr id="4" name="Picture 3"/>
          <p:cNvPicPr>
            <a:picLocks noChangeAspect="1"/>
          </p:cNvPicPr>
          <p:nvPr/>
        </p:nvPicPr>
        <p:blipFill>
          <a:blip r:embed="rId3"/>
          <a:stretch>
            <a:fillRect/>
          </a:stretch>
        </p:blipFill>
        <p:spPr>
          <a:xfrm>
            <a:off x="669010" y="624186"/>
            <a:ext cx="4591050" cy="4137595"/>
          </a:xfrm>
          <a:prstGeom prst="rect">
            <a:avLst/>
          </a:prstGeom>
        </p:spPr>
      </p:pic>
    </p:spTree>
    <p:extLst>
      <p:ext uri="{BB962C8B-B14F-4D97-AF65-F5344CB8AC3E}">
        <p14:creationId xmlns:p14="http://schemas.microsoft.com/office/powerpoint/2010/main" val="414670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76709" y="173067"/>
            <a:ext cx="9609827" cy="6439080"/>
          </a:xfrm>
          <a:prstGeom prst="rect">
            <a:avLst/>
          </a:prstGeom>
        </p:spPr>
      </p:pic>
    </p:spTree>
    <p:extLst>
      <p:ext uri="{BB962C8B-B14F-4D97-AF65-F5344CB8AC3E}">
        <p14:creationId xmlns:p14="http://schemas.microsoft.com/office/powerpoint/2010/main" val="66600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Interactions</a:t>
            </a:r>
            <a:endParaRPr lang="en-US" dirty="0"/>
          </a:p>
        </p:txBody>
      </p:sp>
      <p:sp>
        <p:nvSpPr>
          <p:cNvPr id="3" name="Content Placeholder 2"/>
          <p:cNvSpPr>
            <a:spLocks noGrp="1"/>
          </p:cNvSpPr>
          <p:nvPr>
            <p:ph idx="1"/>
          </p:nvPr>
        </p:nvSpPr>
        <p:spPr>
          <a:xfrm>
            <a:off x="5451894" y="1346670"/>
            <a:ext cx="5118245" cy="3997828"/>
          </a:xfrm>
        </p:spPr>
        <p:txBody>
          <a:bodyPr/>
          <a:lstStyle/>
          <a:p>
            <a:r>
              <a:rPr lang="en-US" sz="3600" b="1" dirty="0" smtClean="0"/>
              <a:t>Competition</a:t>
            </a:r>
          </a:p>
          <a:p>
            <a:pPr lvl="1"/>
            <a:r>
              <a:rPr lang="en-US" dirty="0" smtClean="0"/>
              <a:t>When organisms of the same or different species attempt to use a limited resource in the same place at the same time. </a:t>
            </a:r>
            <a:endParaRPr lang="en-US" dirty="0"/>
          </a:p>
          <a:p>
            <a:pPr lvl="2"/>
            <a:r>
              <a:rPr lang="en-US" dirty="0" smtClean="0"/>
              <a:t>Ex: Lions and hyenas compete for the same prey such as zebras</a:t>
            </a:r>
          </a:p>
          <a:p>
            <a:pPr lvl="2"/>
            <a:r>
              <a:rPr lang="en-US" dirty="0" smtClean="0">
                <a:hlinkClick r:id="rId2"/>
              </a:rPr>
              <a:t>Ram Fight</a:t>
            </a:r>
            <a:endParaRPr lang="en-US" dirty="0"/>
          </a:p>
        </p:txBody>
      </p:sp>
      <p:pic>
        <p:nvPicPr>
          <p:cNvPr id="4" name="Picture 3"/>
          <p:cNvPicPr>
            <a:picLocks noChangeAspect="1"/>
          </p:cNvPicPr>
          <p:nvPr/>
        </p:nvPicPr>
        <p:blipFill>
          <a:blip r:embed="rId3"/>
          <a:stretch>
            <a:fillRect/>
          </a:stretch>
        </p:blipFill>
        <p:spPr>
          <a:xfrm>
            <a:off x="6265940" y="5058263"/>
            <a:ext cx="4165192" cy="1649697"/>
          </a:xfrm>
          <a:prstGeom prst="rect">
            <a:avLst/>
          </a:prstGeom>
        </p:spPr>
      </p:pic>
      <p:pic>
        <p:nvPicPr>
          <p:cNvPr id="5" name="Picture 4"/>
          <p:cNvPicPr>
            <a:picLocks noChangeAspect="1"/>
          </p:cNvPicPr>
          <p:nvPr/>
        </p:nvPicPr>
        <p:blipFill>
          <a:blip r:embed="rId4"/>
          <a:stretch>
            <a:fillRect/>
          </a:stretch>
        </p:blipFill>
        <p:spPr>
          <a:xfrm>
            <a:off x="1175708" y="4000938"/>
            <a:ext cx="4051899" cy="2686585"/>
          </a:xfrm>
          <a:prstGeom prst="rect">
            <a:avLst/>
          </a:prstGeom>
        </p:spPr>
      </p:pic>
      <p:pic>
        <p:nvPicPr>
          <p:cNvPr id="6" name="Picture 5"/>
          <p:cNvPicPr>
            <a:picLocks noChangeAspect="1"/>
          </p:cNvPicPr>
          <p:nvPr/>
        </p:nvPicPr>
        <p:blipFill>
          <a:blip r:embed="rId5"/>
          <a:stretch>
            <a:fillRect/>
          </a:stretch>
        </p:blipFill>
        <p:spPr>
          <a:xfrm>
            <a:off x="1175708" y="808056"/>
            <a:ext cx="4070699" cy="2758532"/>
          </a:xfrm>
          <a:prstGeom prst="rect">
            <a:avLst/>
          </a:prstGeom>
        </p:spPr>
      </p:pic>
    </p:spTree>
    <p:extLst>
      <p:ext uri="{BB962C8B-B14F-4D97-AF65-F5344CB8AC3E}">
        <p14:creationId xmlns:p14="http://schemas.microsoft.com/office/powerpoint/2010/main" val="36778234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TM16401375[[fn=Madison]]</Template>
  <TotalTime>96</TotalTime>
  <Words>426</Words>
  <Application>Microsoft Office PowerPoint</Application>
  <PresentationFormat>Widescreen</PresentationFormat>
  <Paragraphs>58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MS Shell Dlg 2</vt:lpstr>
      <vt:lpstr>Wingdings</vt:lpstr>
      <vt:lpstr>Wingdings 3</vt:lpstr>
      <vt:lpstr>Madison</vt:lpstr>
      <vt:lpstr>Introduction to Ecosystems</vt:lpstr>
      <vt:lpstr>The Niche</vt:lpstr>
      <vt:lpstr>The Niche</vt:lpstr>
      <vt:lpstr>The Nice</vt:lpstr>
      <vt:lpstr>The Niche</vt:lpstr>
      <vt:lpstr>PowerPoint Presentation</vt:lpstr>
      <vt:lpstr>The Niche</vt:lpstr>
      <vt:lpstr>PowerPoint Presentation</vt:lpstr>
      <vt:lpstr>Species Interactions</vt:lpstr>
      <vt:lpstr>Species Interactions</vt:lpstr>
      <vt:lpstr>Species Interaction</vt:lpstr>
      <vt:lpstr>Species Interactions</vt:lpstr>
      <vt:lpstr>Species Interactions</vt:lpstr>
      <vt:lpstr>Species Interactions</vt:lpstr>
      <vt:lpstr>Species Interactions</vt:lpstr>
      <vt:lpstr>Species Interactions</vt:lpstr>
    </vt:vector>
  </TitlesOfParts>
  <Company>GCBE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Ecosystems</dc:title>
  <dc:creator>Hannah Styron</dc:creator>
  <cp:lastModifiedBy>Hannah Styron</cp:lastModifiedBy>
  <cp:revision>9</cp:revision>
  <dcterms:created xsi:type="dcterms:W3CDTF">2019-08-22T12:39:03Z</dcterms:created>
  <dcterms:modified xsi:type="dcterms:W3CDTF">2019-08-22T14:15:51Z</dcterms:modified>
</cp:coreProperties>
</file>