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5" r:id="rId1"/>
  </p:sldMasterIdLst>
  <p:notesMasterIdLst>
    <p:notesMasterId r:id="rId75"/>
  </p:notesMasterIdLst>
  <p:handoutMasterIdLst>
    <p:handoutMasterId r:id="rId76"/>
  </p:handoutMasterIdLst>
  <p:sldIdLst>
    <p:sldId id="258" r:id="rId2"/>
    <p:sldId id="256" r:id="rId3"/>
    <p:sldId id="259" r:id="rId4"/>
    <p:sldId id="261" r:id="rId5"/>
    <p:sldId id="298" r:id="rId6"/>
    <p:sldId id="299" r:id="rId7"/>
    <p:sldId id="300" r:id="rId8"/>
    <p:sldId id="301" r:id="rId9"/>
    <p:sldId id="302" r:id="rId10"/>
    <p:sldId id="266" r:id="rId11"/>
    <p:sldId id="305" r:id="rId12"/>
    <p:sldId id="306" r:id="rId13"/>
    <p:sldId id="307" r:id="rId14"/>
    <p:sldId id="308" r:id="rId15"/>
    <p:sldId id="309" r:id="rId16"/>
    <p:sldId id="287" r:id="rId17"/>
    <p:sldId id="310" r:id="rId18"/>
    <p:sldId id="311" r:id="rId19"/>
    <p:sldId id="312" r:id="rId20"/>
    <p:sldId id="288" r:id="rId21"/>
    <p:sldId id="313" r:id="rId22"/>
    <p:sldId id="315" r:id="rId23"/>
    <p:sldId id="314" r:id="rId24"/>
    <p:sldId id="316" r:id="rId25"/>
    <p:sldId id="289" r:id="rId26"/>
    <p:sldId id="352" r:id="rId27"/>
    <p:sldId id="267" r:id="rId28"/>
    <p:sldId id="322" r:id="rId29"/>
    <p:sldId id="268" r:id="rId30"/>
    <p:sldId id="269" r:id="rId31"/>
    <p:sldId id="321" r:id="rId32"/>
    <p:sldId id="323" r:id="rId33"/>
    <p:sldId id="284" r:id="rId34"/>
    <p:sldId id="326" r:id="rId35"/>
    <p:sldId id="325" r:id="rId36"/>
    <p:sldId id="350" r:id="rId37"/>
    <p:sldId id="327" r:id="rId38"/>
    <p:sldId id="328" r:id="rId39"/>
    <p:sldId id="329" r:id="rId40"/>
    <p:sldId id="330" r:id="rId41"/>
    <p:sldId id="272" r:id="rId42"/>
    <p:sldId id="285" r:id="rId43"/>
    <p:sldId id="331" r:id="rId44"/>
    <p:sldId id="332" r:id="rId45"/>
    <p:sldId id="274" r:id="rId46"/>
    <p:sldId id="276" r:id="rId47"/>
    <p:sldId id="334" r:id="rId48"/>
    <p:sldId id="333" r:id="rId49"/>
    <p:sldId id="335" r:id="rId50"/>
    <p:sldId id="283" r:id="rId51"/>
    <p:sldId id="277" r:id="rId52"/>
    <p:sldId id="336" r:id="rId53"/>
    <p:sldId id="337" r:id="rId54"/>
    <p:sldId id="278" r:id="rId55"/>
    <p:sldId id="338" r:id="rId56"/>
    <p:sldId id="291" r:id="rId57"/>
    <p:sldId id="297" r:id="rId58"/>
    <p:sldId id="292" r:id="rId59"/>
    <p:sldId id="339" r:id="rId60"/>
    <p:sldId id="293" r:id="rId61"/>
    <p:sldId id="340" r:id="rId62"/>
    <p:sldId id="341" r:id="rId63"/>
    <p:sldId id="294" r:id="rId64"/>
    <p:sldId id="295" r:id="rId65"/>
    <p:sldId id="296" r:id="rId66"/>
    <p:sldId id="342" r:id="rId67"/>
    <p:sldId id="343" r:id="rId68"/>
    <p:sldId id="344" r:id="rId69"/>
    <p:sldId id="345" r:id="rId70"/>
    <p:sldId id="346" r:id="rId71"/>
    <p:sldId id="347" r:id="rId72"/>
    <p:sldId id="348" r:id="rId73"/>
    <p:sldId id="349" r:id="rId74"/>
  </p:sldIdLst>
  <p:sldSz cx="9144000" cy="6858000" type="screen4x3"/>
  <p:notesSz cx="6858000" cy="9144000"/>
  <p:defaultTextStyle>
    <a:defPPr>
      <a:defRPr lang="en-US"/>
    </a:defPPr>
    <a:lvl1pPr algn="l" rtl="0" eaLnBrk="0" fontAlgn="base" hangingPunct="0">
      <a:spcBef>
        <a:spcPct val="0"/>
      </a:spcBef>
      <a:spcAft>
        <a:spcPct val="0"/>
      </a:spcAft>
      <a:defRPr sz="1400" b="1" kern="1200">
        <a:solidFill>
          <a:schemeClr val="tx1"/>
        </a:solidFill>
        <a:latin typeface="Arial" pitchFamily="-123" charset="0"/>
        <a:ea typeface="ＭＳ Ｐゴシック" pitchFamily="-123" charset="-128"/>
        <a:cs typeface="ＭＳ Ｐゴシック" pitchFamily="-123" charset="-128"/>
      </a:defRPr>
    </a:lvl1pPr>
    <a:lvl2pPr marL="457200" algn="l" rtl="0" eaLnBrk="0" fontAlgn="base" hangingPunct="0">
      <a:spcBef>
        <a:spcPct val="0"/>
      </a:spcBef>
      <a:spcAft>
        <a:spcPct val="0"/>
      </a:spcAft>
      <a:defRPr sz="1400" b="1" kern="1200">
        <a:solidFill>
          <a:schemeClr val="tx1"/>
        </a:solidFill>
        <a:latin typeface="Arial" pitchFamily="-123" charset="0"/>
        <a:ea typeface="ＭＳ Ｐゴシック" pitchFamily="-123" charset="-128"/>
        <a:cs typeface="ＭＳ Ｐゴシック" pitchFamily="-123" charset="-128"/>
      </a:defRPr>
    </a:lvl2pPr>
    <a:lvl3pPr marL="914400" algn="l" rtl="0" eaLnBrk="0" fontAlgn="base" hangingPunct="0">
      <a:spcBef>
        <a:spcPct val="0"/>
      </a:spcBef>
      <a:spcAft>
        <a:spcPct val="0"/>
      </a:spcAft>
      <a:defRPr sz="1400" b="1" kern="1200">
        <a:solidFill>
          <a:schemeClr val="tx1"/>
        </a:solidFill>
        <a:latin typeface="Arial" pitchFamily="-123" charset="0"/>
        <a:ea typeface="ＭＳ Ｐゴシック" pitchFamily="-123" charset="-128"/>
        <a:cs typeface="ＭＳ Ｐゴシック" pitchFamily="-123" charset="-128"/>
      </a:defRPr>
    </a:lvl3pPr>
    <a:lvl4pPr marL="1371600" algn="l" rtl="0" eaLnBrk="0" fontAlgn="base" hangingPunct="0">
      <a:spcBef>
        <a:spcPct val="0"/>
      </a:spcBef>
      <a:spcAft>
        <a:spcPct val="0"/>
      </a:spcAft>
      <a:defRPr sz="1400" b="1" kern="1200">
        <a:solidFill>
          <a:schemeClr val="tx1"/>
        </a:solidFill>
        <a:latin typeface="Arial" pitchFamily="-123" charset="0"/>
        <a:ea typeface="ＭＳ Ｐゴシック" pitchFamily="-123" charset="-128"/>
        <a:cs typeface="ＭＳ Ｐゴシック" pitchFamily="-123" charset="-128"/>
      </a:defRPr>
    </a:lvl4pPr>
    <a:lvl5pPr marL="1828800" algn="l" rtl="0" eaLnBrk="0" fontAlgn="base" hangingPunct="0">
      <a:spcBef>
        <a:spcPct val="0"/>
      </a:spcBef>
      <a:spcAft>
        <a:spcPct val="0"/>
      </a:spcAft>
      <a:defRPr sz="1400" b="1" kern="1200">
        <a:solidFill>
          <a:schemeClr val="tx1"/>
        </a:solidFill>
        <a:latin typeface="Arial" pitchFamily="-123" charset="0"/>
        <a:ea typeface="ＭＳ Ｐゴシック" pitchFamily="-123" charset="-128"/>
        <a:cs typeface="ＭＳ Ｐゴシック" pitchFamily="-123" charset="-128"/>
      </a:defRPr>
    </a:lvl5pPr>
    <a:lvl6pPr marL="2286000" algn="l" defTabSz="457200" rtl="0" eaLnBrk="1" latinLnBrk="0" hangingPunct="1">
      <a:defRPr sz="1400" b="1" kern="1200">
        <a:solidFill>
          <a:schemeClr val="tx1"/>
        </a:solidFill>
        <a:latin typeface="Arial" pitchFamily="-123" charset="0"/>
        <a:ea typeface="ＭＳ Ｐゴシック" pitchFamily="-123" charset="-128"/>
        <a:cs typeface="ＭＳ Ｐゴシック" pitchFamily="-123" charset="-128"/>
      </a:defRPr>
    </a:lvl6pPr>
    <a:lvl7pPr marL="2743200" algn="l" defTabSz="457200" rtl="0" eaLnBrk="1" latinLnBrk="0" hangingPunct="1">
      <a:defRPr sz="1400" b="1" kern="1200">
        <a:solidFill>
          <a:schemeClr val="tx1"/>
        </a:solidFill>
        <a:latin typeface="Arial" pitchFamily="-123" charset="0"/>
        <a:ea typeface="ＭＳ Ｐゴシック" pitchFamily="-123" charset="-128"/>
        <a:cs typeface="ＭＳ Ｐゴシック" pitchFamily="-123" charset="-128"/>
      </a:defRPr>
    </a:lvl7pPr>
    <a:lvl8pPr marL="3200400" algn="l" defTabSz="457200" rtl="0" eaLnBrk="1" latinLnBrk="0" hangingPunct="1">
      <a:defRPr sz="1400" b="1" kern="1200">
        <a:solidFill>
          <a:schemeClr val="tx1"/>
        </a:solidFill>
        <a:latin typeface="Arial" pitchFamily="-123" charset="0"/>
        <a:ea typeface="ＭＳ Ｐゴシック" pitchFamily="-123" charset="-128"/>
        <a:cs typeface="ＭＳ Ｐゴシック" pitchFamily="-123" charset="-128"/>
      </a:defRPr>
    </a:lvl8pPr>
    <a:lvl9pPr marL="3657600" algn="l" defTabSz="457200" rtl="0" eaLnBrk="1" latinLnBrk="0" hangingPunct="1">
      <a:defRPr sz="1400" b="1" kern="1200">
        <a:solidFill>
          <a:schemeClr val="tx1"/>
        </a:solidFill>
        <a:latin typeface="Arial" pitchFamily="-123" charset="0"/>
        <a:ea typeface="ＭＳ Ｐゴシック" pitchFamily="-123" charset="-128"/>
        <a:cs typeface="ＭＳ Ｐゴシック" pitchFamily="-123" charset="-128"/>
      </a:defRPr>
    </a:lvl9pPr>
  </p:defaultTextStyle>
  <p:extLst>
    <p:ext uri="{EFAFB233-063F-42B5-8137-9DF3F51BA10A}">
      <p15:sldGuideLst xmlns:p15="http://schemas.microsoft.com/office/powerpoint/2012/main">
        <p15:guide id="1" orient="horz" pos="2640">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CCFF"/>
    <a:srgbClr val="008040"/>
    <a:srgbClr val="848484"/>
    <a:srgbClr val="9B9B9B"/>
    <a:srgbClr val="CCFF66"/>
    <a:srgbClr val="605DD7"/>
    <a:srgbClr val="5F50FF"/>
    <a:srgbClr val="FBFE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91" autoAdjust="0"/>
    <p:restoredTop sz="92101" autoAdjust="0"/>
  </p:normalViewPr>
  <p:slideViewPr>
    <p:cSldViewPr>
      <p:cViewPr varScale="1">
        <p:scale>
          <a:sx n="105" d="100"/>
          <a:sy n="105" d="100"/>
        </p:scale>
        <p:origin x="1878" y="114"/>
      </p:cViewPr>
      <p:guideLst>
        <p:guide orient="horz" pos="2640"/>
        <p:guide/>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_rels/viewProps.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i="1"/>
            </a:lvl1pPr>
          </a:lstStyle>
          <a:p>
            <a:endParaRPr lang="en-US"/>
          </a:p>
        </p:txBody>
      </p:sp>
      <p:sp>
        <p:nvSpPr>
          <p:cNvPr id="9113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i="1"/>
            </a:lvl1pPr>
          </a:lstStyle>
          <a:p>
            <a:endParaRPr lang="en-US"/>
          </a:p>
        </p:txBody>
      </p:sp>
      <p:sp>
        <p:nvSpPr>
          <p:cNvPr id="9114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i="1"/>
            </a:lvl1pPr>
          </a:lstStyle>
          <a:p>
            <a:endParaRPr lang="en-US"/>
          </a:p>
        </p:txBody>
      </p:sp>
      <p:sp>
        <p:nvSpPr>
          <p:cNvPr id="9114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i="1"/>
            </a:lvl1pPr>
          </a:lstStyle>
          <a:p>
            <a:fld id="{CA3F0BD1-436C-4697-BA9C-21644096F6BA}" type="slidenum">
              <a:rPr lang="en-US"/>
              <a:pPr/>
              <a:t>‹#›</a:t>
            </a:fld>
            <a:endParaRPr lang="en-US"/>
          </a:p>
        </p:txBody>
      </p:sp>
    </p:spTree>
    <p:extLst>
      <p:ext uri="{BB962C8B-B14F-4D97-AF65-F5344CB8AC3E}">
        <p14:creationId xmlns:p14="http://schemas.microsoft.com/office/powerpoint/2010/main" val="8024396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b="0"/>
            </a:lvl1pPr>
          </a:lstStyle>
          <a:p>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b="0"/>
            </a:lvl1pPr>
          </a:lstStyle>
          <a:p>
            <a:endParaRPr lang="en-US"/>
          </a:p>
        </p:txBody>
      </p:sp>
      <p:sp>
        <p:nvSpPr>
          <p:cNvPr id="3076" name="Placeholder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b="0"/>
            </a:lvl1pPr>
          </a:lstStyle>
          <a:p>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b="0"/>
            </a:lvl1pPr>
          </a:lstStyle>
          <a:p>
            <a:fld id="{3EF694D1-89DF-47AB-BD32-6670D8C3200F}" type="slidenum">
              <a:rPr lang="en-US"/>
              <a:pPr/>
              <a:t>‹#›</a:t>
            </a:fld>
            <a:endParaRPr lang="en-US"/>
          </a:p>
        </p:txBody>
      </p:sp>
    </p:spTree>
    <p:extLst>
      <p:ext uri="{BB962C8B-B14F-4D97-AF65-F5344CB8AC3E}">
        <p14:creationId xmlns:p14="http://schemas.microsoft.com/office/powerpoint/2010/main" val="91550192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123" charset="0"/>
        <a:ea typeface="ＭＳ Ｐゴシック" pitchFamily="-123" charset="-128"/>
        <a:cs typeface="ＭＳ Ｐゴシック" pitchFamily="-123" charset="-128"/>
      </a:defRPr>
    </a:lvl1pPr>
    <a:lvl2pPr marL="457200" algn="l" rtl="0" fontAlgn="base">
      <a:spcBef>
        <a:spcPct val="30000"/>
      </a:spcBef>
      <a:spcAft>
        <a:spcPct val="0"/>
      </a:spcAft>
      <a:defRPr sz="1200" kern="1200">
        <a:solidFill>
          <a:schemeClr val="tx1"/>
        </a:solidFill>
        <a:latin typeface="Arial" pitchFamily="-123" charset="0"/>
        <a:ea typeface="ＭＳ Ｐゴシック" pitchFamily="-123" charset="-128"/>
        <a:cs typeface="+mn-cs"/>
      </a:defRPr>
    </a:lvl2pPr>
    <a:lvl3pPr marL="914400" algn="l" rtl="0" fontAlgn="base">
      <a:spcBef>
        <a:spcPct val="30000"/>
      </a:spcBef>
      <a:spcAft>
        <a:spcPct val="0"/>
      </a:spcAft>
      <a:defRPr sz="1200" kern="1200">
        <a:solidFill>
          <a:schemeClr val="tx1"/>
        </a:solidFill>
        <a:latin typeface="Arial" pitchFamily="-123" charset="0"/>
        <a:ea typeface="ＭＳ Ｐゴシック" pitchFamily="-123" charset="-128"/>
        <a:cs typeface="+mn-cs"/>
      </a:defRPr>
    </a:lvl3pPr>
    <a:lvl4pPr marL="1371600" algn="l" rtl="0" fontAlgn="base">
      <a:spcBef>
        <a:spcPct val="30000"/>
      </a:spcBef>
      <a:spcAft>
        <a:spcPct val="0"/>
      </a:spcAft>
      <a:defRPr sz="1200" kern="1200">
        <a:solidFill>
          <a:schemeClr val="tx1"/>
        </a:solidFill>
        <a:latin typeface="Arial" pitchFamily="-123" charset="0"/>
        <a:ea typeface="ＭＳ Ｐゴシック" pitchFamily="-123" charset="-128"/>
        <a:cs typeface="+mn-cs"/>
      </a:defRPr>
    </a:lvl4pPr>
    <a:lvl5pPr marL="1828800" algn="l" rtl="0" fontAlgn="base">
      <a:spcBef>
        <a:spcPct val="30000"/>
      </a:spcBef>
      <a:spcAft>
        <a:spcPct val="0"/>
      </a:spcAft>
      <a:defRPr sz="1200" kern="1200">
        <a:solidFill>
          <a:schemeClr val="tx1"/>
        </a:solidFill>
        <a:latin typeface="Arial" pitchFamily="-123" charset="0"/>
        <a:ea typeface="ＭＳ Ｐゴシック" pitchFamily="-123"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3A010B-6D2C-4D15-8810-17E1FF8A8BDF}" type="slidenum">
              <a:rPr lang="en-US"/>
              <a:pPr/>
              <a:t>1</a:t>
            </a:fld>
            <a:endParaRPr lang="en-US"/>
          </a:p>
        </p:txBody>
      </p:sp>
      <p:sp>
        <p:nvSpPr>
          <p:cNvPr id="7170" name="Placeholder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pPr eaLnBrk="0" hangingPunct="0">
              <a:spcBef>
                <a:spcPct val="0"/>
              </a:spcBef>
            </a:pPr>
            <a:r>
              <a:rPr lang="en-US"/>
              <a:t>Placeholder opening page, but maybe we can duplicate the look of the SE chapter opener page by using the same fonts and colors (and maybe that Ch 14 icon?)</a:t>
            </a:r>
          </a:p>
        </p:txBody>
      </p:sp>
    </p:spTree>
    <p:extLst>
      <p:ext uri="{BB962C8B-B14F-4D97-AF65-F5344CB8AC3E}">
        <p14:creationId xmlns:p14="http://schemas.microsoft.com/office/powerpoint/2010/main" val="620123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C1C450-6E36-44E8-9856-DCD4F61730D0}" type="slidenum">
              <a:rPr lang="en-US"/>
              <a:pPr/>
              <a:t>10</a:t>
            </a:fld>
            <a:endParaRPr lang="en-US"/>
          </a:p>
        </p:txBody>
      </p:sp>
      <p:sp>
        <p:nvSpPr>
          <p:cNvPr id="23554" name="Placeholder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p:txBody>
          <a:bodyPr/>
          <a:lstStyle/>
          <a:p>
            <a:r>
              <a:rPr lang="en-US"/>
              <a:t>Image - http://www.flickr.com/photos/carolynconner/4264882098/ (Creative Commons licensed)</a:t>
            </a:r>
          </a:p>
          <a:p>
            <a:r>
              <a:rPr lang="en-US"/>
              <a:t>Geyser info source - National Park Service: http://www.nps.gov/yell/planyourvisit/noldfaith.htm</a:t>
            </a:r>
          </a:p>
        </p:txBody>
      </p:sp>
    </p:spTree>
    <p:extLst>
      <p:ext uri="{BB962C8B-B14F-4D97-AF65-F5344CB8AC3E}">
        <p14:creationId xmlns:p14="http://schemas.microsoft.com/office/powerpoint/2010/main" val="28814010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C1C450-6E36-44E8-9856-DCD4F61730D0}" type="slidenum">
              <a:rPr lang="en-US"/>
              <a:pPr/>
              <a:t>11</a:t>
            </a:fld>
            <a:endParaRPr lang="en-US"/>
          </a:p>
        </p:txBody>
      </p:sp>
      <p:sp>
        <p:nvSpPr>
          <p:cNvPr id="23554" name="Placeholder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p:txBody>
          <a:bodyPr/>
          <a:lstStyle/>
          <a:p>
            <a:r>
              <a:rPr lang="en-US"/>
              <a:t>Image - http://www.flickr.com/photos/carolynconner/4264882098/ (Creative Commons licensed)</a:t>
            </a:r>
          </a:p>
          <a:p>
            <a:r>
              <a:rPr lang="en-US"/>
              <a:t>Geyser info source - National Park Service: http://www.nps.gov/yell/planyourvisit/noldfaith.htm</a:t>
            </a:r>
          </a:p>
        </p:txBody>
      </p:sp>
    </p:spTree>
    <p:extLst>
      <p:ext uri="{BB962C8B-B14F-4D97-AF65-F5344CB8AC3E}">
        <p14:creationId xmlns:p14="http://schemas.microsoft.com/office/powerpoint/2010/main" val="13272731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C1C450-6E36-44E8-9856-DCD4F61730D0}" type="slidenum">
              <a:rPr lang="en-US"/>
              <a:pPr/>
              <a:t>12</a:t>
            </a:fld>
            <a:endParaRPr lang="en-US"/>
          </a:p>
        </p:txBody>
      </p:sp>
      <p:sp>
        <p:nvSpPr>
          <p:cNvPr id="23554" name="Placeholder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p:txBody>
          <a:bodyPr/>
          <a:lstStyle/>
          <a:p>
            <a:r>
              <a:rPr lang="en-US"/>
              <a:t>Image - http://www.flickr.com/photos/carolynconner/4264882098/ (Creative Commons licensed)</a:t>
            </a:r>
          </a:p>
          <a:p>
            <a:r>
              <a:rPr lang="en-US"/>
              <a:t>Geyser info source - National Park Service: http://www.nps.gov/yell/planyourvisit/noldfaith.htm</a:t>
            </a:r>
          </a:p>
        </p:txBody>
      </p:sp>
    </p:spTree>
    <p:extLst>
      <p:ext uri="{BB962C8B-B14F-4D97-AF65-F5344CB8AC3E}">
        <p14:creationId xmlns:p14="http://schemas.microsoft.com/office/powerpoint/2010/main" val="14434142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C1C450-6E36-44E8-9856-DCD4F61730D0}" type="slidenum">
              <a:rPr lang="en-US"/>
              <a:pPr/>
              <a:t>13</a:t>
            </a:fld>
            <a:endParaRPr lang="en-US"/>
          </a:p>
        </p:txBody>
      </p:sp>
      <p:sp>
        <p:nvSpPr>
          <p:cNvPr id="23554" name="Placeholder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p:txBody>
          <a:bodyPr/>
          <a:lstStyle/>
          <a:p>
            <a:r>
              <a:rPr lang="en-US"/>
              <a:t>Image - http://www.flickr.com/photos/carolynconner/4264882098/ (Creative Commons licensed)</a:t>
            </a:r>
          </a:p>
          <a:p>
            <a:r>
              <a:rPr lang="en-US"/>
              <a:t>Geyser info source - National Park Service: http://www.nps.gov/yell/planyourvisit/noldfaith.htm</a:t>
            </a:r>
          </a:p>
        </p:txBody>
      </p:sp>
    </p:spTree>
    <p:extLst>
      <p:ext uri="{BB962C8B-B14F-4D97-AF65-F5344CB8AC3E}">
        <p14:creationId xmlns:p14="http://schemas.microsoft.com/office/powerpoint/2010/main" val="16487251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C1C450-6E36-44E8-9856-DCD4F61730D0}" type="slidenum">
              <a:rPr lang="en-US"/>
              <a:pPr/>
              <a:t>14</a:t>
            </a:fld>
            <a:endParaRPr lang="en-US"/>
          </a:p>
        </p:txBody>
      </p:sp>
      <p:sp>
        <p:nvSpPr>
          <p:cNvPr id="23554" name="Placeholder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p:txBody>
          <a:bodyPr/>
          <a:lstStyle/>
          <a:p>
            <a:r>
              <a:rPr lang="en-US"/>
              <a:t>Image - http://www.flickr.com/photos/carolynconner/4264882098/ (Creative Commons licensed)</a:t>
            </a:r>
          </a:p>
          <a:p>
            <a:r>
              <a:rPr lang="en-US"/>
              <a:t>Geyser info source - National Park Service: http://www.nps.gov/yell/planyourvisit/noldfaith.htm</a:t>
            </a:r>
          </a:p>
        </p:txBody>
      </p:sp>
    </p:spTree>
    <p:extLst>
      <p:ext uri="{BB962C8B-B14F-4D97-AF65-F5344CB8AC3E}">
        <p14:creationId xmlns:p14="http://schemas.microsoft.com/office/powerpoint/2010/main" val="3688262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C1C450-6E36-44E8-9856-DCD4F61730D0}" type="slidenum">
              <a:rPr lang="en-US"/>
              <a:pPr/>
              <a:t>15</a:t>
            </a:fld>
            <a:endParaRPr lang="en-US"/>
          </a:p>
        </p:txBody>
      </p:sp>
      <p:sp>
        <p:nvSpPr>
          <p:cNvPr id="23554" name="Placeholder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p:txBody>
          <a:bodyPr/>
          <a:lstStyle/>
          <a:p>
            <a:r>
              <a:rPr lang="en-US"/>
              <a:t>Image - http://www.flickr.com/photos/carolynconner/4264882098/ (Creative Commons licensed)</a:t>
            </a:r>
          </a:p>
          <a:p>
            <a:r>
              <a:rPr lang="en-US"/>
              <a:t>Geyser info source - National Park Service: http://www.nps.gov/yell/planyourvisit/noldfaith.htm</a:t>
            </a:r>
          </a:p>
        </p:txBody>
      </p:sp>
    </p:spTree>
    <p:extLst>
      <p:ext uri="{BB962C8B-B14F-4D97-AF65-F5344CB8AC3E}">
        <p14:creationId xmlns:p14="http://schemas.microsoft.com/office/powerpoint/2010/main" val="9504574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89764B-81C9-4E56-AC6B-E782D0261A1A}" type="slidenum">
              <a:rPr lang="en-US"/>
              <a:pPr/>
              <a:t>16</a:t>
            </a:fld>
            <a:endParaRPr lang="en-US"/>
          </a:p>
        </p:txBody>
      </p:sp>
      <p:sp>
        <p:nvSpPr>
          <p:cNvPr id="100354" name="Placeholder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p:txBody>
          <a:bodyPr/>
          <a:lstStyle/>
          <a:p>
            <a:r>
              <a:rPr lang="en-US"/>
              <a:t>Image - http://www.flickr.com/photos/carolynconner/4264882098/ (Creative Commons licensed)</a:t>
            </a:r>
          </a:p>
          <a:p>
            <a:r>
              <a:rPr lang="en-US"/>
              <a:t>Geyser info source - National Park Service: http://www.nps.gov/yell/planyourvisit/noldfaith.htm</a:t>
            </a:r>
          </a:p>
        </p:txBody>
      </p:sp>
    </p:spTree>
    <p:extLst>
      <p:ext uri="{BB962C8B-B14F-4D97-AF65-F5344CB8AC3E}">
        <p14:creationId xmlns:p14="http://schemas.microsoft.com/office/powerpoint/2010/main" val="24805199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89764B-81C9-4E56-AC6B-E782D0261A1A}" type="slidenum">
              <a:rPr lang="en-US"/>
              <a:pPr/>
              <a:t>17</a:t>
            </a:fld>
            <a:endParaRPr lang="en-US"/>
          </a:p>
        </p:txBody>
      </p:sp>
      <p:sp>
        <p:nvSpPr>
          <p:cNvPr id="100354" name="Placeholder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p:txBody>
          <a:bodyPr/>
          <a:lstStyle/>
          <a:p>
            <a:r>
              <a:rPr lang="en-US"/>
              <a:t>Image - http://www.flickr.com/photos/carolynconner/4264882098/ (Creative Commons licensed)</a:t>
            </a:r>
          </a:p>
          <a:p>
            <a:r>
              <a:rPr lang="en-US"/>
              <a:t>Geyser info source - National Park Service: http://www.nps.gov/yell/planyourvisit/noldfaith.htm</a:t>
            </a:r>
          </a:p>
        </p:txBody>
      </p:sp>
    </p:spTree>
    <p:extLst>
      <p:ext uri="{BB962C8B-B14F-4D97-AF65-F5344CB8AC3E}">
        <p14:creationId xmlns:p14="http://schemas.microsoft.com/office/powerpoint/2010/main" val="31759200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89764B-81C9-4E56-AC6B-E782D0261A1A}" type="slidenum">
              <a:rPr lang="en-US"/>
              <a:pPr/>
              <a:t>18</a:t>
            </a:fld>
            <a:endParaRPr lang="en-US"/>
          </a:p>
        </p:txBody>
      </p:sp>
      <p:sp>
        <p:nvSpPr>
          <p:cNvPr id="100354" name="Placeholder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p:txBody>
          <a:bodyPr/>
          <a:lstStyle/>
          <a:p>
            <a:r>
              <a:rPr lang="en-US"/>
              <a:t>Image - http://www.flickr.com/photos/carolynconner/4264882098/ (Creative Commons licensed)</a:t>
            </a:r>
          </a:p>
          <a:p>
            <a:r>
              <a:rPr lang="en-US"/>
              <a:t>Geyser info source - National Park Service: http://www.nps.gov/yell/planyourvisit/noldfaith.htm</a:t>
            </a:r>
          </a:p>
        </p:txBody>
      </p:sp>
    </p:spTree>
    <p:extLst>
      <p:ext uri="{BB962C8B-B14F-4D97-AF65-F5344CB8AC3E}">
        <p14:creationId xmlns:p14="http://schemas.microsoft.com/office/powerpoint/2010/main" val="31373720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89764B-81C9-4E56-AC6B-E782D0261A1A}" type="slidenum">
              <a:rPr lang="en-US"/>
              <a:pPr/>
              <a:t>19</a:t>
            </a:fld>
            <a:endParaRPr lang="en-US"/>
          </a:p>
        </p:txBody>
      </p:sp>
      <p:sp>
        <p:nvSpPr>
          <p:cNvPr id="100354" name="Placeholder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p:txBody>
          <a:bodyPr/>
          <a:lstStyle/>
          <a:p>
            <a:r>
              <a:rPr lang="en-US"/>
              <a:t>Image - http://www.flickr.com/photos/carolynconner/4264882098/ (Creative Commons licensed)</a:t>
            </a:r>
          </a:p>
          <a:p>
            <a:r>
              <a:rPr lang="en-US"/>
              <a:t>Geyser info source - National Park Service: http://www.nps.gov/yell/planyourvisit/noldfaith.htm</a:t>
            </a:r>
          </a:p>
        </p:txBody>
      </p:sp>
    </p:spTree>
    <p:extLst>
      <p:ext uri="{BB962C8B-B14F-4D97-AF65-F5344CB8AC3E}">
        <p14:creationId xmlns:p14="http://schemas.microsoft.com/office/powerpoint/2010/main" val="3953200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0AEA8B-EFDE-46C4-9727-11B7E3C21AF8}" type="slidenum">
              <a:rPr lang="en-US"/>
              <a:pPr/>
              <a:t>2</a:t>
            </a:fld>
            <a:endParaRPr lang="en-US"/>
          </a:p>
        </p:txBody>
      </p:sp>
      <p:sp>
        <p:nvSpPr>
          <p:cNvPr id="4098" name="Placeholder 2"/>
          <p:cNvSpPr>
            <a:spLocks noGrp="1" noRot="1" noChangeAspect="1" noChangeArrowheads="1" noTextEdit="1"/>
          </p:cNvSpPr>
          <p:nvPr>
            <p:ph type="sldImg"/>
          </p:nvPr>
        </p:nvSpPr>
        <p:spPr>
          <a:ln/>
        </p:spPr>
      </p:sp>
      <p:sp>
        <p:nvSpPr>
          <p:cNvPr id="4099" name="Placeholder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139689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C22B41-04B0-4FBF-AE5A-E47511F63667}" type="slidenum">
              <a:rPr lang="en-US"/>
              <a:pPr/>
              <a:t>20</a:t>
            </a:fld>
            <a:endParaRPr lang="en-US"/>
          </a:p>
        </p:txBody>
      </p:sp>
      <p:sp>
        <p:nvSpPr>
          <p:cNvPr id="102402" name="Placeholder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r>
              <a:rPr lang="en-US"/>
              <a:t>Image - http://www.flickr.com/photos/carolynconner/4264882098/ (Creative Commons licensed)</a:t>
            </a:r>
          </a:p>
          <a:p>
            <a:r>
              <a:rPr lang="en-US"/>
              <a:t>Geyser info source - National Park Service: http://www.nps.gov/yell/planyourvisit/noldfaith.htm</a:t>
            </a:r>
          </a:p>
        </p:txBody>
      </p:sp>
    </p:spTree>
    <p:extLst>
      <p:ext uri="{BB962C8B-B14F-4D97-AF65-F5344CB8AC3E}">
        <p14:creationId xmlns:p14="http://schemas.microsoft.com/office/powerpoint/2010/main" val="12479373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C22B41-04B0-4FBF-AE5A-E47511F63667}" type="slidenum">
              <a:rPr lang="en-US"/>
              <a:pPr/>
              <a:t>21</a:t>
            </a:fld>
            <a:endParaRPr lang="en-US"/>
          </a:p>
        </p:txBody>
      </p:sp>
      <p:sp>
        <p:nvSpPr>
          <p:cNvPr id="102402" name="Placeholder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r>
              <a:rPr lang="en-US"/>
              <a:t>Image - http://www.flickr.com/photos/carolynconner/4264882098/ (Creative Commons licensed)</a:t>
            </a:r>
          </a:p>
          <a:p>
            <a:r>
              <a:rPr lang="en-US"/>
              <a:t>Geyser info source - National Park Service: http://www.nps.gov/yell/planyourvisit/noldfaith.htm</a:t>
            </a:r>
          </a:p>
        </p:txBody>
      </p:sp>
    </p:spTree>
    <p:extLst>
      <p:ext uri="{BB962C8B-B14F-4D97-AF65-F5344CB8AC3E}">
        <p14:creationId xmlns:p14="http://schemas.microsoft.com/office/powerpoint/2010/main" val="10421651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C22B41-04B0-4FBF-AE5A-E47511F63667}" type="slidenum">
              <a:rPr lang="en-US"/>
              <a:pPr/>
              <a:t>22</a:t>
            </a:fld>
            <a:endParaRPr lang="en-US"/>
          </a:p>
        </p:txBody>
      </p:sp>
      <p:sp>
        <p:nvSpPr>
          <p:cNvPr id="102402" name="Placeholder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r>
              <a:rPr lang="en-US"/>
              <a:t>Image - http://www.flickr.com/photos/carolynconner/4264882098/ (Creative Commons licensed)</a:t>
            </a:r>
          </a:p>
          <a:p>
            <a:r>
              <a:rPr lang="en-US"/>
              <a:t>Geyser info source - National Park Service: http://www.nps.gov/yell/planyourvisit/noldfaith.htm</a:t>
            </a:r>
          </a:p>
        </p:txBody>
      </p:sp>
    </p:spTree>
    <p:extLst>
      <p:ext uri="{BB962C8B-B14F-4D97-AF65-F5344CB8AC3E}">
        <p14:creationId xmlns:p14="http://schemas.microsoft.com/office/powerpoint/2010/main" val="10780495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C22B41-04B0-4FBF-AE5A-E47511F63667}" type="slidenum">
              <a:rPr lang="en-US"/>
              <a:pPr/>
              <a:t>23</a:t>
            </a:fld>
            <a:endParaRPr lang="en-US"/>
          </a:p>
        </p:txBody>
      </p:sp>
      <p:sp>
        <p:nvSpPr>
          <p:cNvPr id="102402" name="Placeholder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r>
              <a:rPr lang="en-US"/>
              <a:t>Image - http://www.flickr.com/photos/carolynconner/4264882098/ (Creative Commons licensed)</a:t>
            </a:r>
          </a:p>
          <a:p>
            <a:r>
              <a:rPr lang="en-US"/>
              <a:t>Geyser info source - National Park Service: http://www.nps.gov/yell/planyourvisit/noldfaith.htm</a:t>
            </a:r>
          </a:p>
        </p:txBody>
      </p:sp>
    </p:spTree>
    <p:extLst>
      <p:ext uri="{BB962C8B-B14F-4D97-AF65-F5344CB8AC3E}">
        <p14:creationId xmlns:p14="http://schemas.microsoft.com/office/powerpoint/2010/main" val="5129758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CBC68B-8632-490C-B19C-48445C0129B2}" type="slidenum">
              <a:rPr lang="en-US"/>
              <a:pPr/>
              <a:t>24</a:t>
            </a:fld>
            <a:endParaRPr lang="en-US"/>
          </a:p>
        </p:txBody>
      </p:sp>
      <p:sp>
        <p:nvSpPr>
          <p:cNvPr id="104450" name="Placeholder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p:txBody>
          <a:bodyPr/>
          <a:lstStyle/>
          <a:p>
            <a:r>
              <a:rPr lang="en-US"/>
              <a:t>Image - http://www.flickr.com/photos/carolynconner/4264882098/ (Creative Commons licensed)</a:t>
            </a:r>
          </a:p>
          <a:p>
            <a:r>
              <a:rPr lang="en-US"/>
              <a:t>Geyser info source - National Park Service: http://www.nps.gov/yell/planyourvisit/noldfaith.htm</a:t>
            </a:r>
          </a:p>
        </p:txBody>
      </p:sp>
    </p:spTree>
    <p:extLst>
      <p:ext uri="{BB962C8B-B14F-4D97-AF65-F5344CB8AC3E}">
        <p14:creationId xmlns:p14="http://schemas.microsoft.com/office/powerpoint/2010/main" val="1290932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CBC68B-8632-490C-B19C-48445C0129B2}" type="slidenum">
              <a:rPr lang="en-US"/>
              <a:pPr/>
              <a:t>25</a:t>
            </a:fld>
            <a:endParaRPr lang="en-US"/>
          </a:p>
        </p:txBody>
      </p:sp>
      <p:sp>
        <p:nvSpPr>
          <p:cNvPr id="104450" name="Placeholder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p:txBody>
          <a:bodyPr/>
          <a:lstStyle/>
          <a:p>
            <a:r>
              <a:rPr lang="en-US"/>
              <a:t>Image - http://www.flickr.com/photos/carolynconner/4264882098/ (Creative Commons licensed)</a:t>
            </a:r>
          </a:p>
          <a:p>
            <a:r>
              <a:rPr lang="en-US"/>
              <a:t>Geyser info source - National Park Service: http://www.nps.gov/yell/planyourvisit/noldfaith.htm</a:t>
            </a:r>
          </a:p>
        </p:txBody>
      </p:sp>
    </p:spTree>
    <p:extLst>
      <p:ext uri="{BB962C8B-B14F-4D97-AF65-F5344CB8AC3E}">
        <p14:creationId xmlns:p14="http://schemas.microsoft.com/office/powerpoint/2010/main" val="32950713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694D1-89DF-47AB-BD32-6670D8C3200F}" type="slidenum">
              <a:rPr lang="en-US" smtClean="0"/>
              <a:pPr/>
              <a:t>26</a:t>
            </a:fld>
            <a:endParaRPr lang="en-US"/>
          </a:p>
        </p:txBody>
      </p:sp>
    </p:spTree>
    <p:extLst>
      <p:ext uri="{BB962C8B-B14F-4D97-AF65-F5344CB8AC3E}">
        <p14:creationId xmlns:p14="http://schemas.microsoft.com/office/powerpoint/2010/main" val="10412260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4C65E6-0A72-41A9-B245-4778E627EB56}" type="slidenum">
              <a:rPr lang="en-US"/>
              <a:pPr/>
              <a:t>27</a:t>
            </a:fld>
            <a:endParaRPr lang="en-US"/>
          </a:p>
        </p:txBody>
      </p:sp>
      <p:sp>
        <p:nvSpPr>
          <p:cNvPr id="25602" name="Placeholder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p:txBody>
          <a:bodyPr/>
          <a:lstStyle/>
          <a:p>
            <a:endParaRPr lang="en-US"/>
          </a:p>
          <a:p>
            <a:endParaRPr lang="en-US"/>
          </a:p>
        </p:txBody>
      </p:sp>
    </p:spTree>
    <p:extLst>
      <p:ext uri="{BB962C8B-B14F-4D97-AF65-F5344CB8AC3E}">
        <p14:creationId xmlns:p14="http://schemas.microsoft.com/office/powerpoint/2010/main" val="29931899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885665-F4FF-471B-AE5B-B82CA08D9062}" type="slidenum">
              <a:rPr lang="en-US"/>
              <a:pPr/>
              <a:t>28</a:t>
            </a:fld>
            <a:endParaRPr lang="en-US"/>
          </a:p>
        </p:txBody>
      </p:sp>
      <p:sp>
        <p:nvSpPr>
          <p:cNvPr id="27650" name="Placeholder 2"/>
          <p:cNvSpPr>
            <a:spLocks noGrp="1" noRot="1" noChangeAspect="1" noChangeArrowheads="1" noTextEdit="1"/>
          </p:cNvSpPr>
          <p:nvPr>
            <p:ph type="sldImg"/>
          </p:nvPr>
        </p:nvSpPr>
        <p:spPr>
          <a:ln/>
        </p:spPr>
      </p:sp>
      <p:sp>
        <p:nvSpPr>
          <p:cNvPr id="27651" name="Placeholder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471941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885665-F4FF-471B-AE5B-B82CA08D9062}" type="slidenum">
              <a:rPr lang="en-US"/>
              <a:pPr/>
              <a:t>29</a:t>
            </a:fld>
            <a:endParaRPr lang="en-US"/>
          </a:p>
        </p:txBody>
      </p:sp>
      <p:sp>
        <p:nvSpPr>
          <p:cNvPr id="27650" name="Placeholder 2"/>
          <p:cNvSpPr>
            <a:spLocks noGrp="1" noRot="1" noChangeAspect="1" noChangeArrowheads="1" noTextEdit="1"/>
          </p:cNvSpPr>
          <p:nvPr>
            <p:ph type="sldImg"/>
          </p:nvPr>
        </p:nvSpPr>
        <p:spPr>
          <a:ln/>
        </p:spPr>
      </p:sp>
      <p:sp>
        <p:nvSpPr>
          <p:cNvPr id="27651" name="Placeholder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9654160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CAB9D9-9245-480D-84D5-37F71D2B86BC}" type="slidenum">
              <a:rPr lang="en-US"/>
              <a:pPr/>
              <a:t>3</a:t>
            </a:fld>
            <a:endParaRPr lang="en-US"/>
          </a:p>
        </p:txBody>
      </p:sp>
      <p:sp>
        <p:nvSpPr>
          <p:cNvPr id="9218" name="Placeholder 2"/>
          <p:cNvSpPr>
            <a:spLocks noGrp="1" noRot="1" noChangeAspect="1" noChangeArrowheads="1" noTextEdit="1"/>
          </p:cNvSpPr>
          <p:nvPr>
            <p:ph type="sldImg"/>
          </p:nvPr>
        </p:nvSpPr>
        <p:spPr>
          <a:ln/>
        </p:spPr>
      </p:sp>
      <p:sp>
        <p:nvSpPr>
          <p:cNvPr id="9219" name="Placeholder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865186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309EC4-3CE6-4D41-B116-752D972C1F97}" type="slidenum">
              <a:rPr lang="en-US"/>
              <a:pPr/>
              <a:t>30</a:t>
            </a:fld>
            <a:endParaRPr lang="en-US"/>
          </a:p>
        </p:txBody>
      </p:sp>
      <p:sp>
        <p:nvSpPr>
          <p:cNvPr id="29698" name="Placeholder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endParaRPr lang="en-US"/>
          </a:p>
          <a:p>
            <a:endParaRPr lang="en-US"/>
          </a:p>
        </p:txBody>
      </p:sp>
    </p:spTree>
    <p:extLst>
      <p:ext uri="{BB962C8B-B14F-4D97-AF65-F5344CB8AC3E}">
        <p14:creationId xmlns:p14="http://schemas.microsoft.com/office/powerpoint/2010/main" val="26823476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885665-F4FF-471B-AE5B-B82CA08D9062}" type="slidenum">
              <a:rPr lang="en-US"/>
              <a:pPr/>
              <a:t>31</a:t>
            </a:fld>
            <a:endParaRPr lang="en-US"/>
          </a:p>
        </p:txBody>
      </p:sp>
      <p:sp>
        <p:nvSpPr>
          <p:cNvPr id="27650" name="Placeholder 2"/>
          <p:cNvSpPr>
            <a:spLocks noGrp="1" noRot="1" noChangeAspect="1" noChangeArrowheads="1" noTextEdit="1"/>
          </p:cNvSpPr>
          <p:nvPr>
            <p:ph type="sldImg"/>
          </p:nvPr>
        </p:nvSpPr>
        <p:spPr>
          <a:ln/>
        </p:spPr>
      </p:sp>
      <p:sp>
        <p:nvSpPr>
          <p:cNvPr id="27651" name="Placeholder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183543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309EC4-3CE6-4D41-B116-752D972C1F97}" type="slidenum">
              <a:rPr lang="en-US"/>
              <a:pPr/>
              <a:t>32</a:t>
            </a:fld>
            <a:endParaRPr lang="en-US"/>
          </a:p>
        </p:txBody>
      </p:sp>
      <p:sp>
        <p:nvSpPr>
          <p:cNvPr id="29698" name="Placeholder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endParaRPr lang="en-US"/>
          </a:p>
          <a:p>
            <a:endParaRPr lang="en-US"/>
          </a:p>
        </p:txBody>
      </p:sp>
    </p:spTree>
    <p:extLst>
      <p:ext uri="{BB962C8B-B14F-4D97-AF65-F5344CB8AC3E}">
        <p14:creationId xmlns:p14="http://schemas.microsoft.com/office/powerpoint/2010/main" val="35002732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D4C5F3-0C6B-4DA0-BD93-BF593A77B09D}" type="slidenum">
              <a:rPr lang="en-US"/>
              <a:pPr/>
              <a:t>33</a:t>
            </a:fld>
            <a:endParaRPr lang="en-US"/>
          </a:p>
        </p:txBody>
      </p:sp>
      <p:sp>
        <p:nvSpPr>
          <p:cNvPr id="89090" name="Placeholder 2"/>
          <p:cNvSpPr>
            <a:spLocks noGrp="1" noRot="1" noChangeAspect="1" noChangeArrowheads="1" noTextEdit="1"/>
          </p:cNvSpPr>
          <p:nvPr>
            <p:ph type="sldImg"/>
          </p:nvPr>
        </p:nvSpPr>
        <p:spPr>
          <a:ln/>
        </p:spPr>
      </p:sp>
      <p:sp>
        <p:nvSpPr>
          <p:cNvPr id="89091" name="Placeholder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507189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D4C5F3-0C6B-4DA0-BD93-BF593A77B09D}" type="slidenum">
              <a:rPr lang="en-US"/>
              <a:pPr/>
              <a:t>34</a:t>
            </a:fld>
            <a:endParaRPr lang="en-US"/>
          </a:p>
        </p:txBody>
      </p:sp>
      <p:sp>
        <p:nvSpPr>
          <p:cNvPr id="89090" name="Placeholder 2"/>
          <p:cNvSpPr>
            <a:spLocks noGrp="1" noRot="1" noChangeAspect="1" noChangeArrowheads="1" noTextEdit="1"/>
          </p:cNvSpPr>
          <p:nvPr>
            <p:ph type="sldImg"/>
          </p:nvPr>
        </p:nvSpPr>
        <p:spPr>
          <a:ln/>
        </p:spPr>
      </p:sp>
      <p:sp>
        <p:nvSpPr>
          <p:cNvPr id="89091" name="Placeholder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3686081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D4C5F3-0C6B-4DA0-BD93-BF593A77B09D}" type="slidenum">
              <a:rPr lang="en-US"/>
              <a:pPr/>
              <a:t>35</a:t>
            </a:fld>
            <a:endParaRPr lang="en-US"/>
          </a:p>
        </p:txBody>
      </p:sp>
      <p:sp>
        <p:nvSpPr>
          <p:cNvPr id="89090" name="Placeholder 2"/>
          <p:cNvSpPr>
            <a:spLocks noGrp="1" noRot="1" noChangeAspect="1" noChangeArrowheads="1" noTextEdit="1"/>
          </p:cNvSpPr>
          <p:nvPr>
            <p:ph type="sldImg"/>
          </p:nvPr>
        </p:nvSpPr>
        <p:spPr>
          <a:ln/>
        </p:spPr>
      </p:sp>
      <p:sp>
        <p:nvSpPr>
          <p:cNvPr id="89091" name="Placeholder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8472500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D4C5F3-0C6B-4DA0-BD93-BF593A77B09D}" type="slidenum">
              <a:rPr lang="en-US"/>
              <a:pPr/>
              <a:t>36</a:t>
            </a:fld>
            <a:endParaRPr lang="en-US"/>
          </a:p>
        </p:txBody>
      </p:sp>
      <p:sp>
        <p:nvSpPr>
          <p:cNvPr id="89090" name="Placeholder 2"/>
          <p:cNvSpPr>
            <a:spLocks noGrp="1" noRot="1" noChangeAspect="1" noChangeArrowheads="1" noTextEdit="1"/>
          </p:cNvSpPr>
          <p:nvPr>
            <p:ph type="sldImg"/>
          </p:nvPr>
        </p:nvSpPr>
        <p:spPr>
          <a:ln/>
        </p:spPr>
      </p:sp>
      <p:sp>
        <p:nvSpPr>
          <p:cNvPr id="89091" name="Placeholder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8472500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D4C5F3-0C6B-4DA0-BD93-BF593A77B09D}" type="slidenum">
              <a:rPr lang="en-US"/>
              <a:pPr/>
              <a:t>37</a:t>
            </a:fld>
            <a:endParaRPr lang="en-US"/>
          </a:p>
        </p:txBody>
      </p:sp>
      <p:sp>
        <p:nvSpPr>
          <p:cNvPr id="89090" name="Placeholder 2"/>
          <p:cNvSpPr>
            <a:spLocks noGrp="1" noRot="1" noChangeAspect="1" noChangeArrowheads="1" noTextEdit="1"/>
          </p:cNvSpPr>
          <p:nvPr>
            <p:ph type="sldImg"/>
          </p:nvPr>
        </p:nvSpPr>
        <p:spPr>
          <a:ln/>
        </p:spPr>
      </p:sp>
      <p:sp>
        <p:nvSpPr>
          <p:cNvPr id="89091" name="Placeholder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0636075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D4C5F3-0C6B-4DA0-BD93-BF593A77B09D}" type="slidenum">
              <a:rPr lang="en-US"/>
              <a:pPr/>
              <a:t>38</a:t>
            </a:fld>
            <a:endParaRPr lang="en-US"/>
          </a:p>
        </p:txBody>
      </p:sp>
      <p:sp>
        <p:nvSpPr>
          <p:cNvPr id="89090" name="Placeholder 2"/>
          <p:cNvSpPr>
            <a:spLocks noGrp="1" noRot="1" noChangeAspect="1" noChangeArrowheads="1" noTextEdit="1"/>
          </p:cNvSpPr>
          <p:nvPr>
            <p:ph type="sldImg"/>
          </p:nvPr>
        </p:nvSpPr>
        <p:spPr>
          <a:ln/>
        </p:spPr>
      </p:sp>
      <p:sp>
        <p:nvSpPr>
          <p:cNvPr id="89091" name="Placeholder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352952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D4C5F3-0C6B-4DA0-BD93-BF593A77B09D}" type="slidenum">
              <a:rPr lang="en-US"/>
              <a:pPr/>
              <a:t>39</a:t>
            </a:fld>
            <a:endParaRPr lang="en-US"/>
          </a:p>
        </p:txBody>
      </p:sp>
      <p:sp>
        <p:nvSpPr>
          <p:cNvPr id="89090" name="Placeholder 2"/>
          <p:cNvSpPr>
            <a:spLocks noGrp="1" noRot="1" noChangeAspect="1" noChangeArrowheads="1" noTextEdit="1"/>
          </p:cNvSpPr>
          <p:nvPr>
            <p:ph type="sldImg"/>
          </p:nvPr>
        </p:nvSpPr>
        <p:spPr>
          <a:ln/>
        </p:spPr>
      </p:sp>
      <p:sp>
        <p:nvSpPr>
          <p:cNvPr id="89091" name="Placeholder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932041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697970-ADFB-48A3-85CC-7A033B7E9B60}" type="slidenum">
              <a:rPr lang="en-US"/>
              <a:pPr/>
              <a:t>4</a:t>
            </a:fld>
            <a:endParaRPr lang="en-US"/>
          </a:p>
        </p:txBody>
      </p:sp>
      <p:sp>
        <p:nvSpPr>
          <p:cNvPr id="12290" name="Placeholder 2"/>
          <p:cNvSpPr>
            <a:spLocks noGrp="1" noRot="1" noChangeAspect="1" noChangeArrowheads="1" noTextEdit="1"/>
          </p:cNvSpPr>
          <p:nvPr>
            <p:ph type="sldImg"/>
          </p:nvPr>
        </p:nvSpPr>
        <p:spPr>
          <a:ln/>
        </p:spPr>
      </p:sp>
      <p:sp>
        <p:nvSpPr>
          <p:cNvPr id="12291" name="Placeholder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637879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D4C5F3-0C6B-4DA0-BD93-BF593A77B09D}" type="slidenum">
              <a:rPr lang="en-US"/>
              <a:pPr/>
              <a:t>40</a:t>
            </a:fld>
            <a:endParaRPr lang="en-US"/>
          </a:p>
        </p:txBody>
      </p:sp>
      <p:sp>
        <p:nvSpPr>
          <p:cNvPr id="89090" name="Placeholder 2"/>
          <p:cNvSpPr>
            <a:spLocks noGrp="1" noRot="1" noChangeAspect="1" noChangeArrowheads="1" noTextEdit="1"/>
          </p:cNvSpPr>
          <p:nvPr>
            <p:ph type="sldImg"/>
          </p:nvPr>
        </p:nvSpPr>
        <p:spPr>
          <a:ln/>
        </p:spPr>
      </p:sp>
      <p:sp>
        <p:nvSpPr>
          <p:cNvPr id="89091" name="Placeholder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111669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4AA333-2B67-4F89-9E73-B9086160448F}" type="slidenum">
              <a:rPr lang="en-US"/>
              <a:pPr/>
              <a:t>41</a:t>
            </a:fld>
            <a:endParaRPr lang="en-US"/>
          </a:p>
        </p:txBody>
      </p:sp>
      <p:sp>
        <p:nvSpPr>
          <p:cNvPr id="35842" name="Placeholder 2"/>
          <p:cNvSpPr>
            <a:spLocks noGrp="1" noRot="1" noChangeAspect="1" noChangeArrowheads="1" noTextEdit="1"/>
          </p:cNvSpPr>
          <p:nvPr>
            <p:ph type="sldImg"/>
          </p:nvPr>
        </p:nvSpPr>
        <p:spPr>
          <a:ln/>
        </p:spPr>
      </p:sp>
      <p:sp>
        <p:nvSpPr>
          <p:cNvPr id="35843" name="Placeholder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667481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B99CDF-42C3-48CB-BBF9-518F821F4A03}" type="slidenum">
              <a:rPr lang="en-US"/>
              <a:pPr/>
              <a:t>42</a:t>
            </a:fld>
            <a:endParaRPr lang="en-US"/>
          </a:p>
        </p:txBody>
      </p:sp>
      <p:sp>
        <p:nvSpPr>
          <p:cNvPr id="90114" name="Placeholder 2"/>
          <p:cNvSpPr>
            <a:spLocks noGrp="1" noRot="1" noChangeAspect="1" noChangeArrowheads="1" noTextEdit="1"/>
          </p:cNvSpPr>
          <p:nvPr>
            <p:ph type="sldImg"/>
          </p:nvPr>
        </p:nvSpPr>
        <p:spPr>
          <a:ln/>
        </p:spPr>
      </p:sp>
      <p:sp>
        <p:nvSpPr>
          <p:cNvPr id="90115" name="Placeholder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748424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B99CDF-42C3-48CB-BBF9-518F821F4A03}" type="slidenum">
              <a:rPr lang="en-US"/>
              <a:pPr/>
              <a:t>43</a:t>
            </a:fld>
            <a:endParaRPr lang="en-US"/>
          </a:p>
        </p:txBody>
      </p:sp>
      <p:sp>
        <p:nvSpPr>
          <p:cNvPr id="90114" name="Placeholder 2"/>
          <p:cNvSpPr>
            <a:spLocks noGrp="1" noRot="1" noChangeAspect="1" noChangeArrowheads="1" noTextEdit="1"/>
          </p:cNvSpPr>
          <p:nvPr>
            <p:ph type="sldImg"/>
          </p:nvPr>
        </p:nvSpPr>
        <p:spPr>
          <a:ln/>
        </p:spPr>
      </p:sp>
      <p:sp>
        <p:nvSpPr>
          <p:cNvPr id="90115" name="Placeholder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278441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B99CDF-42C3-48CB-BBF9-518F821F4A03}" type="slidenum">
              <a:rPr lang="en-US"/>
              <a:pPr/>
              <a:t>44</a:t>
            </a:fld>
            <a:endParaRPr lang="en-US"/>
          </a:p>
        </p:txBody>
      </p:sp>
      <p:sp>
        <p:nvSpPr>
          <p:cNvPr id="90114" name="Placeholder 2"/>
          <p:cNvSpPr>
            <a:spLocks noGrp="1" noRot="1" noChangeAspect="1" noChangeArrowheads="1" noTextEdit="1"/>
          </p:cNvSpPr>
          <p:nvPr>
            <p:ph type="sldImg"/>
          </p:nvPr>
        </p:nvSpPr>
        <p:spPr>
          <a:ln/>
        </p:spPr>
      </p:sp>
      <p:sp>
        <p:nvSpPr>
          <p:cNvPr id="90115" name="Placeholder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27549275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C73C01-471E-41C0-B14C-EFBE1534D79A}" type="slidenum">
              <a:rPr lang="en-US"/>
              <a:pPr/>
              <a:t>45</a:t>
            </a:fld>
            <a:endParaRPr lang="en-US"/>
          </a:p>
        </p:txBody>
      </p:sp>
      <p:sp>
        <p:nvSpPr>
          <p:cNvPr id="39938" name="Placeholder 2"/>
          <p:cNvSpPr>
            <a:spLocks noGrp="1" noRot="1" noChangeAspect="1" noChangeArrowheads="1" noTextEdit="1"/>
          </p:cNvSpPr>
          <p:nvPr>
            <p:ph type="sldImg"/>
          </p:nvPr>
        </p:nvSpPr>
        <p:spPr>
          <a:ln/>
        </p:spPr>
      </p:sp>
      <p:sp>
        <p:nvSpPr>
          <p:cNvPr id="39939" name="Placeholder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4657974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A1FC8F-3958-4D46-9AB1-2889BA88694E}" type="slidenum">
              <a:rPr lang="en-US"/>
              <a:pPr/>
              <a:t>46</a:t>
            </a:fld>
            <a:endParaRPr lang="en-US"/>
          </a:p>
        </p:txBody>
      </p:sp>
      <p:sp>
        <p:nvSpPr>
          <p:cNvPr id="44034" name="Placeholder 2"/>
          <p:cNvSpPr>
            <a:spLocks noGrp="1" noRot="1" noChangeAspect="1" noChangeArrowheads="1" noTextEdit="1"/>
          </p:cNvSpPr>
          <p:nvPr>
            <p:ph type="sldImg"/>
          </p:nvPr>
        </p:nvSpPr>
        <p:spPr>
          <a:ln/>
        </p:spPr>
      </p:sp>
      <p:sp>
        <p:nvSpPr>
          <p:cNvPr id="44035" name="Placeholder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9344323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A1FC8F-3958-4D46-9AB1-2889BA88694E}" type="slidenum">
              <a:rPr lang="en-US"/>
              <a:pPr/>
              <a:t>47</a:t>
            </a:fld>
            <a:endParaRPr lang="en-US"/>
          </a:p>
        </p:txBody>
      </p:sp>
      <p:sp>
        <p:nvSpPr>
          <p:cNvPr id="44034" name="Placeholder 2"/>
          <p:cNvSpPr>
            <a:spLocks noGrp="1" noRot="1" noChangeAspect="1" noChangeArrowheads="1" noTextEdit="1"/>
          </p:cNvSpPr>
          <p:nvPr>
            <p:ph type="sldImg"/>
          </p:nvPr>
        </p:nvSpPr>
        <p:spPr>
          <a:ln/>
        </p:spPr>
      </p:sp>
      <p:sp>
        <p:nvSpPr>
          <p:cNvPr id="44035" name="Placeholder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80680451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A1FC8F-3958-4D46-9AB1-2889BA88694E}" type="slidenum">
              <a:rPr lang="en-US"/>
              <a:pPr/>
              <a:t>48</a:t>
            </a:fld>
            <a:endParaRPr lang="en-US"/>
          </a:p>
        </p:txBody>
      </p:sp>
      <p:sp>
        <p:nvSpPr>
          <p:cNvPr id="44034" name="Placeholder 2"/>
          <p:cNvSpPr>
            <a:spLocks noGrp="1" noRot="1" noChangeAspect="1" noChangeArrowheads="1" noTextEdit="1"/>
          </p:cNvSpPr>
          <p:nvPr>
            <p:ph type="sldImg"/>
          </p:nvPr>
        </p:nvSpPr>
        <p:spPr>
          <a:ln/>
        </p:spPr>
      </p:sp>
      <p:sp>
        <p:nvSpPr>
          <p:cNvPr id="44035" name="Placeholder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7726323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A1FC8F-3958-4D46-9AB1-2889BA88694E}" type="slidenum">
              <a:rPr lang="en-US"/>
              <a:pPr/>
              <a:t>49</a:t>
            </a:fld>
            <a:endParaRPr lang="en-US"/>
          </a:p>
        </p:txBody>
      </p:sp>
      <p:sp>
        <p:nvSpPr>
          <p:cNvPr id="44034" name="Placeholder 2"/>
          <p:cNvSpPr>
            <a:spLocks noGrp="1" noRot="1" noChangeAspect="1" noChangeArrowheads="1" noTextEdit="1"/>
          </p:cNvSpPr>
          <p:nvPr>
            <p:ph type="sldImg"/>
          </p:nvPr>
        </p:nvSpPr>
        <p:spPr>
          <a:ln/>
        </p:spPr>
      </p:sp>
      <p:sp>
        <p:nvSpPr>
          <p:cNvPr id="44035" name="Placeholder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372552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697970-ADFB-48A3-85CC-7A033B7E9B60}" type="slidenum">
              <a:rPr lang="en-US"/>
              <a:pPr/>
              <a:t>5</a:t>
            </a:fld>
            <a:endParaRPr lang="en-US"/>
          </a:p>
        </p:txBody>
      </p:sp>
      <p:sp>
        <p:nvSpPr>
          <p:cNvPr id="12290" name="Placeholder 2"/>
          <p:cNvSpPr>
            <a:spLocks noGrp="1" noRot="1" noChangeAspect="1" noChangeArrowheads="1" noTextEdit="1"/>
          </p:cNvSpPr>
          <p:nvPr>
            <p:ph type="sldImg"/>
          </p:nvPr>
        </p:nvSpPr>
        <p:spPr>
          <a:ln/>
        </p:spPr>
      </p:sp>
      <p:sp>
        <p:nvSpPr>
          <p:cNvPr id="12291" name="Placeholder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27183785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047DFE-5BAB-4F81-B6B0-DA55CE5FC4C8}" type="slidenum">
              <a:rPr lang="en-US"/>
              <a:pPr/>
              <a:t>50</a:t>
            </a:fld>
            <a:endParaRPr lang="en-US"/>
          </a:p>
        </p:txBody>
      </p:sp>
      <p:sp>
        <p:nvSpPr>
          <p:cNvPr id="78850" name="Placeholder 2"/>
          <p:cNvSpPr>
            <a:spLocks noGrp="1" noRot="1" noChangeAspect="1" noChangeArrowheads="1" noTextEdit="1"/>
          </p:cNvSpPr>
          <p:nvPr>
            <p:ph type="sldImg"/>
          </p:nvPr>
        </p:nvSpPr>
        <p:spPr>
          <a:ln/>
        </p:spPr>
      </p:sp>
      <p:sp>
        <p:nvSpPr>
          <p:cNvPr id="78851" name="Placeholder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8919520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3B6ECF-B04D-4C58-AA17-7CE6785234F8}" type="slidenum">
              <a:rPr lang="en-US"/>
              <a:pPr/>
              <a:t>51</a:t>
            </a:fld>
            <a:endParaRPr lang="en-US"/>
          </a:p>
        </p:txBody>
      </p:sp>
      <p:sp>
        <p:nvSpPr>
          <p:cNvPr id="46082" name="Placeholder 2"/>
          <p:cNvSpPr>
            <a:spLocks noGrp="1" noRot="1" noChangeAspect="1" noChangeArrowheads="1" noTextEdit="1"/>
          </p:cNvSpPr>
          <p:nvPr>
            <p:ph type="sldImg"/>
          </p:nvPr>
        </p:nvSpPr>
        <p:spPr>
          <a:ln/>
        </p:spPr>
      </p:sp>
      <p:sp>
        <p:nvSpPr>
          <p:cNvPr id="46083" name="Placeholder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9007695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3B6ECF-B04D-4C58-AA17-7CE6785234F8}" type="slidenum">
              <a:rPr lang="en-US"/>
              <a:pPr/>
              <a:t>52</a:t>
            </a:fld>
            <a:endParaRPr lang="en-US"/>
          </a:p>
        </p:txBody>
      </p:sp>
      <p:sp>
        <p:nvSpPr>
          <p:cNvPr id="46082" name="Placeholder 2"/>
          <p:cNvSpPr>
            <a:spLocks noGrp="1" noRot="1" noChangeAspect="1" noChangeArrowheads="1" noTextEdit="1"/>
          </p:cNvSpPr>
          <p:nvPr>
            <p:ph type="sldImg"/>
          </p:nvPr>
        </p:nvSpPr>
        <p:spPr>
          <a:ln/>
        </p:spPr>
      </p:sp>
      <p:sp>
        <p:nvSpPr>
          <p:cNvPr id="46083" name="Placeholder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4478270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1105E4-9E70-4B8C-B294-1B0219D99967}" type="slidenum">
              <a:rPr lang="en-US" smtClean="0"/>
              <a:pPr/>
              <a:t>53</a:t>
            </a:fld>
            <a:endParaRPr lang="en-US"/>
          </a:p>
        </p:txBody>
      </p:sp>
    </p:spTree>
    <p:extLst>
      <p:ext uri="{BB962C8B-B14F-4D97-AF65-F5344CB8AC3E}">
        <p14:creationId xmlns:p14="http://schemas.microsoft.com/office/powerpoint/2010/main" val="267824433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3D02E3-2BF4-4D1B-A43F-B932B55A1FC1}" type="slidenum">
              <a:rPr lang="en-US"/>
              <a:pPr/>
              <a:t>54</a:t>
            </a:fld>
            <a:endParaRPr lang="en-US"/>
          </a:p>
        </p:txBody>
      </p:sp>
      <p:sp>
        <p:nvSpPr>
          <p:cNvPr id="48130" name="Placeholder 2"/>
          <p:cNvSpPr>
            <a:spLocks noGrp="1" noRot="1" noChangeAspect="1" noChangeArrowheads="1" noTextEdit="1"/>
          </p:cNvSpPr>
          <p:nvPr>
            <p:ph type="sldImg"/>
          </p:nvPr>
        </p:nvSpPr>
        <p:spPr>
          <a:ln/>
        </p:spPr>
      </p:sp>
      <p:sp>
        <p:nvSpPr>
          <p:cNvPr id="48131" name="Placeholder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7405199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3D02E3-2BF4-4D1B-A43F-B932B55A1FC1}" type="slidenum">
              <a:rPr lang="en-US"/>
              <a:pPr/>
              <a:t>55</a:t>
            </a:fld>
            <a:endParaRPr lang="en-US"/>
          </a:p>
        </p:txBody>
      </p:sp>
      <p:sp>
        <p:nvSpPr>
          <p:cNvPr id="48130" name="Placeholder 2"/>
          <p:cNvSpPr>
            <a:spLocks noGrp="1" noRot="1" noChangeAspect="1" noChangeArrowheads="1" noTextEdit="1"/>
          </p:cNvSpPr>
          <p:nvPr>
            <p:ph type="sldImg"/>
          </p:nvPr>
        </p:nvSpPr>
        <p:spPr>
          <a:ln/>
        </p:spPr>
      </p:sp>
      <p:sp>
        <p:nvSpPr>
          <p:cNvPr id="48131" name="Placeholder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26319667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ED17DE-E9E4-4179-B009-6B6EF1601059}" type="slidenum">
              <a:rPr lang="en-US"/>
              <a:pPr/>
              <a:t>56</a:t>
            </a:fld>
            <a:endParaRPr lang="en-US"/>
          </a:p>
        </p:txBody>
      </p:sp>
      <p:sp>
        <p:nvSpPr>
          <p:cNvPr id="109570" name="Placeholder 2"/>
          <p:cNvSpPr>
            <a:spLocks noGrp="1" noRot="1" noChangeAspect="1" noChangeArrowheads="1" noTextEdit="1"/>
          </p:cNvSpPr>
          <p:nvPr>
            <p:ph type="sldImg"/>
          </p:nvPr>
        </p:nvSpPr>
        <p:spPr>
          <a:ln/>
        </p:spPr>
      </p:sp>
      <p:sp>
        <p:nvSpPr>
          <p:cNvPr id="109571" name="Placeholder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7713608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F07FFF-613D-4165-AB19-F19EFA3C15BC}" type="slidenum">
              <a:rPr lang="en-US"/>
              <a:pPr/>
              <a:t>57</a:t>
            </a:fld>
            <a:endParaRPr lang="en-US"/>
          </a:p>
        </p:txBody>
      </p:sp>
      <p:sp>
        <p:nvSpPr>
          <p:cNvPr id="121858" name="Placeholder 2"/>
          <p:cNvSpPr>
            <a:spLocks noGrp="1" noRot="1" noChangeAspect="1" noChangeArrowheads="1" noTextEdit="1"/>
          </p:cNvSpPr>
          <p:nvPr>
            <p:ph type="sldImg"/>
          </p:nvPr>
        </p:nvSpPr>
        <p:spPr>
          <a:ln/>
        </p:spPr>
      </p:sp>
      <p:sp>
        <p:nvSpPr>
          <p:cNvPr id="121859" name="Placeholder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8331941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FC01D6-347D-4AE6-AC26-8C4923D42441}" type="slidenum">
              <a:rPr lang="en-US"/>
              <a:pPr/>
              <a:t>58</a:t>
            </a:fld>
            <a:endParaRPr lang="en-US"/>
          </a:p>
        </p:txBody>
      </p:sp>
      <p:sp>
        <p:nvSpPr>
          <p:cNvPr id="111618" name="Placeholder 2"/>
          <p:cNvSpPr>
            <a:spLocks noGrp="1" noRot="1" noChangeAspect="1" noChangeArrowheads="1" noTextEdit="1"/>
          </p:cNvSpPr>
          <p:nvPr>
            <p:ph type="sldImg"/>
          </p:nvPr>
        </p:nvSpPr>
        <p:spPr>
          <a:ln/>
        </p:spPr>
      </p:sp>
      <p:sp>
        <p:nvSpPr>
          <p:cNvPr id="111619" name="Placeholder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1573693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FC01D6-347D-4AE6-AC26-8C4923D42441}" type="slidenum">
              <a:rPr lang="en-US"/>
              <a:pPr/>
              <a:t>59</a:t>
            </a:fld>
            <a:endParaRPr lang="en-US"/>
          </a:p>
        </p:txBody>
      </p:sp>
      <p:sp>
        <p:nvSpPr>
          <p:cNvPr id="111618" name="Placeholder 2"/>
          <p:cNvSpPr>
            <a:spLocks noGrp="1" noRot="1" noChangeAspect="1" noChangeArrowheads="1" noTextEdit="1"/>
          </p:cNvSpPr>
          <p:nvPr>
            <p:ph type="sldImg"/>
          </p:nvPr>
        </p:nvSpPr>
        <p:spPr>
          <a:ln/>
        </p:spPr>
      </p:sp>
      <p:sp>
        <p:nvSpPr>
          <p:cNvPr id="111619" name="Placeholder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923827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BBE439-41C7-4402-B2B4-B43CE9E6A13E}" type="slidenum">
              <a:rPr lang="en-US"/>
              <a:pPr/>
              <a:t>6</a:t>
            </a:fld>
            <a:endParaRPr lang="en-US"/>
          </a:p>
        </p:txBody>
      </p:sp>
      <p:sp>
        <p:nvSpPr>
          <p:cNvPr id="18434" name="Placeholder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endParaRPr lang="en-US" i="1">
              <a:solidFill>
                <a:srgbClr val="FF0000"/>
              </a:solidFill>
            </a:endParaRPr>
          </a:p>
          <a:p>
            <a:pPr eaLnBrk="0" hangingPunct="0">
              <a:spcBef>
                <a:spcPct val="50000"/>
              </a:spcBef>
            </a:pPr>
            <a:endParaRPr lang="en-US" b="1" i="1">
              <a:solidFill>
                <a:srgbClr val="FF0000"/>
              </a:solidFill>
            </a:endParaRPr>
          </a:p>
        </p:txBody>
      </p:sp>
    </p:spTree>
    <p:extLst>
      <p:ext uri="{BB962C8B-B14F-4D97-AF65-F5344CB8AC3E}">
        <p14:creationId xmlns:p14="http://schemas.microsoft.com/office/powerpoint/2010/main" val="119261237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0E9791-0246-4B88-9C12-2FBC89573572}" type="slidenum">
              <a:rPr lang="en-US"/>
              <a:pPr/>
              <a:t>60</a:t>
            </a:fld>
            <a:endParaRPr lang="en-US"/>
          </a:p>
        </p:txBody>
      </p:sp>
      <p:sp>
        <p:nvSpPr>
          <p:cNvPr id="113666" name="Placeholder 2"/>
          <p:cNvSpPr>
            <a:spLocks noGrp="1" noRot="1" noChangeAspect="1" noChangeArrowheads="1" noTextEdit="1"/>
          </p:cNvSpPr>
          <p:nvPr>
            <p:ph type="sldImg"/>
          </p:nvPr>
        </p:nvSpPr>
        <p:spPr>
          <a:ln/>
        </p:spPr>
      </p:sp>
      <p:sp>
        <p:nvSpPr>
          <p:cNvPr id="113667" name="Placeholder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3570871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0E9791-0246-4B88-9C12-2FBC89573572}" type="slidenum">
              <a:rPr lang="en-US"/>
              <a:pPr/>
              <a:t>61</a:t>
            </a:fld>
            <a:endParaRPr lang="en-US"/>
          </a:p>
        </p:txBody>
      </p:sp>
      <p:sp>
        <p:nvSpPr>
          <p:cNvPr id="113666" name="Placeholder 2"/>
          <p:cNvSpPr>
            <a:spLocks noGrp="1" noRot="1" noChangeAspect="1" noChangeArrowheads="1" noTextEdit="1"/>
          </p:cNvSpPr>
          <p:nvPr>
            <p:ph type="sldImg"/>
          </p:nvPr>
        </p:nvSpPr>
        <p:spPr>
          <a:ln/>
        </p:spPr>
      </p:sp>
      <p:sp>
        <p:nvSpPr>
          <p:cNvPr id="113667" name="Placeholder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33748490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F96748-2D99-44E1-AEDC-F1946F4638C3}" type="slidenum">
              <a:rPr lang="en-US"/>
              <a:pPr/>
              <a:t>62</a:t>
            </a:fld>
            <a:endParaRPr lang="en-US"/>
          </a:p>
        </p:txBody>
      </p:sp>
      <p:sp>
        <p:nvSpPr>
          <p:cNvPr id="115714" name="Placeholder 2"/>
          <p:cNvSpPr>
            <a:spLocks noGrp="1" noRot="1" noChangeAspect="1" noChangeArrowheads="1" noTextEdit="1"/>
          </p:cNvSpPr>
          <p:nvPr>
            <p:ph type="sldImg"/>
          </p:nvPr>
        </p:nvSpPr>
        <p:spPr>
          <a:ln/>
        </p:spPr>
      </p:sp>
      <p:sp>
        <p:nvSpPr>
          <p:cNvPr id="115715" name="Placeholder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0358625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F96748-2D99-44E1-AEDC-F1946F4638C3}" type="slidenum">
              <a:rPr lang="en-US"/>
              <a:pPr/>
              <a:t>63</a:t>
            </a:fld>
            <a:endParaRPr lang="en-US"/>
          </a:p>
        </p:txBody>
      </p:sp>
      <p:sp>
        <p:nvSpPr>
          <p:cNvPr id="115714" name="Placeholder 2"/>
          <p:cNvSpPr>
            <a:spLocks noGrp="1" noRot="1" noChangeAspect="1" noChangeArrowheads="1" noTextEdit="1"/>
          </p:cNvSpPr>
          <p:nvPr>
            <p:ph type="sldImg"/>
          </p:nvPr>
        </p:nvSpPr>
        <p:spPr>
          <a:ln/>
        </p:spPr>
      </p:sp>
      <p:sp>
        <p:nvSpPr>
          <p:cNvPr id="115715" name="Placeholder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7314485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1EE1B9-4CE6-4923-BCD1-758443D4C625}" type="slidenum">
              <a:rPr lang="en-US"/>
              <a:pPr/>
              <a:t>64</a:t>
            </a:fld>
            <a:endParaRPr lang="en-US"/>
          </a:p>
        </p:txBody>
      </p:sp>
      <p:sp>
        <p:nvSpPr>
          <p:cNvPr id="117762" name="Placeholder 2"/>
          <p:cNvSpPr>
            <a:spLocks noGrp="1" noRot="1" noChangeAspect="1" noChangeArrowheads="1" noTextEdit="1"/>
          </p:cNvSpPr>
          <p:nvPr>
            <p:ph type="sldImg"/>
          </p:nvPr>
        </p:nvSpPr>
        <p:spPr>
          <a:ln/>
        </p:spPr>
      </p:sp>
      <p:sp>
        <p:nvSpPr>
          <p:cNvPr id="117763" name="Placeholder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11455735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4A5D89-5DE3-41AB-A0B8-259AB706F3D5}" type="slidenum">
              <a:rPr lang="en-US"/>
              <a:pPr/>
              <a:t>65</a:t>
            </a:fld>
            <a:endParaRPr lang="en-US"/>
          </a:p>
        </p:txBody>
      </p:sp>
      <p:sp>
        <p:nvSpPr>
          <p:cNvPr id="119810" name="Placeholder 2"/>
          <p:cNvSpPr>
            <a:spLocks noGrp="1" noRot="1" noChangeAspect="1" noChangeArrowheads="1" noTextEdit="1"/>
          </p:cNvSpPr>
          <p:nvPr>
            <p:ph type="sldImg"/>
          </p:nvPr>
        </p:nvSpPr>
        <p:spPr>
          <a:ln/>
        </p:spPr>
      </p:sp>
      <p:sp>
        <p:nvSpPr>
          <p:cNvPr id="119811" name="Placeholder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0439682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4A5D89-5DE3-41AB-A0B8-259AB706F3D5}" type="slidenum">
              <a:rPr lang="en-US"/>
              <a:pPr/>
              <a:t>66</a:t>
            </a:fld>
            <a:endParaRPr lang="en-US"/>
          </a:p>
        </p:txBody>
      </p:sp>
      <p:sp>
        <p:nvSpPr>
          <p:cNvPr id="119810" name="Placeholder 2"/>
          <p:cNvSpPr>
            <a:spLocks noGrp="1" noRot="1" noChangeAspect="1" noChangeArrowheads="1" noTextEdit="1"/>
          </p:cNvSpPr>
          <p:nvPr>
            <p:ph type="sldImg"/>
          </p:nvPr>
        </p:nvSpPr>
        <p:spPr>
          <a:ln/>
        </p:spPr>
      </p:sp>
      <p:sp>
        <p:nvSpPr>
          <p:cNvPr id="119811" name="Placeholder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00250181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4A5D89-5DE3-41AB-A0B8-259AB706F3D5}" type="slidenum">
              <a:rPr lang="en-US"/>
              <a:pPr/>
              <a:t>67</a:t>
            </a:fld>
            <a:endParaRPr lang="en-US"/>
          </a:p>
        </p:txBody>
      </p:sp>
      <p:sp>
        <p:nvSpPr>
          <p:cNvPr id="119810" name="Placeholder 2"/>
          <p:cNvSpPr>
            <a:spLocks noGrp="1" noRot="1" noChangeAspect="1" noChangeArrowheads="1" noTextEdit="1"/>
          </p:cNvSpPr>
          <p:nvPr>
            <p:ph type="sldImg"/>
          </p:nvPr>
        </p:nvSpPr>
        <p:spPr>
          <a:ln/>
        </p:spPr>
      </p:sp>
      <p:sp>
        <p:nvSpPr>
          <p:cNvPr id="119811" name="Placeholder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3173557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4A5D89-5DE3-41AB-A0B8-259AB706F3D5}" type="slidenum">
              <a:rPr lang="en-US"/>
              <a:pPr/>
              <a:t>68</a:t>
            </a:fld>
            <a:endParaRPr lang="en-US"/>
          </a:p>
        </p:txBody>
      </p:sp>
      <p:sp>
        <p:nvSpPr>
          <p:cNvPr id="119810" name="Placeholder 2"/>
          <p:cNvSpPr>
            <a:spLocks noGrp="1" noRot="1" noChangeAspect="1" noChangeArrowheads="1" noTextEdit="1"/>
          </p:cNvSpPr>
          <p:nvPr>
            <p:ph type="sldImg"/>
          </p:nvPr>
        </p:nvSpPr>
        <p:spPr>
          <a:ln/>
        </p:spPr>
      </p:sp>
      <p:sp>
        <p:nvSpPr>
          <p:cNvPr id="119811" name="Placeholder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484554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4A5D89-5DE3-41AB-A0B8-259AB706F3D5}" type="slidenum">
              <a:rPr lang="en-US"/>
              <a:pPr/>
              <a:t>69</a:t>
            </a:fld>
            <a:endParaRPr lang="en-US"/>
          </a:p>
        </p:txBody>
      </p:sp>
      <p:sp>
        <p:nvSpPr>
          <p:cNvPr id="119810" name="Placeholder 2"/>
          <p:cNvSpPr>
            <a:spLocks noGrp="1" noRot="1" noChangeAspect="1" noChangeArrowheads="1" noTextEdit="1"/>
          </p:cNvSpPr>
          <p:nvPr>
            <p:ph type="sldImg"/>
          </p:nvPr>
        </p:nvSpPr>
        <p:spPr>
          <a:ln/>
        </p:spPr>
      </p:sp>
      <p:sp>
        <p:nvSpPr>
          <p:cNvPr id="119811" name="Placeholder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7086075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BBE439-41C7-4402-B2B4-B43CE9E6A13E}" type="slidenum">
              <a:rPr lang="en-US"/>
              <a:pPr/>
              <a:t>7</a:t>
            </a:fld>
            <a:endParaRPr lang="en-US"/>
          </a:p>
        </p:txBody>
      </p:sp>
      <p:sp>
        <p:nvSpPr>
          <p:cNvPr id="18434" name="Placeholder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endParaRPr lang="en-US" i="1">
              <a:solidFill>
                <a:srgbClr val="FF0000"/>
              </a:solidFill>
            </a:endParaRPr>
          </a:p>
          <a:p>
            <a:pPr eaLnBrk="0" hangingPunct="0">
              <a:spcBef>
                <a:spcPct val="50000"/>
              </a:spcBef>
            </a:pPr>
            <a:endParaRPr lang="en-US" b="1" i="1">
              <a:solidFill>
                <a:srgbClr val="FF0000"/>
              </a:solidFill>
            </a:endParaRPr>
          </a:p>
        </p:txBody>
      </p:sp>
    </p:spTree>
    <p:extLst>
      <p:ext uri="{BB962C8B-B14F-4D97-AF65-F5344CB8AC3E}">
        <p14:creationId xmlns:p14="http://schemas.microsoft.com/office/powerpoint/2010/main" val="264103584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4A5D89-5DE3-41AB-A0B8-259AB706F3D5}" type="slidenum">
              <a:rPr lang="en-US"/>
              <a:pPr/>
              <a:t>70</a:t>
            </a:fld>
            <a:endParaRPr lang="en-US"/>
          </a:p>
        </p:txBody>
      </p:sp>
      <p:sp>
        <p:nvSpPr>
          <p:cNvPr id="119810" name="Placeholder 2"/>
          <p:cNvSpPr>
            <a:spLocks noGrp="1" noRot="1" noChangeAspect="1" noChangeArrowheads="1" noTextEdit="1"/>
          </p:cNvSpPr>
          <p:nvPr>
            <p:ph type="sldImg"/>
          </p:nvPr>
        </p:nvSpPr>
        <p:spPr>
          <a:ln/>
        </p:spPr>
      </p:sp>
      <p:sp>
        <p:nvSpPr>
          <p:cNvPr id="119811" name="Placeholder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40813791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4A5D89-5DE3-41AB-A0B8-259AB706F3D5}" type="slidenum">
              <a:rPr lang="en-US"/>
              <a:pPr/>
              <a:t>71</a:t>
            </a:fld>
            <a:endParaRPr lang="en-US"/>
          </a:p>
        </p:txBody>
      </p:sp>
      <p:sp>
        <p:nvSpPr>
          <p:cNvPr id="119810" name="Placeholder 2"/>
          <p:cNvSpPr>
            <a:spLocks noGrp="1" noRot="1" noChangeAspect="1" noChangeArrowheads="1" noTextEdit="1"/>
          </p:cNvSpPr>
          <p:nvPr>
            <p:ph type="sldImg"/>
          </p:nvPr>
        </p:nvSpPr>
        <p:spPr>
          <a:ln/>
        </p:spPr>
      </p:sp>
      <p:sp>
        <p:nvSpPr>
          <p:cNvPr id="119811" name="Placeholder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98307196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4A5D89-5DE3-41AB-A0B8-259AB706F3D5}" type="slidenum">
              <a:rPr lang="en-US"/>
              <a:pPr/>
              <a:t>72</a:t>
            </a:fld>
            <a:endParaRPr lang="en-US"/>
          </a:p>
        </p:txBody>
      </p:sp>
      <p:sp>
        <p:nvSpPr>
          <p:cNvPr id="119810" name="Placeholder 2"/>
          <p:cNvSpPr>
            <a:spLocks noGrp="1" noRot="1" noChangeAspect="1" noChangeArrowheads="1" noTextEdit="1"/>
          </p:cNvSpPr>
          <p:nvPr>
            <p:ph type="sldImg"/>
          </p:nvPr>
        </p:nvSpPr>
        <p:spPr>
          <a:ln/>
        </p:spPr>
      </p:sp>
      <p:sp>
        <p:nvSpPr>
          <p:cNvPr id="119811" name="Placeholder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75886667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4A5D89-5DE3-41AB-A0B8-259AB706F3D5}" type="slidenum">
              <a:rPr lang="en-US"/>
              <a:pPr/>
              <a:t>73</a:t>
            </a:fld>
            <a:endParaRPr lang="en-US"/>
          </a:p>
        </p:txBody>
      </p:sp>
      <p:sp>
        <p:nvSpPr>
          <p:cNvPr id="119810" name="Placeholder 2"/>
          <p:cNvSpPr>
            <a:spLocks noGrp="1" noRot="1" noChangeAspect="1" noChangeArrowheads="1" noTextEdit="1"/>
          </p:cNvSpPr>
          <p:nvPr>
            <p:ph type="sldImg"/>
          </p:nvPr>
        </p:nvSpPr>
        <p:spPr>
          <a:ln/>
        </p:spPr>
      </p:sp>
      <p:sp>
        <p:nvSpPr>
          <p:cNvPr id="119811" name="Placeholder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813488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BBE439-41C7-4402-B2B4-B43CE9E6A13E}" type="slidenum">
              <a:rPr lang="en-US"/>
              <a:pPr/>
              <a:t>8</a:t>
            </a:fld>
            <a:endParaRPr lang="en-US"/>
          </a:p>
        </p:txBody>
      </p:sp>
      <p:sp>
        <p:nvSpPr>
          <p:cNvPr id="18434" name="Placeholder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endParaRPr lang="en-US" i="1">
              <a:solidFill>
                <a:srgbClr val="FF0000"/>
              </a:solidFill>
            </a:endParaRPr>
          </a:p>
          <a:p>
            <a:pPr eaLnBrk="0" hangingPunct="0">
              <a:spcBef>
                <a:spcPct val="50000"/>
              </a:spcBef>
            </a:pPr>
            <a:endParaRPr lang="en-US" b="1" i="1">
              <a:solidFill>
                <a:srgbClr val="FF0000"/>
              </a:solidFill>
            </a:endParaRPr>
          </a:p>
        </p:txBody>
      </p:sp>
    </p:spTree>
    <p:extLst>
      <p:ext uri="{BB962C8B-B14F-4D97-AF65-F5344CB8AC3E}">
        <p14:creationId xmlns:p14="http://schemas.microsoft.com/office/powerpoint/2010/main" val="36927641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BBE439-41C7-4402-B2B4-B43CE9E6A13E}" type="slidenum">
              <a:rPr lang="en-US"/>
              <a:pPr/>
              <a:t>9</a:t>
            </a:fld>
            <a:endParaRPr lang="en-US"/>
          </a:p>
        </p:txBody>
      </p:sp>
      <p:sp>
        <p:nvSpPr>
          <p:cNvPr id="18434" name="Placeholder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endParaRPr lang="en-US" i="1">
              <a:solidFill>
                <a:srgbClr val="FF0000"/>
              </a:solidFill>
            </a:endParaRPr>
          </a:p>
          <a:p>
            <a:pPr eaLnBrk="0" hangingPunct="0">
              <a:spcBef>
                <a:spcPct val="50000"/>
              </a:spcBef>
            </a:pPr>
            <a:endParaRPr lang="en-US" b="1" i="1">
              <a:solidFill>
                <a:srgbClr val="FF0000"/>
              </a:solidFill>
            </a:endParaRPr>
          </a:p>
        </p:txBody>
      </p:sp>
    </p:spTree>
    <p:extLst>
      <p:ext uri="{BB962C8B-B14F-4D97-AF65-F5344CB8AC3E}">
        <p14:creationId xmlns:p14="http://schemas.microsoft.com/office/powerpoint/2010/main" val="1259951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5794" name="Picture 18" descr="LO_Title_MasterBkgd"/>
          <p:cNvPicPr>
            <a:picLocks noChangeAspect="1" noChangeArrowheads="1"/>
          </p:cNvPicPr>
          <p:nvPr userDrawn="1"/>
        </p:nvPicPr>
        <p:blipFill>
          <a:blip r:embed="rId2" cstate="email"/>
          <a:srcRect/>
          <a:stretch>
            <a:fillRect/>
          </a:stretch>
        </p:blipFill>
        <p:spPr bwMode="auto">
          <a:xfrm>
            <a:off x="0" y="0"/>
            <a:ext cx="9145588" cy="6859588"/>
          </a:xfrm>
          <a:prstGeom prst="rect">
            <a:avLst/>
          </a:prstGeom>
          <a:noFill/>
        </p:spPr>
      </p:pic>
      <p:sp>
        <p:nvSpPr>
          <p:cNvPr id="75778" name="Rectangle 2"/>
          <p:cNvSpPr>
            <a:spLocks noGrp="1" noChangeArrowheads="1"/>
          </p:cNvSpPr>
          <p:nvPr>
            <p:ph type="ctrTitle"/>
          </p:nvPr>
        </p:nvSpPr>
        <p:spPr>
          <a:xfrm>
            <a:off x="381000" y="381000"/>
            <a:ext cx="7772400" cy="381000"/>
          </a:xfrm>
          <a:effectLst>
            <a:outerShdw blurRad="68580" dist="25399" dir="8100000" algn="ctr" rotWithShape="0">
              <a:srgbClr val="FDFFED">
                <a:alpha val="92999"/>
              </a:srgbClr>
            </a:outerShdw>
          </a:effectLst>
        </p:spPr>
        <p:txBody>
          <a:bodyPr/>
          <a:lstStyle>
            <a:lvl1pPr algn="l">
              <a:defRPr sz="2400">
                <a:solidFill>
                  <a:schemeClr val="tx1"/>
                </a:solidFill>
              </a:defRPr>
            </a:lvl1pPr>
          </a:lstStyle>
          <a:p>
            <a:r>
              <a:rPr lang="en-US"/>
              <a:t>Click to edit Master title style</a:t>
            </a:r>
          </a:p>
        </p:txBody>
      </p:sp>
      <p:sp>
        <p:nvSpPr>
          <p:cNvPr id="75791" name="Rectangle 15"/>
          <p:cNvSpPr>
            <a:spLocks noGrp="1" noChangeArrowheads="1"/>
          </p:cNvSpPr>
          <p:nvPr>
            <p:ph type="subTitle" sz="quarter" idx="1"/>
          </p:nvPr>
        </p:nvSpPr>
        <p:spPr>
          <a:xfrm>
            <a:off x="1524000" y="3962400"/>
            <a:ext cx="6400800" cy="1752600"/>
          </a:xfrm>
          <a:solidFill>
            <a:srgbClr val="CCFF66">
              <a:alpha val="78000"/>
            </a:srgbClr>
          </a:solidFill>
          <a:ln w="38100">
            <a:solidFill>
              <a:srgbClr val="FFFFFF"/>
            </a:solidFill>
          </a:ln>
          <a:effectLst/>
        </p:spPr>
        <p:txBody>
          <a:bodyPr/>
          <a:lstStyle>
            <a:lvl1pPr marL="0" indent="0">
              <a:buFont typeface="Times" pitchFamily="-123" charset="0"/>
              <a:buNone/>
              <a:defRPr sz="1800"/>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762000"/>
            <a:ext cx="1943100"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762000"/>
            <a:ext cx="56769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209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209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4759" name="Picture 7" descr="PPT Bckgd"/>
          <p:cNvPicPr>
            <a:picLocks noChangeAspect="1" noChangeArrowheads="1"/>
          </p:cNvPicPr>
          <p:nvPr userDrawn="1"/>
        </p:nvPicPr>
        <p:blipFill>
          <a:blip r:embed="rId13" cstate="email"/>
          <a:srcRect/>
          <a:stretch>
            <a:fillRect/>
          </a:stretch>
        </p:blipFill>
        <p:spPr bwMode="auto">
          <a:xfrm>
            <a:off x="0" y="0"/>
            <a:ext cx="9144000" cy="6859588"/>
          </a:xfrm>
          <a:prstGeom prst="rect">
            <a:avLst/>
          </a:prstGeom>
          <a:noFill/>
        </p:spPr>
      </p:pic>
      <p:sp>
        <p:nvSpPr>
          <p:cNvPr id="74754" name="Rectangle 2"/>
          <p:cNvSpPr>
            <a:spLocks noGrp="1" noChangeArrowheads="1"/>
          </p:cNvSpPr>
          <p:nvPr>
            <p:ph type="title"/>
          </p:nvPr>
        </p:nvSpPr>
        <p:spPr bwMode="auto">
          <a:xfrm>
            <a:off x="685800" y="762000"/>
            <a:ext cx="7772400" cy="1143000"/>
          </a:xfrm>
          <a:prstGeom prst="rect">
            <a:avLst/>
          </a:prstGeom>
          <a:noFill/>
          <a:ln w="9525">
            <a:noFill/>
            <a:miter lim="800000"/>
            <a:headEnd/>
            <a:tailEnd/>
          </a:ln>
          <a:effectLst>
            <a:outerShdw blurRad="50800" dist="12700" dir="8100000" algn="ctr" rotWithShape="0">
              <a:srgbClr val="FFFFFF">
                <a:alpha val="75000"/>
              </a:srgb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4755" name="Rectangle 3"/>
          <p:cNvSpPr>
            <a:spLocks noGrp="1" noChangeArrowheads="1"/>
          </p:cNvSpPr>
          <p:nvPr>
            <p:ph type="body" idx="1"/>
          </p:nvPr>
        </p:nvSpPr>
        <p:spPr bwMode="auto">
          <a:xfrm>
            <a:off x="685800" y="2209800"/>
            <a:ext cx="7772400" cy="4114800"/>
          </a:xfrm>
          <a:prstGeom prst="rect">
            <a:avLst/>
          </a:prstGeom>
          <a:noFill/>
          <a:ln w="9525">
            <a:noFill/>
            <a:miter lim="800000"/>
            <a:headEnd/>
            <a:tailEnd/>
          </a:ln>
          <a:effectLst>
            <a:outerShdw blurRad="50800" dist="12700" dir="8100000" algn="ctr" rotWithShape="0">
              <a:srgbClr val="FFFFFF">
                <a:alpha val="75000"/>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txStyles>
    <p:titleStyle>
      <a:lvl1pPr algn="ctr" rtl="0" fontAlgn="base">
        <a:lnSpc>
          <a:spcPct val="90000"/>
        </a:lnSpc>
        <a:spcBef>
          <a:spcPct val="0"/>
        </a:spcBef>
        <a:spcAft>
          <a:spcPct val="0"/>
        </a:spcAft>
        <a:defRPr sz="3600">
          <a:solidFill>
            <a:schemeClr val="tx2"/>
          </a:solidFill>
          <a:latin typeface="+mj-lt"/>
          <a:ea typeface="+mj-ea"/>
          <a:cs typeface="+mj-cs"/>
        </a:defRPr>
      </a:lvl1pPr>
      <a:lvl2pPr algn="ctr" rtl="0" fontAlgn="base">
        <a:lnSpc>
          <a:spcPct val="90000"/>
        </a:lnSpc>
        <a:spcBef>
          <a:spcPct val="0"/>
        </a:spcBef>
        <a:spcAft>
          <a:spcPct val="0"/>
        </a:spcAft>
        <a:defRPr sz="3600">
          <a:solidFill>
            <a:schemeClr val="tx2"/>
          </a:solidFill>
          <a:latin typeface="Arial Bold" pitchFamily="-123" charset="0"/>
          <a:ea typeface="MS Pゴシック" pitchFamily="-92" charset="-128"/>
          <a:cs typeface="MS Pゴシック" pitchFamily="-92" charset="-128"/>
        </a:defRPr>
      </a:lvl2pPr>
      <a:lvl3pPr algn="ctr" rtl="0" fontAlgn="base">
        <a:lnSpc>
          <a:spcPct val="90000"/>
        </a:lnSpc>
        <a:spcBef>
          <a:spcPct val="0"/>
        </a:spcBef>
        <a:spcAft>
          <a:spcPct val="0"/>
        </a:spcAft>
        <a:defRPr sz="3600">
          <a:solidFill>
            <a:schemeClr val="tx2"/>
          </a:solidFill>
          <a:latin typeface="Arial Bold" pitchFamily="-123" charset="0"/>
          <a:ea typeface="MS Pゴシック" pitchFamily="-92" charset="-128"/>
          <a:cs typeface="MS Pゴシック" pitchFamily="-92" charset="-128"/>
        </a:defRPr>
      </a:lvl3pPr>
      <a:lvl4pPr algn="ctr" rtl="0" fontAlgn="base">
        <a:lnSpc>
          <a:spcPct val="90000"/>
        </a:lnSpc>
        <a:spcBef>
          <a:spcPct val="0"/>
        </a:spcBef>
        <a:spcAft>
          <a:spcPct val="0"/>
        </a:spcAft>
        <a:defRPr sz="3600">
          <a:solidFill>
            <a:schemeClr val="tx2"/>
          </a:solidFill>
          <a:latin typeface="Arial Bold" pitchFamily="-123" charset="0"/>
          <a:ea typeface="MS Pゴシック" pitchFamily="-92" charset="-128"/>
          <a:cs typeface="MS Pゴシック" pitchFamily="-92" charset="-128"/>
        </a:defRPr>
      </a:lvl4pPr>
      <a:lvl5pPr algn="ctr" rtl="0" fontAlgn="base">
        <a:lnSpc>
          <a:spcPct val="90000"/>
        </a:lnSpc>
        <a:spcBef>
          <a:spcPct val="0"/>
        </a:spcBef>
        <a:spcAft>
          <a:spcPct val="0"/>
        </a:spcAft>
        <a:defRPr sz="3600">
          <a:solidFill>
            <a:schemeClr val="tx2"/>
          </a:solidFill>
          <a:latin typeface="Arial Bold" pitchFamily="-123" charset="0"/>
          <a:ea typeface="MS Pゴシック" pitchFamily="-92" charset="-128"/>
          <a:cs typeface="MS Pゴシック" pitchFamily="-92" charset="-128"/>
        </a:defRPr>
      </a:lvl5pPr>
      <a:lvl6pPr marL="457200" algn="ctr" rtl="0" fontAlgn="base">
        <a:lnSpc>
          <a:spcPct val="90000"/>
        </a:lnSpc>
        <a:spcBef>
          <a:spcPct val="0"/>
        </a:spcBef>
        <a:spcAft>
          <a:spcPct val="0"/>
        </a:spcAft>
        <a:defRPr sz="3600">
          <a:solidFill>
            <a:schemeClr val="tx2"/>
          </a:solidFill>
          <a:latin typeface="Arial Bold" pitchFamily="-123" charset="0"/>
          <a:ea typeface="MS Pゴシック" pitchFamily="-92" charset="-128"/>
          <a:cs typeface="MS Pゴシック" pitchFamily="-92" charset="-128"/>
        </a:defRPr>
      </a:lvl6pPr>
      <a:lvl7pPr marL="914400" algn="ctr" rtl="0" fontAlgn="base">
        <a:lnSpc>
          <a:spcPct val="90000"/>
        </a:lnSpc>
        <a:spcBef>
          <a:spcPct val="0"/>
        </a:spcBef>
        <a:spcAft>
          <a:spcPct val="0"/>
        </a:spcAft>
        <a:defRPr sz="3600">
          <a:solidFill>
            <a:schemeClr val="tx2"/>
          </a:solidFill>
          <a:latin typeface="Arial Bold" pitchFamily="-123" charset="0"/>
          <a:ea typeface="MS Pゴシック" pitchFamily="-92" charset="-128"/>
          <a:cs typeface="MS Pゴシック" pitchFamily="-92" charset="-128"/>
        </a:defRPr>
      </a:lvl7pPr>
      <a:lvl8pPr marL="1371600" algn="ctr" rtl="0" fontAlgn="base">
        <a:lnSpc>
          <a:spcPct val="90000"/>
        </a:lnSpc>
        <a:spcBef>
          <a:spcPct val="0"/>
        </a:spcBef>
        <a:spcAft>
          <a:spcPct val="0"/>
        </a:spcAft>
        <a:defRPr sz="3600">
          <a:solidFill>
            <a:schemeClr val="tx2"/>
          </a:solidFill>
          <a:latin typeface="Arial Bold" pitchFamily="-123" charset="0"/>
          <a:ea typeface="MS Pゴシック" pitchFamily="-92" charset="-128"/>
          <a:cs typeface="MS Pゴシック" pitchFamily="-92" charset="-128"/>
        </a:defRPr>
      </a:lvl8pPr>
      <a:lvl9pPr marL="1828800" algn="ctr" rtl="0" fontAlgn="base">
        <a:lnSpc>
          <a:spcPct val="90000"/>
        </a:lnSpc>
        <a:spcBef>
          <a:spcPct val="0"/>
        </a:spcBef>
        <a:spcAft>
          <a:spcPct val="0"/>
        </a:spcAft>
        <a:defRPr sz="3600">
          <a:solidFill>
            <a:schemeClr val="tx2"/>
          </a:solidFill>
          <a:latin typeface="Arial Bold" pitchFamily="-123" charset="0"/>
          <a:ea typeface="MS Pゴシック" pitchFamily="-92" charset="-128"/>
          <a:cs typeface="MS Pゴシック" pitchFamily="-92" charset="-128"/>
        </a:defRPr>
      </a:lvl9pPr>
    </p:titleStyle>
    <p:bodyStyle>
      <a:lvl1pPr marL="169863" indent="-169863" algn="l" rtl="0" fontAlgn="base">
        <a:lnSpc>
          <a:spcPct val="90000"/>
        </a:lnSpc>
        <a:spcBef>
          <a:spcPct val="20000"/>
        </a:spcBef>
        <a:spcAft>
          <a:spcPct val="0"/>
        </a:spcAft>
        <a:buFont typeface="Times" pitchFamily="-123" charset="0"/>
        <a:buChar char="•"/>
        <a:defRPr sz="2400">
          <a:solidFill>
            <a:schemeClr val="tx1"/>
          </a:solidFill>
          <a:latin typeface="+mn-lt"/>
          <a:ea typeface="+mn-ea"/>
          <a:cs typeface="+mn-cs"/>
        </a:defRPr>
      </a:lvl1pPr>
      <a:lvl2pPr marL="627063" indent="-169863" algn="l" rtl="0" fontAlgn="base">
        <a:lnSpc>
          <a:spcPct val="90000"/>
        </a:lnSpc>
        <a:spcBef>
          <a:spcPct val="20000"/>
        </a:spcBef>
        <a:spcAft>
          <a:spcPct val="0"/>
        </a:spcAft>
        <a:buFont typeface="Times" pitchFamily="-123" charset="0"/>
        <a:buChar char="•"/>
        <a:defRPr sz="2000">
          <a:solidFill>
            <a:schemeClr val="tx1"/>
          </a:solidFill>
          <a:latin typeface="+mn-lt"/>
          <a:ea typeface="+mn-ea"/>
          <a:cs typeface="+mn-cs"/>
        </a:defRPr>
      </a:lvl2pPr>
      <a:lvl3pPr marL="1084263" indent="-169863" algn="l" rtl="0" fontAlgn="base">
        <a:spcBef>
          <a:spcPct val="20000"/>
        </a:spcBef>
        <a:spcAft>
          <a:spcPct val="0"/>
        </a:spcAft>
        <a:buFont typeface="Times" pitchFamily="-123" charset="0"/>
        <a:buChar char="•"/>
        <a:defRPr>
          <a:solidFill>
            <a:schemeClr val="tx1"/>
          </a:solidFill>
          <a:latin typeface="+mn-lt"/>
          <a:ea typeface="+mn-ea"/>
          <a:cs typeface="+mn-cs"/>
        </a:defRPr>
      </a:lvl3pPr>
      <a:lvl4pPr marL="1490663" indent="-119063" algn="l" rtl="0" fontAlgn="base">
        <a:spcBef>
          <a:spcPct val="20000"/>
        </a:spcBef>
        <a:spcAft>
          <a:spcPct val="0"/>
        </a:spcAft>
        <a:buFont typeface="Times" pitchFamily="-123" charset="0"/>
        <a:buChar char="•"/>
        <a:defRPr sz="1600">
          <a:solidFill>
            <a:schemeClr val="tx1"/>
          </a:solidFill>
          <a:latin typeface="+mn-lt"/>
          <a:ea typeface="+mn-ea"/>
          <a:cs typeface="+mn-cs"/>
        </a:defRPr>
      </a:lvl4pPr>
      <a:lvl5pPr marL="1947863" indent="-119063" algn="l" rtl="0" fontAlgn="base">
        <a:lnSpc>
          <a:spcPct val="90000"/>
        </a:lnSpc>
        <a:spcBef>
          <a:spcPct val="20000"/>
        </a:spcBef>
        <a:spcAft>
          <a:spcPct val="0"/>
        </a:spcAft>
        <a:buFont typeface="Times" pitchFamily="-123" charset="0"/>
        <a:buChar char="•"/>
        <a:defRPr sz="1400">
          <a:solidFill>
            <a:schemeClr val="tx1"/>
          </a:solidFill>
          <a:latin typeface="+mn-lt"/>
          <a:ea typeface="+mn-ea"/>
          <a:cs typeface="+mn-cs"/>
        </a:defRPr>
      </a:lvl5pPr>
      <a:lvl6pPr marL="2405063" indent="-119063" algn="l" rtl="0" fontAlgn="base">
        <a:lnSpc>
          <a:spcPct val="90000"/>
        </a:lnSpc>
        <a:spcBef>
          <a:spcPct val="20000"/>
        </a:spcBef>
        <a:spcAft>
          <a:spcPct val="0"/>
        </a:spcAft>
        <a:buFont typeface="Times" pitchFamily="-123" charset="0"/>
        <a:buChar char="•"/>
        <a:defRPr sz="1400">
          <a:solidFill>
            <a:schemeClr val="tx1"/>
          </a:solidFill>
          <a:latin typeface="+mn-lt"/>
          <a:ea typeface="+mn-ea"/>
          <a:cs typeface="+mn-cs"/>
        </a:defRPr>
      </a:lvl6pPr>
      <a:lvl7pPr marL="2862263" indent="-119063" algn="l" rtl="0" fontAlgn="base">
        <a:lnSpc>
          <a:spcPct val="90000"/>
        </a:lnSpc>
        <a:spcBef>
          <a:spcPct val="20000"/>
        </a:spcBef>
        <a:spcAft>
          <a:spcPct val="0"/>
        </a:spcAft>
        <a:buFont typeface="Times" pitchFamily="-123" charset="0"/>
        <a:buChar char="•"/>
        <a:defRPr sz="1400">
          <a:solidFill>
            <a:schemeClr val="tx1"/>
          </a:solidFill>
          <a:latin typeface="+mn-lt"/>
          <a:ea typeface="+mn-ea"/>
          <a:cs typeface="+mn-cs"/>
        </a:defRPr>
      </a:lvl7pPr>
      <a:lvl8pPr marL="3319463" indent="-119063" algn="l" rtl="0" fontAlgn="base">
        <a:lnSpc>
          <a:spcPct val="90000"/>
        </a:lnSpc>
        <a:spcBef>
          <a:spcPct val="20000"/>
        </a:spcBef>
        <a:spcAft>
          <a:spcPct val="0"/>
        </a:spcAft>
        <a:buFont typeface="Times" pitchFamily="-123" charset="0"/>
        <a:buChar char="•"/>
        <a:defRPr sz="1400">
          <a:solidFill>
            <a:schemeClr val="tx1"/>
          </a:solidFill>
          <a:latin typeface="+mn-lt"/>
          <a:ea typeface="+mn-ea"/>
          <a:cs typeface="+mn-cs"/>
        </a:defRPr>
      </a:lvl8pPr>
      <a:lvl9pPr marL="3776663" indent="-119063" algn="l" rtl="0" fontAlgn="base">
        <a:lnSpc>
          <a:spcPct val="90000"/>
        </a:lnSpc>
        <a:spcBef>
          <a:spcPct val="20000"/>
        </a:spcBef>
        <a:spcAft>
          <a:spcPct val="0"/>
        </a:spcAft>
        <a:buFont typeface="Times" pitchFamily="-123" charset="0"/>
        <a:buChar char="•"/>
        <a:defRPr sz="14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1.wmf"/><Relationship Id="rId4" Type="http://schemas.openxmlformats.org/officeDocument/2006/relationships/oleObject" Target="../embeddings/oleObject1.bin"/></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hyperlink" Target="https://www.youtube.com/watch?v=Ez7RUSCUhzk"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4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3.xml"/><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5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67.xml"/><Relationship Id="rId1" Type="http://schemas.openxmlformats.org/officeDocument/2006/relationships/slideLayout" Target="../slideLayouts/slideLayout2.xml"/><Relationship Id="rId5" Type="http://schemas.openxmlformats.org/officeDocument/2006/relationships/image" Target="../media/image63.jpeg"/><Relationship Id="rId4" Type="http://schemas.openxmlformats.org/officeDocument/2006/relationships/image" Target="../media/image62.jpe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66.jpeg"/></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68.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83" name="Picture 39" descr="CO_Title_banner"/>
          <p:cNvPicPr>
            <a:picLocks noChangeAspect="1" noChangeArrowheads="1"/>
          </p:cNvPicPr>
          <p:nvPr/>
        </p:nvPicPr>
        <p:blipFill>
          <a:blip r:embed="rId3" cstate="email"/>
          <a:srcRect/>
          <a:stretch>
            <a:fillRect/>
          </a:stretch>
        </p:blipFill>
        <p:spPr bwMode="auto">
          <a:xfrm>
            <a:off x="0" y="0"/>
            <a:ext cx="9145588" cy="6859588"/>
          </a:xfrm>
          <a:prstGeom prst="rect">
            <a:avLst/>
          </a:prstGeom>
          <a:noFill/>
        </p:spPr>
      </p:pic>
      <p:sp>
        <p:nvSpPr>
          <p:cNvPr id="6148" name="Rectangle 4"/>
          <p:cNvSpPr>
            <a:spLocks noChangeArrowheads="1"/>
          </p:cNvSpPr>
          <p:nvPr/>
        </p:nvSpPr>
        <p:spPr bwMode="auto">
          <a:xfrm>
            <a:off x="762000" y="457200"/>
            <a:ext cx="184150" cy="274638"/>
          </a:xfrm>
          <a:prstGeom prst="rect">
            <a:avLst/>
          </a:prstGeom>
          <a:noFill/>
          <a:ln w="9525">
            <a:noFill/>
            <a:miter lim="800000"/>
            <a:headEnd/>
            <a:tailEnd/>
          </a:ln>
        </p:spPr>
        <p:txBody>
          <a:bodyPr wrap="none">
            <a:prstTxWarp prst="textNoShape">
              <a:avLst/>
            </a:prstTxWarp>
            <a:spAutoFit/>
          </a:bodyPr>
          <a:lstStyle/>
          <a:p>
            <a:endParaRPr lang="en-US" sz="1200" i="1"/>
          </a:p>
        </p:txBody>
      </p:sp>
      <p:sp>
        <p:nvSpPr>
          <p:cNvPr id="6165" name="Text Box 21"/>
          <p:cNvSpPr txBox="1">
            <a:spLocks noChangeArrowheads="1"/>
          </p:cNvSpPr>
          <p:nvPr/>
        </p:nvSpPr>
        <p:spPr bwMode="auto">
          <a:xfrm>
            <a:off x="762000" y="465138"/>
            <a:ext cx="1066800" cy="854075"/>
          </a:xfrm>
          <a:prstGeom prst="rect">
            <a:avLst/>
          </a:prstGeom>
          <a:noFill/>
          <a:ln w="9525">
            <a:noFill/>
            <a:miter lim="800000"/>
            <a:headEnd/>
            <a:tailEnd/>
          </a:ln>
        </p:spPr>
        <p:txBody>
          <a:bodyPr>
            <a:prstTxWarp prst="textNoShape">
              <a:avLst/>
            </a:prstTxWarp>
            <a:spAutoFit/>
          </a:bodyPr>
          <a:lstStyle/>
          <a:p>
            <a:pPr>
              <a:spcBef>
                <a:spcPct val="50000"/>
              </a:spcBef>
            </a:pPr>
            <a:r>
              <a:rPr lang="en-US" sz="5000"/>
              <a:t> 5</a:t>
            </a:r>
            <a:endParaRPr lang="en-US" sz="4400"/>
          </a:p>
        </p:txBody>
      </p:sp>
      <p:sp>
        <p:nvSpPr>
          <p:cNvPr id="6166" name="Rectangle 22"/>
          <p:cNvSpPr>
            <a:spLocks noGrp="1" noChangeArrowheads="1"/>
          </p:cNvSpPr>
          <p:nvPr>
            <p:ph type="ctrTitle"/>
          </p:nvPr>
        </p:nvSpPr>
        <p:spPr>
          <a:xfrm>
            <a:off x="2057400" y="152400"/>
            <a:ext cx="6781800" cy="1143000"/>
          </a:xfrm>
          <a:effectLst/>
        </p:spPr>
        <p:txBody>
          <a:bodyPr/>
          <a:lstStyle/>
          <a:p>
            <a:r>
              <a:rPr lang="en-US" sz="4000">
                <a:latin typeface="Arial" pitchFamily="-123" charset="0"/>
              </a:rPr>
              <a:t>Evolution and Community Ecology</a:t>
            </a:r>
            <a:endParaRPr lang="en-US"/>
          </a:p>
        </p:txBody>
      </p:sp>
      <p:sp>
        <p:nvSpPr>
          <p:cNvPr id="6180" name="Text Box 36"/>
          <p:cNvSpPr txBox="1">
            <a:spLocks noChangeArrowheads="1"/>
          </p:cNvSpPr>
          <p:nvPr/>
        </p:nvSpPr>
        <p:spPr bwMode="auto">
          <a:xfrm rot="-5400000">
            <a:off x="217488" y="790575"/>
            <a:ext cx="1049337" cy="214313"/>
          </a:xfrm>
          <a:prstGeom prst="rect">
            <a:avLst/>
          </a:prstGeom>
          <a:noFill/>
          <a:ln w="9525">
            <a:noFill/>
            <a:miter lim="800000"/>
            <a:headEnd/>
            <a:tailEnd/>
          </a:ln>
        </p:spPr>
        <p:txBody>
          <a:bodyPr>
            <a:prstTxWarp prst="textNoShape">
              <a:avLst/>
            </a:prstTxWarp>
            <a:spAutoFit/>
          </a:bodyPr>
          <a:lstStyle/>
          <a:p>
            <a:pPr algn="ctr">
              <a:spcBef>
                <a:spcPct val="50000"/>
              </a:spcBef>
            </a:pPr>
            <a:r>
              <a:rPr lang="en-US" sz="800"/>
              <a:t>CHAPTER</a:t>
            </a:r>
            <a:endParaRPr lang="en-US" sz="4400"/>
          </a:p>
        </p:txBody>
      </p:sp>
      <p:pic>
        <p:nvPicPr>
          <p:cNvPr id="6184" name="Picture 40" descr="PE_Anc_CopyrightLine_GS"/>
          <p:cNvPicPr>
            <a:picLocks noChangeAspect="1" noChangeArrowheads="1"/>
          </p:cNvPicPr>
          <p:nvPr/>
        </p:nvPicPr>
        <p:blipFill>
          <a:blip r:embed="rId4"/>
          <a:srcRect/>
          <a:stretch>
            <a:fillRect/>
          </a:stretch>
        </p:blipFill>
        <p:spPr bwMode="auto">
          <a:xfrm>
            <a:off x="5943600" y="6324600"/>
            <a:ext cx="2886075" cy="80963"/>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7" name="Text Box 9"/>
          <p:cNvSpPr txBox="1">
            <a:spLocks noChangeArrowheads="1"/>
          </p:cNvSpPr>
          <p:nvPr/>
        </p:nvSpPr>
        <p:spPr bwMode="auto">
          <a:xfrm>
            <a:off x="6324600" y="304800"/>
            <a:ext cx="1524000" cy="274638"/>
          </a:xfrm>
          <a:prstGeom prst="rect">
            <a:avLst/>
          </a:prstGeom>
          <a:noFill/>
          <a:ln w="9525">
            <a:noFill/>
            <a:miter lim="800000"/>
            <a:headEnd/>
            <a:tailEnd/>
          </a:ln>
        </p:spPr>
        <p:txBody>
          <a:bodyPr>
            <a:prstTxWarp prst="textNoShape">
              <a:avLst/>
            </a:prstTxWarp>
            <a:spAutoFit/>
          </a:bodyPr>
          <a:lstStyle/>
          <a:p>
            <a:pPr>
              <a:spcBef>
                <a:spcPct val="50000"/>
              </a:spcBef>
            </a:pPr>
            <a:endParaRPr lang="en-US" sz="1200" i="1"/>
          </a:p>
        </p:txBody>
      </p:sp>
      <p:sp>
        <p:nvSpPr>
          <p:cNvPr id="22538" name="Text Box 10"/>
          <p:cNvSpPr txBox="1">
            <a:spLocks noChangeArrowheads="1"/>
          </p:cNvSpPr>
          <p:nvPr/>
        </p:nvSpPr>
        <p:spPr bwMode="auto">
          <a:xfrm>
            <a:off x="6553200" y="228600"/>
            <a:ext cx="2286000" cy="823913"/>
          </a:xfrm>
          <a:prstGeom prst="rect">
            <a:avLst/>
          </a:prstGeom>
          <a:noFill/>
          <a:ln w="9525">
            <a:noFill/>
            <a:miter lim="800000"/>
            <a:headEnd/>
            <a:tailEnd/>
          </a:ln>
        </p:spPr>
        <p:txBody>
          <a:bodyPr>
            <a:prstTxWarp prst="textNoShape">
              <a:avLst/>
            </a:prstTxWarp>
            <a:spAutoFit/>
          </a:bodyPr>
          <a:lstStyle/>
          <a:p>
            <a:pPr>
              <a:spcBef>
                <a:spcPct val="50000"/>
              </a:spcBef>
            </a:pPr>
            <a:endParaRPr lang="en-US" sz="1200" i="1"/>
          </a:p>
          <a:p>
            <a:pPr>
              <a:spcBef>
                <a:spcPct val="50000"/>
              </a:spcBef>
            </a:pPr>
            <a:endParaRPr lang="en-US" sz="1200" i="1"/>
          </a:p>
          <a:p>
            <a:pPr>
              <a:spcBef>
                <a:spcPct val="50000"/>
              </a:spcBef>
            </a:pPr>
            <a:endParaRPr lang="en-US" sz="1200" i="1"/>
          </a:p>
        </p:txBody>
      </p:sp>
      <p:sp>
        <p:nvSpPr>
          <p:cNvPr id="22545" name="Rectangle 17"/>
          <p:cNvSpPr>
            <a:spLocks noGrp="1" noChangeArrowheads="1"/>
          </p:cNvSpPr>
          <p:nvPr>
            <p:ph type="title"/>
          </p:nvPr>
        </p:nvSpPr>
        <p:spPr>
          <a:xfrm>
            <a:off x="685800" y="609600"/>
            <a:ext cx="7772400" cy="1143000"/>
          </a:xfrm>
        </p:spPr>
        <p:txBody>
          <a:bodyPr/>
          <a:lstStyle/>
          <a:p>
            <a:r>
              <a:rPr lang="en-US" b="1"/>
              <a:t>Conditions of Natural Selection</a:t>
            </a:r>
            <a:endParaRPr lang="en-US"/>
          </a:p>
        </p:txBody>
      </p:sp>
      <p:sp>
        <p:nvSpPr>
          <p:cNvPr id="22548" name="Rectangle 20"/>
          <p:cNvSpPr>
            <a:spLocks noChangeArrowheads="1"/>
          </p:cNvSpPr>
          <p:nvPr/>
        </p:nvSpPr>
        <p:spPr bwMode="auto">
          <a:xfrm>
            <a:off x="381000" y="228600"/>
            <a:ext cx="4572000" cy="366713"/>
          </a:xfrm>
          <a:prstGeom prst="rect">
            <a:avLst/>
          </a:prstGeom>
          <a:noFill/>
          <a:ln w="9525">
            <a:noFill/>
            <a:miter lim="800000"/>
            <a:headEnd/>
            <a:tailEnd/>
          </a:ln>
        </p:spPr>
        <p:txBody>
          <a:bodyPr>
            <a:prstTxWarp prst="textNoShape">
              <a:avLst/>
            </a:prstTxWarp>
            <a:spAutoFit/>
          </a:bodyPr>
          <a:lstStyle/>
          <a:p>
            <a:r>
              <a:rPr lang="en-US" sz="1800">
                <a:solidFill>
                  <a:srgbClr val="008040"/>
                </a:solidFill>
              </a:rPr>
              <a:t>Lesson 5.</a:t>
            </a:r>
            <a:r>
              <a:rPr lang="en-US" sz="1800">
                <a:solidFill>
                  <a:srgbClr val="008040"/>
                </a:solidFill>
                <a:latin typeface="Arial Bold" pitchFamily="-123" charset="0"/>
                <a:ea typeface="MS Pゴシック" pitchFamily="-92" charset="-128"/>
                <a:cs typeface="MS Pゴシック" pitchFamily="-92" charset="-128"/>
              </a:rPr>
              <a:t>1 Evolution</a:t>
            </a:r>
          </a:p>
        </p:txBody>
      </p:sp>
      <p:sp>
        <p:nvSpPr>
          <p:cNvPr id="22553" name="Text Box 25"/>
          <p:cNvSpPr txBox="1">
            <a:spLocks noChangeArrowheads="1"/>
          </p:cNvSpPr>
          <p:nvPr/>
        </p:nvSpPr>
        <p:spPr bwMode="auto">
          <a:xfrm>
            <a:off x="356450" y="1594991"/>
            <a:ext cx="8608038" cy="584775"/>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sz="3200" b="0" dirty="0"/>
              <a:t>There are three conditions of natural selection.</a:t>
            </a:r>
            <a:endParaRPr lang="en-US" sz="32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203" y="2285376"/>
            <a:ext cx="3816424" cy="4074540"/>
          </a:xfrm>
          <a:prstGeom prst="rect">
            <a:avLst/>
          </a:prstGeom>
        </p:spPr>
      </p:pic>
      <p:sp>
        <p:nvSpPr>
          <p:cNvPr id="14" name="Rectangle 3"/>
          <p:cNvSpPr txBox="1">
            <a:spLocks noChangeArrowheads="1"/>
          </p:cNvSpPr>
          <p:nvPr/>
        </p:nvSpPr>
        <p:spPr bwMode="auto">
          <a:xfrm>
            <a:off x="4355976" y="2472971"/>
            <a:ext cx="4645853" cy="3733800"/>
          </a:xfrm>
          <a:prstGeom prst="rect">
            <a:avLst/>
          </a:prstGeom>
          <a:noFill/>
          <a:ln w="9525">
            <a:noFill/>
            <a:miter lim="800000"/>
            <a:headEnd/>
            <a:tailEnd/>
          </a:ln>
          <a:effectLst>
            <a:outerShdw blurRad="50800" dist="12700" dir="8100000" algn="ctr" rotWithShape="0">
              <a:srgbClr val="FFFFFF">
                <a:alpha val="75000"/>
              </a:srgbClr>
            </a:outerShdw>
          </a:effectLst>
        </p:spPr>
        <p:txBody>
          <a:bodyPr vert="horz" wrap="square" lIns="91440" tIns="45720" rIns="91440" bIns="45720" numCol="1" anchor="t" anchorCtr="0" compatLnSpc="1">
            <a:prstTxWarp prst="textNoShape">
              <a:avLst/>
            </a:prstTxWarp>
          </a:bodyPr>
          <a:lstStyle>
            <a:lvl1pPr marL="169863" indent="-169863" algn="l" rtl="0" fontAlgn="base">
              <a:lnSpc>
                <a:spcPct val="90000"/>
              </a:lnSpc>
              <a:spcBef>
                <a:spcPct val="20000"/>
              </a:spcBef>
              <a:spcAft>
                <a:spcPct val="0"/>
              </a:spcAft>
              <a:buFont typeface="Times" pitchFamily="-123" charset="0"/>
              <a:buChar char="•"/>
              <a:defRPr sz="2400">
                <a:solidFill>
                  <a:schemeClr val="tx1"/>
                </a:solidFill>
                <a:latin typeface="+mn-lt"/>
                <a:ea typeface="+mn-ea"/>
                <a:cs typeface="+mn-cs"/>
              </a:defRPr>
            </a:lvl1pPr>
            <a:lvl2pPr marL="627063" indent="-169863" algn="l" rtl="0" fontAlgn="base">
              <a:lnSpc>
                <a:spcPct val="90000"/>
              </a:lnSpc>
              <a:spcBef>
                <a:spcPct val="20000"/>
              </a:spcBef>
              <a:spcAft>
                <a:spcPct val="0"/>
              </a:spcAft>
              <a:buFont typeface="Times" pitchFamily="-123" charset="0"/>
              <a:buChar char="•"/>
              <a:defRPr sz="2000">
                <a:solidFill>
                  <a:schemeClr val="tx1"/>
                </a:solidFill>
                <a:latin typeface="+mn-lt"/>
                <a:ea typeface="+mn-ea"/>
                <a:cs typeface="+mn-cs"/>
              </a:defRPr>
            </a:lvl2pPr>
            <a:lvl3pPr marL="1084263" indent="-169863" algn="l" rtl="0" fontAlgn="base">
              <a:spcBef>
                <a:spcPct val="20000"/>
              </a:spcBef>
              <a:spcAft>
                <a:spcPct val="0"/>
              </a:spcAft>
              <a:buFont typeface="Times" pitchFamily="-123" charset="0"/>
              <a:buChar char="•"/>
              <a:defRPr>
                <a:solidFill>
                  <a:schemeClr val="tx1"/>
                </a:solidFill>
                <a:latin typeface="+mn-lt"/>
                <a:ea typeface="+mn-ea"/>
                <a:cs typeface="+mn-cs"/>
              </a:defRPr>
            </a:lvl3pPr>
            <a:lvl4pPr marL="1490663" indent="-119063" algn="l" rtl="0" fontAlgn="base">
              <a:spcBef>
                <a:spcPct val="20000"/>
              </a:spcBef>
              <a:spcAft>
                <a:spcPct val="0"/>
              </a:spcAft>
              <a:buFont typeface="Times" pitchFamily="-123" charset="0"/>
              <a:buChar char="•"/>
              <a:defRPr sz="1600">
                <a:solidFill>
                  <a:schemeClr val="tx1"/>
                </a:solidFill>
                <a:latin typeface="+mn-lt"/>
                <a:ea typeface="+mn-ea"/>
                <a:cs typeface="+mn-cs"/>
              </a:defRPr>
            </a:lvl4pPr>
            <a:lvl5pPr marL="1947863" indent="-119063" algn="l" rtl="0" fontAlgn="base">
              <a:lnSpc>
                <a:spcPct val="90000"/>
              </a:lnSpc>
              <a:spcBef>
                <a:spcPct val="20000"/>
              </a:spcBef>
              <a:spcAft>
                <a:spcPct val="0"/>
              </a:spcAft>
              <a:buFont typeface="Times" pitchFamily="-123" charset="0"/>
              <a:buChar char="•"/>
              <a:defRPr sz="1400">
                <a:solidFill>
                  <a:schemeClr val="tx1"/>
                </a:solidFill>
                <a:latin typeface="+mn-lt"/>
                <a:ea typeface="+mn-ea"/>
                <a:cs typeface="+mn-cs"/>
              </a:defRPr>
            </a:lvl5pPr>
            <a:lvl6pPr marL="2405063" indent="-119063" algn="l" rtl="0" fontAlgn="base">
              <a:lnSpc>
                <a:spcPct val="90000"/>
              </a:lnSpc>
              <a:spcBef>
                <a:spcPct val="20000"/>
              </a:spcBef>
              <a:spcAft>
                <a:spcPct val="0"/>
              </a:spcAft>
              <a:buFont typeface="Times" pitchFamily="-123" charset="0"/>
              <a:buChar char="•"/>
              <a:defRPr sz="1400">
                <a:solidFill>
                  <a:schemeClr val="tx1"/>
                </a:solidFill>
                <a:latin typeface="+mn-lt"/>
                <a:ea typeface="+mn-ea"/>
                <a:cs typeface="+mn-cs"/>
              </a:defRPr>
            </a:lvl6pPr>
            <a:lvl7pPr marL="2862263" indent="-119063" algn="l" rtl="0" fontAlgn="base">
              <a:lnSpc>
                <a:spcPct val="90000"/>
              </a:lnSpc>
              <a:spcBef>
                <a:spcPct val="20000"/>
              </a:spcBef>
              <a:spcAft>
                <a:spcPct val="0"/>
              </a:spcAft>
              <a:buFont typeface="Times" pitchFamily="-123" charset="0"/>
              <a:buChar char="•"/>
              <a:defRPr sz="1400">
                <a:solidFill>
                  <a:schemeClr val="tx1"/>
                </a:solidFill>
                <a:latin typeface="+mn-lt"/>
                <a:ea typeface="+mn-ea"/>
                <a:cs typeface="+mn-cs"/>
              </a:defRPr>
            </a:lvl7pPr>
            <a:lvl8pPr marL="3319463" indent="-119063" algn="l" rtl="0" fontAlgn="base">
              <a:lnSpc>
                <a:spcPct val="90000"/>
              </a:lnSpc>
              <a:spcBef>
                <a:spcPct val="20000"/>
              </a:spcBef>
              <a:spcAft>
                <a:spcPct val="0"/>
              </a:spcAft>
              <a:buFont typeface="Times" pitchFamily="-123" charset="0"/>
              <a:buChar char="•"/>
              <a:defRPr sz="1400">
                <a:solidFill>
                  <a:schemeClr val="tx1"/>
                </a:solidFill>
                <a:latin typeface="+mn-lt"/>
                <a:ea typeface="+mn-ea"/>
                <a:cs typeface="+mn-cs"/>
              </a:defRPr>
            </a:lvl8pPr>
            <a:lvl9pPr marL="3776663" indent="-119063" algn="l" rtl="0" fontAlgn="base">
              <a:lnSpc>
                <a:spcPct val="90000"/>
              </a:lnSpc>
              <a:spcBef>
                <a:spcPct val="20000"/>
              </a:spcBef>
              <a:spcAft>
                <a:spcPct val="0"/>
              </a:spcAft>
              <a:buFont typeface="Times" pitchFamily="-123" charset="0"/>
              <a:buChar char="•"/>
              <a:defRPr sz="1400">
                <a:solidFill>
                  <a:schemeClr val="tx1"/>
                </a:solidFill>
                <a:latin typeface="+mn-lt"/>
                <a:ea typeface="+mn-ea"/>
                <a:cs typeface="+mn-cs"/>
              </a:defRPr>
            </a:lvl9pPr>
          </a:lstStyle>
          <a:p>
            <a:pPr marL="0" indent="0">
              <a:spcBef>
                <a:spcPct val="50000"/>
              </a:spcBef>
              <a:buNone/>
            </a:pPr>
            <a:r>
              <a:rPr lang="en-US" sz="3200" b="0" dirty="0"/>
              <a:t>#1. Organisms produce ________ offspring than can survive.</a:t>
            </a:r>
          </a:p>
          <a:p>
            <a:pPr>
              <a:spcBef>
                <a:spcPct val="50000"/>
              </a:spcBef>
            </a:pPr>
            <a:r>
              <a:rPr lang="en-US" sz="3200" b="0" dirty="0"/>
              <a:t>__________________ place restrictions on population size</a:t>
            </a:r>
            <a:endParaRPr lang="en-US" sz="3200" dirty="0"/>
          </a:p>
        </p:txBody>
      </p:sp>
      <p:sp>
        <p:nvSpPr>
          <p:cNvPr id="15" name="Rectangle 14"/>
          <p:cNvSpPr/>
          <p:nvPr/>
        </p:nvSpPr>
        <p:spPr>
          <a:xfrm>
            <a:off x="4368621" y="2794723"/>
            <a:ext cx="1877438" cy="769441"/>
          </a:xfrm>
          <a:prstGeom prst="rect">
            <a:avLst/>
          </a:prstGeom>
          <a:noFill/>
        </p:spPr>
        <p:txBody>
          <a:bodyPr wrap="none" lIns="91440" tIns="45720" rIns="91440" bIns="45720">
            <a:spAutoFit/>
          </a:bodyPr>
          <a:lstStyle/>
          <a:p>
            <a:pPr algn="ctr"/>
            <a:r>
              <a:rPr lang="en-US" sz="4400" dirty="0">
                <a:ln w="13462">
                  <a:solidFill>
                    <a:schemeClr val="bg1"/>
                  </a:solidFill>
                  <a:prstDash val="solid"/>
                </a:ln>
                <a:solidFill>
                  <a:schemeClr val="accent2">
                    <a:lumMod val="50000"/>
                  </a:schemeClr>
                </a:solidFill>
                <a:effectLst>
                  <a:outerShdw dist="38100" dir="2700000" algn="bl" rotWithShape="0">
                    <a:schemeClr val="accent5"/>
                  </a:outerShdw>
                </a:effectLst>
              </a:rPr>
              <a:t>MORE</a:t>
            </a:r>
            <a:endParaRPr lang="en-US" sz="4400" b="1" cap="none" spc="0" dirty="0">
              <a:ln w="13462">
                <a:solidFill>
                  <a:schemeClr val="bg1"/>
                </a:solidFill>
                <a:prstDash val="solid"/>
              </a:ln>
              <a:solidFill>
                <a:schemeClr val="accent2">
                  <a:lumMod val="50000"/>
                </a:schemeClr>
              </a:solidFill>
              <a:effectLst>
                <a:outerShdw dist="38100" dir="2700000" algn="bl" rotWithShape="0">
                  <a:schemeClr val="accent5"/>
                </a:outerShdw>
              </a:effectLst>
            </a:endParaRPr>
          </a:p>
        </p:txBody>
      </p:sp>
      <p:sp>
        <p:nvSpPr>
          <p:cNvPr id="16" name="Rectangle 15"/>
          <p:cNvSpPr/>
          <p:nvPr/>
        </p:nvSpPr>
        <p:spPr>
          <a:xfrm>
            <a:off x="4615589" y="3885916"/>
            <a:ext cx="4317207" cy="707886"/>
          </a:xfrm>
          <a:prstGeom prst="rect">
            <a:avLst/>
          </a:prstGeom>
          <a:noFill/>
        </p:spPr>
        <p:txBody>
          <a:bodyPr wrap="none" lIns="91440" tIns="45720" rIns="91440" bIns="45720">
            <a:spAutoFit/>
          </a:bodyPr>
          <a:lstStyle/>
          <a:p>
            <a:pPr algn="ctr"/>
            <a:r>
              <a:rPr lang="en-US" sz="4000" dirty="0">
                <a:ln w="13462">
                  <a:solidFill>
                    <a:schemeClr val="bg1"/>
                  </a:solidFill>
                  <a:prstDash val="solid"/>
                </a:ln>
                <a:solidFill>
                  <a:schemeClr val="accent2">
                    <a:lumMod val="50000"/>
                  </a:schemeClr>
                </a:solidFill>
                <a:effectLst>
                  <a:outerShdw dist="38100" dir="2700000" algn="bl" rotWithShape="0">
                    <a:schemeClr val="accent5"/>
                  </a:outerShdw>
                </a:effectLst>
              </a:rPr>
              <a:t>Limiting  Factors</a:t>
            </a:r>
            <a:endParaRPr lang="en-US" sz="4000" b="1" cap="none" spc="0" dirty="0">
              <a:ln w="13462">
                <a:solidFill>
                  <a:schemeClr val="bg1"/>
                </a:solidFill>
                <a:prstDash val="solid"/>
              </a:ln>
              <a:solidFill>
                <a:schemeClr val="accent2">
                  <a:lumMod val="50000"/>
                </a:schemeClr>
              </a:solidFill>
              <a:effectLst>
                <a:outerShdw dist="38100" dir="2700000" algn="bl" rotWithShape="0">
                  <a:schemeClr val="accent5"/>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7" name="Text Box 9"/>
          <p:cNvSpPr txBox="1">
            <a:spLocks noChangeArrowheads="1"/>
          </p:cNvSpPr>
          <p:nvPr/>
        </p:nvSpPr>
        <p:spPr bwMode="auto">
          <a:xfrm>
            <a:off x="6324600" y="304800"/>
            <a:ext cx="1524000" cy="274638"/>
          </a:xfrm>
          <a:prstGeom prst="rect">
            <a:avLst/>
          </a:prstGeom>
          <a:noFill/>
          <a:ln w="9525">
            <a:noFill/>
            <a:miter lim="800000"/>
            <a:headEnd/>
            <a:tailEnd/>
          </a:ln>
        </p:spPr>
        <p:txBody>
          <a:bodyPr>
            <a:prstTxWarp prst="textNoShape">
              <a:avLst/>
            </a:prstTxWarp>
            <a:spAutoFit/>
          </a:bodyPr>
          <a:lstStyle/>
          <a:p>
            <a:pPr>
              <a:spcBef>
                <a:spcPct val="50000"/>
              </a:spcBef>
            </a:pPr>
            <a:endParaRPr lang="en-US" sz="1200" i="1"/>
          </a:p>
        </p:txBody>
      </p:sp>
      <p:sp>
        <p:nvSpPr>
          <p:cNvPr id="22538" name="Text Box 10"/>
          <p:cNvSpPr txBox="1">
            <a:spLocks noChangeArrowheads="1"/>
          </p:cNvSpPr>
          <p:nvPr/>
        </p:nvSpPr>
        <p:spPr bwMode="auto">
          <a:xfrm>
            <a:off x="6553200" y="228600"/>
            <a:ext cx="2286000" cy="823913"/>
          </a:xfrm>
          <a:prstGeom prst="rect">
            <a:avLst/>
          </a:prstGeom>
          <a:noFill/>
          <a:ln w="9525">
            <a:noFill/>
            <a:miter lim="800000"/>
            <a:headEnd/>
            <a:tailEnd/>
          </a:ln>
        </p:spPr>
        <p:txBody>
          <a:bodyPr>
            <a:prstTxWarp prst="textNoShape">
              <a:avLst/>
            </a:prstTxWarp>
            <a:spAutoFit/>
          </a:bodyPr>
          <a:lstStyle/>
          <a:p>
            <a:pPr>
              <a:spcBef>
                <a:spcPct val="50000"/>
              </a:spcBef>
            </a:pPr>
            <a:endParaRPr lang="en-US" sz="1200" i="1"/>
          </a:p>
          <a:p>
            <a:pPr>
              <a:spcBef>
                <a:spcPct val="50000"/>
              </a:spcBef>
            </a:pPr>
            <a:endParaRPr lang="en-US" sz="1200" i="1"/>
          </a:p>
          <a:p>
            <a:pPr>
              <a:spcBef>
                <a:spcPct val="50000"/>
              </a:spcBef>
            </a:pPr>
            <a:endParaRPr lang="en-US" sz="1200" i="1"/>
          </a:p>
        </p:txBody>
      </p:sp>
      <p:sp>
        <p:nvSpPr>
          <p:cNvPr id="22545" name="Rectangle 17"/>
          <p:cNvSpPr>
            <a:spLocks noGrp="1" noChangeArrowheads="1"/>
          </p:cNvSpPr>
          <p:nvPr>
            <p:ph type="title"/>
          </p:nvPr>
        </p:nvSpPr>
        <p:spPr>
          <a:xfrm>
            <a:off x="685800" y="609600"/>
            <a:ext cx="7772400" cy="1143000"/>
          </a:xfrm>
        </p:spPr>
        <p:txBody>
          <a:bodyPr/>
          <a:lstStyle/>
          <a:p>
            <a:r>
              <a:rPr lang="en-US" b="1"/>
              <a:t>Conditions of Natural Selection</a:t>
            </a:r>
            <a:endParaRPr lang="en-US"/>
          </a:p>
        </p:txBody>
      </p:sp>
      <p:sp>
        <p:nvSpPr>
          <p:cNvPr id="22548" name="Rectangle 20"/>
          <p:cNvSpPr>
            <a:spLocks noChangeArrowheads="1"/>
          </p:cNvSpPr>
          <p:nvPr/>
        </p:nvSpPr>
        <p:spPr bwMode="auto">
          <a:xfrm>
            <a:off x="381000" y="228600"/>
            <a:ext cx="4572000" cy="366713"/>
          </a:xfrm>
          <a:prstGeom prst="rect">
            <a:avLst/>
          </a:prstGeom>
          <a:noFill/>
          <a:ln w="9525">
            <a:noFill/>
            <a:miter lim="800000"/>
            <a:headEnd/>
            <a:tailEnd/>
          </a:ln>
        </p:spPr>
        <p:txBody>
          <a:bodyPr>
            <a:prstTxWarp prst="textNoShape">
              <a:avLst/>
            </a:prstTxWarp>
            <a:spAutoFit/>
          </a:bodyPr>
          <a:lstStyle/>
          <a:p>
            <a:r>
              <a:rPr lang="en-US" sz="1800">
                <a:solidFill>
                  <a:srgbClr val="008040"/>
                </a:solidFill>
              </a:rPr>
              <a:t>Lesson 5.</a:t>
            </a:r>
            <a:r>
              <a:rPr lang="en-US" sz="1800">
                <a:solidFill>
                  <a:srgbClr val="008040"/>
                </a:solidFill>
                <a:latin typeface="Arial Bold" pitchFamily="-123" charset="0"/>
                <a:ea typeface="MS Pゴシック" pitchFamily="-92" charset="-128"/>
                <a:cs typeface="MS Pゴシック" pitchFamily="-92" charset="-128"/>
              </a:rPr>
              <a:t>1 Evolution</a:t>
            </a:r>
          </a:p>
        </p:txBody>
      </p:sp>
      <p:sp>
        <p:nvSpPr>
          <p:cNvPr id="22553" name="Text Box 25"/>
          <p:cNvSpPr txBox="1">
            <a:spLocks noChangeArrowheads="1"/>
          </p:cNvSpPr>
          <p:nvPr/>
        </p:nvSpPr>
        <p:spPr bwMode="auto">
          <a:xfrm>
            <a:off x="356450" y="1594991"/>
            <a:ext cx="8608038" cy="584775"/>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sz="3200" b="0" dirty="0"/>
              <a:t>There are three conditions of natural selection.</a:t>
            </a:r>
            <a:endParaRPr lang="en-US" sz="3200" dirty="0"/>
          </a:p>
        </p:txBody>
      </p:sp>
      <p:sp>
        <p:nvSpPr>
          <p:cNvPr id="14" name="Rectangle 3"/>
          <p:cNvSpPr txBox="1">
            <a:spLocks noChangeArrowheads="1"/>
          </p:cNvSpPr>
          <p:nvPr/>
        </p:nvSpPr>
        <p:spPr bwMode="auto">
          <a:xfrm>
            <a:off x="4355976" y="2472971"/>
            <a:ext cx="4645853" cy="3733800"/>
          </a:xfrm>
          <a:prstGeom prst="rect">
            <a:avLst/>
          </a:prstGeom>
          <a:noFill/>
          <a:ln w="9525">
            <a:noFill/>
            <a:miter lim="800000"/>
            <a:headEnd/>
            <a:tailEnd/>
          </a:ln>
          <a:effectLst>
            <a:outerShdw blurRad="50800" dist="12700" dir="8100000" algn="ctr" rotWithShape="0">
              <a:srgbClr val="FFFFFF">
                <a:alpha val="75000"/>
              </a:srgbClr>
            </a:outerShdw>
          </a:effectLst>
        </p:spPr>
        <p:txBody>
          <a:bodyPr vert="horz" wrap="square" lIns="91440" tIns="45720" rIns="91440" bIns="45720" numCol="1" anchor="t" anchorCtr="0" compatLnSpc="1">
            <a:prstTxWarp prst="textNoShape">
              <a:avLst/>
            </a:prstTxWarp>
          </a:bodyPr>
          <a:lstStyle>
            <a:lvl1pPr marL="169863" indent="-169863" algn="l" rtl="0" fontAlgn="base">
              <a:lnSpc>
                <a:spcPct val="90000"/>
              </a:lnSpc>
              <a:spcBef>
                <a:spcPct val="20000"/>
              </a:spcBef>
              <a:spcAft>
                <a:spcPct val="0"/>
              </a:spcAft>
              <a:buFont typeface="Times" pitchFamily="-123" charset="0"/>
              <a:buChar char="•"/>
              <a:defRPr sz="2400">
                <a:solidFill>
                  <a:schemeClr val="tx1"/>
                </a:solidFill>
                <a:latin typeface="+mn-lt"/>
                <a:ea typeface="+mn-ea"/>
                <a:cs typeface="+mn-cs"/>
              </a:defRPr>
            </a:lvl1pPr>
            <a:lvl2pPr marL="627063" indent="-169863" algn="l" rtl="0" fontAlgn="base">
              <a:lnSpc>
                <a:spcPct val="90000"/>
              </a:lnSpc>
              <a:spcBef>
                <a:spcPct val="20000"/>
              </a:spcBef>
              <a:spcAft>
                <a:spcPct val="0"/>
              </a:spcAft>
              <a:buFont typeface="Times" pitchFamily="-123" charset="0"/>
              <a:buChar char="•"/>
              <a:defRPr sz="2000">
                <a:solidFill>
                  <a:schemeClr val="tx1"/>
                </a:solidFill>
                <a:latin typeface="+mn-lt"/>
                <a:ea typeface="+mn-ea"/>
                <a:cs typeface="+mn-cs"/>
              </a:defRPr>
            </a:lvl2pPr>
            <a:lvl3pPr marL="1084263" indent="-169863" algn="l" rtl="0" fontAlgn="base">
              <a:spcBef>
                <a:spcPct val="20000"/>
              </a:spcBef>
              <a:spcAft>
                <a:spcPct val="0"/>
              </a:spcAft>
              <a:buFont typeface="Times" pitchFamily="-123" charset="0"/>
              <a:buChar char="•"/>
              <a:defRPr>
                <a:solidFill>
                  <a:schemeClr val="tx1"/>
                </a:solidFill>
                <a:latin typeface="+mn-lt"/>
                <a:ea typeface="+mn-ea"/>
                <a:cs typeface="+mn-cs"/>
              </a:defRPr>
            </a:lvl3pPr>
            <a:lvl4pPr marL="1490663" indent="-119063" algn="l" rtl="0" fontAlgn="base">
              <a:spcBef>
                <a:spcPct val="20000"/>
              </a:spcBef>
              <a:spcAft>
                <a:spcPct val="0"/>
              </a:spcAft>
              <a:buFont typeface="Times" pitchFamily="-123" charset="0"/>
              <a:buChar char="•"/>
              <a:defRPr sz="1600">
                <a:solidFill>
                  <a:schemeClr val="tx1"/>
                </a:solidFill>
                <a:latin typeface="+mn-lt"/>
                <a:ea typeface="+mn-ea"/>
                <a:cs typeface="+mn-cs"/>
              </a:defRPr>
            </a:lvl4pPr>
            <a:lvl5pPr marL="1947863" indent="-119063" algn="l" rtl="0" fontAlgn="base">
              <a:lnSpc>
                <a:spcPct val="90000"/>
              </a:lnSpc>
              <a:spcBef>
                <a:spcPct val="20000"/>
              </a:spcBef>
              <a:spcAft>
                <a:spcPct val="0"/>
              </a:spcAft>
              <a:buFont typeface="Times" pitchFamily="-123" charset="0"/>
              <a:buChar char="•"/>
              <a:defRPr sz="1400">
                <a:solidFill>
                  <a:schemeClr val="tx1"/>
                </a:solidFill>
                <a:latin typeface="+mn-lt"/>
                <a:ea typeface="+mn-ea"/>
                <a:cs typeface="+mn-cs"/>
              </a:defRPr>
            </a:lvl5pPr>
            <a:lvl6pPr marL="2405063" indent="-119063" algn="l" rtl="0" fontAlgn="base">
              <a:lnSpc>
                <a:spcPct val="90000"/>
              </a:lnSpc>
              <a:spcBef>
                <a:spcPct val="20000"/>
              </a:spcBef>
              <a:spcAft>
                <a:spcPct val="0"/>
              </a:spcAft>
              <a:buFont typeface="Times" pitchFamily="-123" charset="0"/>
              <a:buChar char="•"/>
              <a:defRPr sz="1400">
                <a:solidFill>
                  <a:schemeClr val="tx1"/>
                </a:solidFill>
                <a:latin typeface="+mn-lt"/>
                <a:ea typeface="+mn-ea"/>
                <a:cs typeface="+mn-cs"/>
              </a:defRPr>
            </a:lvl6pPr>
            <a:lvl7pPr marL="2862263" indent="-119063" algn="l" rtl="0" fontAlgn="base">
              <a:lnSpc>
                <a:spcPct val="90000"/>
              </a:lnSpc>
              <a:spcBef>
                <a:spcPct val="20000"/>
              </a:spcBef>
              <a:spcAft>
                <a:spcPct val="0"/>
              </a:spcAft>
              <a:buFont typeface="Times" pitchFamily="-123" charset="0"/>
              <a:buChar char="•"/>
              <a:defRPr sz="1400">
                <a:solidFill>
                  <a:schemeClr val="tx1"/>
                </a:solidFill>
                <a:latin typeface="+mn-lt"/>
                <a:ea typeface="+mn-ea"/>
                <a:cs typeface="+mn-cs"/>
              </a:defRPr>
            </a:lvl7pPr>
            <a:lvl8pPr marL="3319463" indent="-119063" algn="l" rtl="0" fontAlgn="base">
              <a:lnSpc>
                <a:spcPct val="90000"/>
              </a:lnSpc>
              <a:spcBef>
                <a:spcPct val="20000"/>
              </a:spcBef>
              <a:spcAft>
                <a:spcPct val="0"/>
              </a:spcAft>
              <a:buFont typeface="Times" pitchFamily="-123" charset="0"/>
              <a:buChar char="•"/>
              <a:defRPr sz="1400">
                <a:solidFill>
                  <a:schemeClr val="tx1"/>
                </a:solidFill>
                <a:latin typeface="+mn-lt"/>
                <a:ea typeface="+mn-ea"/>
                <a:cs typeface="+mn-cs"/>
              </a:defRPr>
            </a:lvl8pPr>
            <a:lvl9pPr marL="3776663" indent="-119063" algn="l" rtl="0" fontAlgn="base">
              <a:lnSpc>
                <a:spcPct val="90000"/>
              </a:lnSpc>
              <a:spcBef>
                <a:spcPct val="20000"/>
              </a:spcBef>
              <a:spcAft>
                <a:spcPct val="0"/>
              </a:spcAft>
              <a:buFont typeface="Times" pitchFamily="-123" charset="0"/>
              <a:buChar char="•"/>
              <a:defRPr sz="1400">
                <a:solidFill>
                  <a:schemeClr val="tx1"/>
                </a:solidFill>
                <a:latin typeface="+mn-lt"/>
                <a:ea typeface="+mn-ea"/>
                <a:cs typeface="+mn-cs"/>
              </a:defRPr>
            </a:lvl9pPr>
          </a:lstStyle>
          <a:p>
            <a:pPr marL="0" indent="0">
              <a:spcBef>
                <a:spcPct val="50000"/>
              </a:spcBef>
              <a:buNone/>
            </a:pPr>
            <a:r>
              <a:rPr lang="en-US" sz="3200" b="0" dirty="0"/>
              <a:t>#2. Individuals of a species vary in their ___________________.</a:t>
            </a:r>
          </a:p>
          <a:p>
            <a:pPr marL="0" indent="0">
              <a:spcBef>
                <a:spcPct val="50000"/>
              </a:spcBef>
              <a:buNone/>
            </a:pPr>
            <a:r>
              <a:rPr lang="en-US" sz="3200" b="0" dirty="0"/>
              <a:t>Ex. _______, ________ &amp; _________________.</a:t>
            </a:r>
            <a:endParaRPr lang="en-US" sz="3200" dirty="0"/>
          </a:p>
        </p:txBody>
      </p:sp>
      <p:sp>
        <p:nvSpPr>
          <p:cNvPr id="15" name="Rectangle 14"/>
          <p:cNvSpPr/>
          <p:nvPr/>
        </p:nvSpPr>
        <p:spPr>
          <a:xfrm>
            <a:off x="4278130" y="3284984"/>
            <a:ext cx="4596130" cy="646331"/>
          </a:xfrm>
          <a:prstGeom prst="rect">
            <a:avLst/>
          </a:prstGeom>
          <a:noFill/>
        </p:spPr>
        <p:txBody>
          <a:bodyPr wrap="none" lIns="91440" tIns="45720" rIns="91440" bIns="45720">
            <a:spAutoFit/>
          </a:bodyPr>
          <a:lstStyle/>
          <a:p>
            <a:pPr algn="ctr"/>
            <a:r>
              <a:rPr lang="en-US" sz="3600" dirty="0">
                <a:ln w="13462">
                  <a:solidFill>
                    <a:schemeClr val="bg1"/>
                  </a:solidFill>
                  <a:prstDash val="solid"/>
                </a:ln>
                <a:solidFill>
                  <a:schemeClr val="accent2">
                    <a:lumMod val="50000"/>
                  </a:schemeClr>
                </a:solidFill>
                <a:effectLst>
                  <a:outerShdw dist="38100" dir="2700000" algn="bl" rotWithShape="0">
                    <a:schemeClr val="accent5"/>
                  </a:outerShdw>
                </a:effectLst>
              </a:rPr>
              <a:t>CHARACTERISTICS</a:t>
            </a:r>
            <a:endParaRPr lang="en-US" sz="3600" b="1" cap="none" spc="0" dirty="0">
              <a:ln w="13462">
                <a:solidFill>
                  <a:schemeClr val="bg1"/>
                </a:solidFill>
                <a:prstDash val="solid"/>
              </a:ln>
              <a:solidFill>
                <a:schemeClr val="accent2">
                  <a:lumMod val="50000"/>
                </a:schemeClr>
              </a:solidFill>
              <a:effectLst>
                <a:outerShdw dist="38100" dir="2700000" algn="bl" rotWithShape="0">
                  <a:schemeClr val="accent5"/>
                </a:outerShdw>
              </a:effectLst>
            </a:endParaRPr>
          </a:p>
        </p:txBody>
      </p:sp>
      <p:sp>
        <p:nvSpPr>
          <p:cNvPr id="11" name="Rectangle 10"/>
          <p:cNvSpPr/>
          <p:nvPr/>
        </p:nvSpPr>
        <p:spPr>
          <a:xfrm>
            <a:off x="5296891" y="3963817"/>
            <a:ext cx="1210589" cy="646331"/>
          </a:xfrm>
          <a:prstGeom prst="rect">
            <a:avLst/>
          </a:prstGeom>
          <a:noFill/>
        </p:spPr>
        <p:txBody>
          <a:bodyPr wrap="none" lIns="91440" tIns="45720" rIns="91440" bIns="45720">
            <a:spAutoFit/>
          </a:bodyPr>
          <a:lstStyle/>
          <a:p>
            <a:pPr algn="ctr"/>
            <a:r>
              <a:rPr lang="en-US" sz="3600" dirty="0">
                <a:ln w="13462">
                  <a:solidFill>
                    <a:schemeClr val="bg1"/>
                  </a:solidFill>
                  <a:prstDash val="solid"/>
                </a:ln>
                <a:solidFill>
                  <a:schemeClr val="accent2">
                    <a:lumMod val="50000"/>
                  </a:schemeClr>
                </a:solidFill>
                <a:effectLst>
                  <a:outerShdw dist="38100" dir="2700000" algn="bl" rotWithShape="0">
                    <a:schemeClr val="accent5"/>
                  </a:outerShdw>
                </a:effectLst>
              </a:rPr>
              <a:t>SIZE</a:t>
            </a:r>
            <a:endParaRPr lang="en-US" sz="3600" b="1" cap="none" spc="0" dirty="0">
              <a:ln w="13462">
                <a:solidFill>
                  <a:schemeClr val="bg1"/>
                </a:solidFill>
                <a:prstDash val="solid"/>
              </a:ln>
              <a:solidFill>
                <a:schemeClr val="accent2">
                  <a:lumMod val="50000"/>
                </a:schemeClr>
              </a:solidFill>
              <a:effectLst>
                <a:outerShdw dist="38100" dir="2700000" algn="bl" rotWithShape="0">
                  <a:schemeClr val="accent5"/>
                </a:outerShdw>
              </a:effectLst>
            </a:endParaRPr>
          </a:p>
        </p:txBody>
      </p:sp>
      <p:sp>
        <p:nvSpPr>
          <p:cNvPr id="12" name="Rectangle 11"/>
          <p:cNvSpPr/>
          <p:nvPr/>
        </p:nvSpPr>
        <p:spPr>
          <a:xfrm>
            <a:off x="6974001" y="3931700"/>
            <a:ext cx="1749197" cy="646331"/>
          </a:xfrm>
          <a:prstGeom prst="rect">
            <a:avLst/>
          </a:prstGeom>
          <a:noFill/>
        </p:spPr>
        <p:txBody>
          <a:bodyPr wrap="none" lIns="91440" tIns="45720" rIns="91440" bIns="45720">
            <a:spAutoFit/>
          </a:bodyPr>
          <a:lstStyle/>
          <a:p>
            <a:pPr algn="ctr"/>
            <a:r>
              <a:rPr lang="en-US" sz="3600" dirty="0">
                <a:ln w="13462">
                  <a:solidFill>
                    <a:schemeClr val="bg1"/>
                  </a:solidFill>
                  <a:prstDash val="solid"/>
                </a:ln>
                <a:solidFill>
                  <a:schemeClr val="accent2">
                    <a:lumMod val="50000"/>
                  </a:schemeClr>
                </a:solidFill>
                <a:effectLst>
                  <a:outerShdw dist="38100" dir="2700000" algn="bl" rotWithShape="0">
                    <a:schemeClr val="accent5"/>
                  </a:outerShdw>
                </a:effectLst>
              </a:rPr>
              <a:t>SPEED</a:t>
            </a:r>
            <a:endParaRPr lang="en-US" sz="3600" b="1" cap="none" spc="0" dirty="0">
              <a:ln w="13462">
                <a:solidFill>
                  <a:schemeClr val="bg1"/>
                </a:solidFill>
                <a:prstDash val="solid"/>
              </a:ln>
              <a:solidFill>
                <a:schemeClr val="accent2">
                  <a:lumMod val="50000"/>
                </a:schemeClr>
              </a:solidFill>
              <a:effectLst>
                <a:outerShdw dist="38100" dir="2700000" algn="bl" rotWithShape="0">
                  <a:schemeClr val="accent5"/>
                </a:outerShdw>
              </a:effectLst>
            </a:endParaRPr>
          </a:p>
        </p:txBody>
      </p:sp>
      <p:sp>
        <p:nvSpPr>
          <p:cNvPr id="13" name="Rectangle 12"/>
          <p:cNvSpPr/>
          <p:nvPr/>
        </p:nvSpPr>
        <p:spPr>
          <a:xfrm>
            <a:off x="4949748" y="4438963"/>
            <a:ext cx="3416321" cy="646331"/>
          </a:xfrm>
          <a:prstGeom prst="rect">
            <a:avLst/>
          </a:prstGeom>
          <a:noFill/>
        </p:spPr>
        <p:txBody>
          <a:bodyPr wrap="none" lIns="91440" tIns="45720" rIns="91440" bIns="45720">
            <a:spAutoFit/>
          </a:bodyPr>
          <a:lstStyle/>
          <a:p>
            <a:pPr algn="ctr"/>
            <a:r>
              <a:rPr lang="en-US" sz="3600" dirty="0">
                <a:ln w="13462">
                  <a:solidFill>
                    <a:schemeClr val="bg1"/>
                  </a:solidFill>
                  <a:prstDash val="solid"/>
                </a:ln>
                <a:solidFill>
                  <a:schemeClr val="accent2">
                    <a:lumMod val="50000"/>
                  </a:schemeClr>
                </a:solidFill>
                <a:effectLst>
                  <a:outerShdw dist="38100" dir="2700000" algn="bl" rotWithShape="0">
                    <a:schemeClr val="accent5"/>
                  </a:outerShdw>
                </a:effectLst>
              </a:rPr>
              <a:t>APPEARANCE</a:t>
            </a:r>
            <a:endParaRPr lang="en-US" sz="3600" b="1" cap="none" spc="0" dirty="0">
              <a:ln w="13462">
                <a:solidFill>
                  <a:schemeClr val="bg1"/>
                </a:solidFill>
                <a:prstDash val="solid"/>
              </a:ln>
              <a:solidFill>
                <a:schemeClr val="accent2">
                  <a:lumMod val="50000"/>
                </a:schemeClr>
              </a:solidFill>
              <a:effectLst>
                <a:outerShdw dist="38100" dir="2700000" algn="bl" rotWithShape="0">
                  <a:schemeClr val="accent5"/>
                </a:outerShdw>
              </a:effectLs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342" y="2267189"/>
            <a:ext cx="4085711" cy="4343547"/>
          </a:xfrm>
          <a:prstGeom prst="rect">
            <a:avLst/>
          </a:prstGeom>
        </p:spPr>
      </p:pic>
    </p:spTree>
    <p:extLst>
      <p:ext uri="{BB962C8B-B14F-4D97-AF65-F5344CB8AC3E}">
        <p14:creationId xmlns:p14="http://schemas.microsoft.com/office/powerpoint/2010/main" val="3987471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1" grpId="0"/>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7" name="Text Box 9"/>
          <p:cNvSpPr txBox="1">
            <a:spLocks noChangeArrowheads="1"/>
          </p:cNvSpPr>
          <p:nvPr/>
        </p:nvSpPr>
        <p:spPr bwMode="auto">
          <a:xfrm>
            <a:off x="6324600" y="304800"/>
            <a:ext cx="1524000" cy="274638"/>
          </a:xfrm>
          <a:prstGeom prst="rect">
            <a:avLst/>
          </a:prstGeom>
          <a:noFill/>
          <a:ln w="9525">
            <a:noFill/>
            <a:miter lim="800000"/>
            <a:headEnd/>
            <a:tailEnd/>
          </a:ln>
        </p:spPr>
        <p:txBody>
          <a:bodyPr>
            <a:prstTxWarp prst="textNoShape">
              <a:avLst/>
            </a:prstTxWarp>
            <a:spAutoFit/>
          </a:bodyPr>
          <a:lstStyle/>
          <a:p>
            <a:pPr>
              <a:spcBef>
                <a:spcPct val="50000"/>
              </a:spcBef>
            </a:pPr>
            <a:endParaRPr lang="en-US" sz="1200" i="1"/>
          </a:p>
        </p:txBody>
      </p:sp>
      <p:sp>
        <p:nvSpPr>
          <p:cNvPr id="22538" name="Text Box 10"/>
          <p:cNvSpPr txBox="1">
            <a:spLocks noChangeArrowheads="1"/>
          </p:cNvSpPr>
          <p:nvPr/>
        </p:nvSpPr>
        <p:spPr bwMode="auto">
          <a:xfrm>
            <a:off x="6553200" y="228600"/>
            <a:ext cx="2286000" cy="823913"/>
          </a:xfrm>
          <a:prstGeom prst="rect">
            <a:avLst/>
          </a:prstGeom>
          <a:noFill/>
          <a:ln w="9525">
            <a:noFill/>
            <a:miter lim="800000"/>
            <a:headEnd/>
            <a:tailEnd/>
          </a:ln>
        </p:spPr>
        <p:txBody>
          <a:bodyPr>
            <a:prstTxWarp prst="textNoShape">
              <a:avLst/>
            </a:prstTxWarp>
            <a:spAutoFit/>
          </a:bodyPr>
          <a:lstStyle/>
          <a:p>
            <a:pPr>
              <a:spcBef>
                <a:spcPct val="50000"/>
              </a:spcBef>
            </a:pPr>
            <a:endParaRPr lang="en-US" sz="1200" i="1"/>
          </a:p>
          <a:p>
            <a:pPr>
              <a:spcBef>
                <a:spcPct val="50000"/>
              </a:spcBef>
            </a:pPr>
            <a:endParaRPr lang="en-US" sz="1200" i="1"/>
          </a:p>
          <a:p>
            <a:pPr>
              <a:spcBef>
                <a:spcPct val="50000"/>
              </a:spcBef>
            </a:pPr>
            <a:endParaRPr lang="en-US" sz="1200" i="1"/>
          </a:p>
        </p:txBody>
      </p:sp>
      <p:sp>
        <p:nvSpPr>
          <p:cNvPr id="22545" name="Rectangle 17"/>
          <p:cNvSpPr>
            <a:spLocks noGrp="1" noChangeArrowheads="1"/>
          </p:cNvSpPr>
          <p:nvPr>
            <p:ph type="title"/>
          </p:nvPr>
        </p:nvSpPr>
        <p:spPr>
          <a:xfrm>
            <a:off x="685800" y="609600"/>
            <a:ext cx="7772400" cy="1143000"/>
          </a:xfrm>
        </p:spPr>
        <p:txBody>
          <a:bodyPr/>
          <a:lstStyle/>
          <a:p>
            <a:r>
              <a:rPr lang="en-US" b="1"/>
              <a:t>Conditions of Natural Selection</a:t>
            </a:r>
            <a:endParaRPr lang="en-US"/>
          </a:p>
        </p:txBody>
      </p:sp>
      <p:sp>
        <p:nvSpPr>
          <p:cNvPr id="22548" name="Rectangle 20"/>
          <p:cNvSpPr>
            <a:spLocks noChangeArrowheads="1"/>
          </p:cNvSpPr>
          <p:nvPr/>
        </p:nvSpPr>
        <p:spPr bwMode="auto">
          <a:xfrm>
            <a:off x="381000" y="228600"/>
            <a:ext cx="4572000" cy="366713"/>
          </a:xfrm>
          <a:prstGeom prst="rect">
            <a:avLst/>
          </a:prstGeom>
          <a:noFill/>
          <a:ln w="9525">
            <a:noFill/>
            <a:miter lim="800000"/>
            <a:headEnd/>
            <a:tailEnd/>
          </a:ln>
        </p:spPr>
        <p:txBody>
          <a:bodyPr>
            <a:prstTxWarp prst="textNoShape">
              <a:avLst/>
            </a:prstTxWarp>
            <a:spAutoFit/>
          </a:bodyPr>
          <a:lstStyle/>
          <a:p>
            <a:r>
              <a:rPr lang="en-US" sz="1800">
                <a:solidFill>
                  <a:srgbClr val="008040"/>
                </a:solidFill>
              </a:rPr>
              <a:t>Lesson 5.</a:t>
            </a:r>
            <a:r>
              <a:rPr lang="en-US" sz="1800">
                <a:solidFill>
                  <a:srgbClr val="008040"/>
                </a:solidFill>
                <a:latin typeface="Arial Bold" pitchFamily="-123" charset="0"/>
                <a:ea typeface="MS Pゴシック" pitchFamily="-92" charset="-128"/>
                <a:cs typeface="MS Pゴシック" pitchFamily="-92" charset="-128"/>
              </a:rPr>
              <a:t>1 Evolution</a:t>
            </a:r>
          </a:p>
        </p:txBody>
      </p:sp>
      <p:sp>
        <p:nvSpPr>
          <p:cNvPr id="22553" name="Text Box 25"/>
          <p:cNvSpPr txBox="1">
            <a:spLocks noChangeArrowheads="1"/>
          </p:cNvSpPr>
          <p:nvPr/>
        </p:nvSpPr>
        <p:spPr bwMode="auto">
          <a:xfrm>
            <a:off x="356450" y="1594991"/>
            <a:ext cx="8608038" cy="584775"/>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sz="3200" b="0" dirty="0"/>
              <a:t>There are three conditions of natural selection.</a:t>
            </a:r>
            <a:endParaRPr lang="en-US" sz="3200" dirty="0"/>
          </a:p>
        </p:txBody>
      </p:sp>
      <p:sp>
        <p:nvSpPr>
          <p:cNvPr id="14" name="Rectangle 3"/>
          <p:cNvSpPr txBox="1">
            <a:spLocks noChangeArrowheads="1"/>
          </p:cNvSpPr>
          <p:nvPr/>
        </p:nvSpPr>
        <p:spPr bwMode="auto">
          <a:xfrm>
            <a:off x="4644008" y="2472971"/>
            <a:ext cx="4357821" cy="3733800"/>
          </a:xfrm>
          <a:prstGeom prst="rect">
            <a:avLst/>
          </a:prstGeom>
          <a:noFill/>
          <a:ln w="9525">
            <a:noFill/>
            <a:miter lim="800000"/>
            <a:headEnd/>
            <a:tailEnd/>
          </a:ln>
          <a:effectLst>
            <a:outerShdw blurRad="50800" dist="12700" dir="8100000" algn="ctr" rotWithShape="0">
              <a:srgbClr val="FFFFFF">
                <a:alpha val="75000"/>
              </a:srgbClr>
            </a:outerShdw>
          </a:effectLst>
        </p:spPr>
        <p:txBody>
          <a:bodyPr vert="horz" wrap="square" lIns="91440" tIns="45720" rIns="91440" bIns="45720" numCol="1" anchor="t" anchorCtr="0" compatLnSpc="1">
            <a:prstTxWarp prst="textNoShape">
              <a:avLst/>
            </a:prstTxWarp>
          </a:bodyPr>
          <a:lstStyle>
            <a:lvl1pPr marL="169863" indent="-169863" algn="l" rtl="0" fontAlgn="base">
              <a:lnSpc>
                <a:spcPct val="90000"/>
              </a:lnSpc>
              <a:spcBef>
                <a:spcPct val="20000"/>
              </a:spcBef>
              <a:spcAft>
                <a:spcPct val="0"/>
              </a:spcAft>
              <a:buFont typeface="Times" pitchFamily="-123" charset="0"/>
              <a:buChar char="•"/>
              <a:defRPr sz="2400">
                <a:solidFill>
                  <a:schemeClr val="tx1"/>
                </a:solidFill>
                <a:latin typeface="+mn-lt"/>
                <a:ea typeface="+mn-ea"/>
                <a:cs typeface="+mn-cs"/>
              </a:defRPr>
            </a:lvl1pPr>
            <a:lvl2pPr marL="627063" indent="-169863" algn="l" rtl="0" fontAlgn="base">
              <a:lnSpc>
                <a:spcPct val="90000"/>
              </a:lnSpc>
              <a:spcBef>
                <a:spcPct val="20000"/>
              </a:spcBef>
              <a:spcAft>
                <a:spcPct val="0"/>
              </a:spcAft>
              <a:buFont typeface="Times" pitchFamily="-123" charset="0"/>
              <a:buChar char="•"/>
              <a:defRPr sz="2000">
                <a:solidFill>
                  <a:schemeClr val="tx1"/>
                </a:solidFill>
                <a:latin typeface="+mn-lt"/>
                <a:ea typeface="+mn-ea"/>
                <a:cs typeface="+mn-cs"/>
              </a:defRPr>
            </a:lvl2pPr>
            <a:lvl3pPr marL="1084263" indent="-169863" algn="l" rtl="0" fontAlgn="base">
              <a:spcBef>
                <a:spcPct val="20000"/>
              </a:spcBef>
              <a:spcAft>
                <a:spcPct val="0"/>
              </a:spcAft>
              <a:buFont typeface="Times" pitchFamily="-123" charset="0"/>
              <a:buChar char="•"/>
              <a:defRPr>
                <a:solidFill>
                  <a:schemeClr val="tx1"/>
                </a:solidFill>
                <a:latin typeface="+mn-lt"/>
                <a:ea typeface="+mn-ea"/>
                <a:cs typeface="+mn-cs"/>
              </a:defRPr>
            </a:lvl3pPr>
            <a:lvl4pPr marL="1490663" indent="-119063" algn="l" rtl="0" fontAlgn="base">
              <a:spcBef>
                <a:spcPct val="20000"/>
              </a:spcBef>
              <a:spcAft>
                <a:spcPct val="0"/>
              </a:spcAft>
              <a:buFont typeface="Times" pitchFamily="-123" charset="0"/>
              <a:buChar char="•"/>
              <a:defRPr sz="1600">
                <a:solidFill>
                  <a:schemeClr val="tx1"/>
                </a:solidFill>
                <a:latin typeface="+mn-lt"/>
                <a:ea typeface="+mn-ea"/>
                <a:cs typeface="+mn-cs"/>
              </a:defRPr>
            </a:lvl4pPr>
            <a:lvl5pPr marL="1947863" indent="-119063" algn="l" rtl="0" fontAlgn="base">
              <a:lnSpc>
                <a:spcPct val="90000"/>
              </a:lnSpc>
              <a:spcBef>
                <a:spcPct val="20000"/>
              </a:spcBef>
              <a:spcAft>
                <a:spcPct val="0"/>
              </a:spcAft>
              <a:buFont typeface="Times" pitchFamily="-123" charset="0"/>
              <a:buChar char="•"/>
              <a:defRPr sz="1400">
                <a:solidFill>
                  <a:schemeClr val="tx1"/>
                </a:solidFill>
                <a:latin typeface="+mn-lt"/>
                <a:ea typeface="+mn-ea"/>
                <a:cs typeface="+mn-cs"/>
              </a:defRPr>
            </a:lvl5pPr>
            <a:lvl6pPr marL="2405063" indent="-119063" algn="l" rtl="0" fontAlgn="base">
              <a:lnSpc>
                <a:spcPct val="90000"/>
              </a:lnSpc>
              <a:spcBef>
                <a:spcPct val="20000"/>
              </a:spcBef>
              <a:spcAft>
                <a:spcPct val="0"/>
              </a:spcAft>
              <a:buFont typeface="Times" pitchFamily="-123" charset="0"/>
              <a:buChar char="•"/>
              <a:defRPr sz="1400">
                <a:solidFill>
                  <a:schemeClr val="tx1"/>
                </a:solidFill>
                <a:latin typeface="+mn-lt"/>
                <a:ea typeface="+mn-ea"/>
                <a:cs typeface="+mn-cs"/>
              </a:defRPr>
            </a:lvl6pPr>
            <a:lvl7pPr marL="2862263" indent="-119063" algn="l" rtl="0" fontAlgn="base">
              <a:lnSpc>
                <a:spcPct val="90000"/>
              </a:lnSpc>
              <a:spcBef>
                <a:spcPct val="20000"/>
              </a:spcBef>
              <a:spcAft>
                <a:spcPct val="0"/>
              </a:spcAft>
              <a:buFont typeface="Times" pitchFamily="-123" charset="0"/>
              <a:buChar char="•"/>
              <a:defRPr sz="1400">
                <a:solidFill>
                  <a:schemeClr val="tx1"/>
                </a:solidFill>
                <a:latin typeface="+mn-lt"/>
                <a:ea typeface="+mn-ea"/>
                <a:cs typeface="+mn-cs"/>
              </a:defRPr>
            </a:lvl7pPr>
            <a:lvl8pPr marL="3319463" indent="-119063" algn="l" rtl="0" fontAlgn="base">
              <a:lnSpc>
                <a:spcPct val="90000"/>
              </a:lnSpc>
              <a:spcBef>
                <a:spcPct val="20000"/>
              </a:spcBef>
              <a:spcAft>
                <a:spcPct val="0"/>
              </a:spcAft>
              <a:buFont typeface="Times" pitchFamily="-123" charset="0"/>
              <a:buChar char="•"/>
              <a:defRPr sz="1400">
                <a:solidFill>
                  <a:schemeClr val="tx1"/>
                </a:solidFill>
                <a:latin typeface="+mn-lt"/>
                <a:ea typeface="+mn-ea"/>
                <a:cs typeface="+mn-cs"/>
              </a:defRPr>
            </a:lvl8pPr>
            <a:lvl9pPr marL="3776663" indent="-119063" algn="l" rtl="0" fontAlgn="base">
              <a:lnSpc>
                <a:spcPct val="90000"/>
              </a:lnSpc>
              <a:spcBef>
                <a:spcPct val="20000"/>
              </a:spcBef>
              <a:spcAft>
                <a:spcPct val="0"/>
              </a:spcAft>
              <a:buFont typeface="Times" pitchFamily="-123" charset="0"/>
              <a:buChar char="•"/>
              <a:defRPr sz="1400">
                <a:solidFill>
                  <a:schemeClr val="tx1"/>
                </a:solidFill>
                <a:latin typeface="+mn-lt"/>
                <a:ea typeface="+mn-ea"/>
                <a:cs typeface="+mn-cs"/>
              </a:defRPr>
            </a:lvl9pPr>
          </a:lstStyle>
          <a:p>
            <a:pPr marL="0" indent="0">
              <a:spcBef>
                <a:spcPct val="50000"/>
              </a:spcBef>
              <a:buNone/>
            </a:pPr>
            <a:r>
              <a:rPr lang="en-US" sz="3200" b="0" dirty="0"/>
              <a:t>#3. Individuals vary in their __________. </a:t>
            </a:r>
          </a:p>
          <a:p>
            <a:pPr marL="0" indent="0">
              <a:spcBef>
                <a:spcPct val="50000"/>
              </a:spcBef>
              <a:buNone/>
            </a:pPr>
            <a:r>
              <a:rPr lang="en-US" sz="3200" dirty="0"/>
              <a:t>Fitness</a:t>
            </a:r>
            <a:r>
              <a:rPr lang="en-US" sz="3200" b="0" dirty="0"/>
              <a:t> – How reproductively ___________ an organism is in its environment</a:t>
            </a:r>
          </a:p>
          <a:p>
            <a:pPr marL="0" indent="0">
              <a:spcBef>
                <a:spcPct val="50000"/>
              </a:spcBef>
              <a:buNone/>
            </a:pPr>
            <a:endParaRPr lang="en-US" sz="3200" b="0" dirty="0"/>
          </a:p>
        </p:txBody>
      </p:sp>
      <p:sp>
        <p:nvSpPr>
          <p:cNvPr id="15" name="Rectangle 14"/>
          <p:cNvSpPr/>
          <p:nvPr/>
        </p:nvSpPr>
        <p:spPr>
          <a:xfrm>
            <a:off x="5755959" y="2856278"/>
            <a:ext cx="2133918" cy="646331"/>
          </a:xfrm>
          <a:prstGeom prst="rect">
            <a:avLst/>
          </a:prstGeom>
          <a:noFill/>
        </p:spPr>
        <p:txBody>
          <a:bodyPr wrap="none" lIns="91440" tIns="45720" rIns="91440" bIns="45720">
            <a:spAutoFit/>
          </a:bodyPr>
          <a:lstStyle/>
          <a:p>
            <a:pPr algn="ctr"/>
            <a:r>
              <a:rPr lang="en-US" sz="3600" dirty="0">
                <a:ln w="13462">
                  <a:solidFill>
                    <a:schemeClr val="bg1"/>
                  </a:solidFill>
                  <a:prstDash val="solid"/>
                </a:ln>
                <a:solidFill>
                  <a:schemeClr val="accent2">
                    <a:lumMod val="50000"/>
                  </a:schemeClr>
                </a:solidFill>
                <a:effectLst>
                  <a:outerShdw dist="38100" dir="2700000" algn="bl" rotWithShape="0">
                    <a:schemeClr val="accent5"/>
                  </a:outerShdw>
                </a:effectLst>
              </a:rPr>
              <a:t>FITNESS</a:t>
            </a:r>
            <a:endParaRPr lang="en-US" sz="3600" b="1" cap="none" spc="0" dirty="0">
              <a:ln w="13462">
                <a:solidFill>
                  <a:schemeClr val="bg1"/>
                </a:solidFill>
                <a:prstDash val="solid"/>
              </a:ln>
              <a:solidFill>
                <a:schemeClr val="accent2">
                  <a:lumMod val="50000"/>
                </a:schemeClr>
              </a:solidFill>
              <a:effectLst>
                <a:outerShdw dist="38100" dir="2700000" algn="bl" rotWithShape="0">
                  <a:schemeClr val="accent5"/>
                </a:outerShdw>
              </a:effectLst>
            </a:endParaRPr>
          </a:p>
        </p:txBody>
      </p:sp>
      <p:sp>
        <p:nvSpPr>
          <p:cNvPr id="16" name="Rectangle 15"/>
          <p:cNvSpPr/>
          <p:nvPr/>
        </p:nvSpPr>
        <p:spPr>
          <a:xfrm>
            <a:off x="3779912" y="4339871"/>
            <a:ext cx="4352810" cy="646331"/>
          </a:xfrm>
          <a:prstGeom prst="rect">
            <a:avLst/>
          </a:prstGeom>
          <a:noFill/>
        </p:spPr>
        <p:txBody>
          <a:bodyPr wrap="square" lIns="91440" tIns="45720" rIns="91440" bIns="45720">
            <a:spAutoFit/>
          </a:bodyPr>
          <a:lstStyle/>
          <a:p>
            <a:pPr algn="ctr"/>
            <a:r>
              <a:rPr lang="en-US" sz="3600" dirty="0">
                <a:ln w="13462">
                  <a:solidFill>
                    <a:schemeClr val="bg1"/>
                  </a:solidFill>
                  <a:prstDash val="solid"/>
                </a:ln>
                <a:solidFill>
                  <a:schemeClr val="accent2">
                    <a:lumMod val="50000"/>
                  </a:schemeClr>
                </a:solidFill>
                <a:effectLst>
                  <a:outerShdw dist="38100" dir="2700000" algn="bl" rotWithShape="0">
                    <a:schemeClr val="accent5"/>
                  </a:outerShdw>
                </a:effectLst>
              </a:rPr>
              <a:t>successful</a:t>
            </a:r>
            <a:endParaRPr lang="en-US" sz="3600" b="1" cap="none" spc="0" dirty="0">
              <a:ln w="13462">
                <a:solidFill>
                  <a:schemeClr val="bg1"/>
                </a:solidFill>
                <a:prstDash val="solid"/>
              </a:ln>
              <a:solidFill>
                <a:schemeClr val="accent2">
                  <a:lumMod val="50000"/>
                </a:schemeClr>
              </a:solidFill>
              <a:effectLst>
                <a:outerShdw dist="38100" dir="2700000" algn="bl" rotWithShape="0">
                  <a:schemeClr val="accent5"/>
                </a:outerShdw>
              </a:effectLs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2311396"/>
            <a:ext cx="3837558" cy="4061105"/>
          </a:xfrm>
          <a:prstGeom prst="rect">
            <a:avLst/>
          </a:prstGeom>
        </p:spPr>
      </p:pic>
    </p:spTree>
    <p:extLst>
      <p:ext uri="{BB962C8B-B14F-4D97-AF65-F5344CB8AC3E}">
        <p14:creationId xmlns:p14="http://schemas.microsoft.com/office/powerpoint/2010/main" val="322611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7" name="Text Box 9"/>
          <p:cNvSpPr txBox="1">
            <a:spLocks noChangeArrowheads="1"/>
          </p:cNvSpPr>
          <p:nvPr/>
        </p:nvSpPr>
        <p:spPr bwMode="auto">
          <a:xfrm>
            <a:off x="6324600" y="304800"/>
            <a:ext cx="1524000" cy="274638"/>
          </a:xfrm>
          <a:prstGeom prst="rect">
            <a:avLst/>
          </a:prstGeom>
          <a:noFill/>
          <a:ln w="9525">
            <a:noFill/>
            <a:miter lim="800000"/>
            <a:headEnd/>
            <a:tailEnd/>
          </a:ln>
        </p:spPr>
        <p:txBody>
          <a:bodyPr>
            <a:prstTxWarp prst="textNoShape">
              <a:avLst/>
            </a:prstTxWarp>
            <a:spAutoFit/>
          </a:bodyPr>
          <a:lstStyle/>
          <a:p>
            <a:pPr>
              <a:spcBef>
                <a:spcPct val="50000"/>
              </a:spcBef>
            </a:pPr>
            <a:endParaRPr lang="en-US" sz="1200" i="1"/>
          </a:p>
        </p:txBody>
      </p:sp>
      <p:sp>
        <p:nvSpPr>
          <p:cNvPr id="22538" name="Text Box 10"/>
          <p:cNvSpPr txBox="1">
            <a:spLocks noChangeArrowheads="1"/>
          </p:cNvSpPr>
          <p:nvPr/>
        </p:nvSpPr>
        <p:spPr bwMode="auto">
          <a:xfrm>
            <a:off x="6553200" y="228600"/>
            <a:ext cx="2286000" cy="823913"/>
          </a:xfrm>
          <a:prstGeom prst="rect">
            <a:avLst/>
          </a:prstGeom>
          <a:noFill/>
          <a:ln w="9525">
            <a:noFill/>
            <a:miter lim="800000"/>
            <a:headEnd/>
            <a:tailEnd/>
          </a:ln>
        </p:spPr>
        <p:txBody>
          <a:bodyPr>
            <a:prstTxWarp prst="textNoShape">
              <a:avLst/>
            </a:prstTxWarp>
            <a:spAutoFit/>
          </a:bodyPr>
          <a:lstStyle/>
          <a:p>
            <a:pPr>
              <a:spcBef>
                <a:spcPct val="50000"/>
              </a:spcBef>
            </a:pPr>
            <a:endParaRPr lang="en-US" sz="1200" i="1"/>
          </a:p>
          <a:p>
            <a:pPr>
              <a:spcBef>
                <a:spcPct val="50000"/>
              </a:spcBef>
            </a:pPr>
            <a:endParaRPr lang="en-US" sz="1200" i="1"/>
          </a:p>
          <a:p>
            <a:pPr>
              <a:spcBef>
                <a:spcPct val="50000"/>
              </a:spcBef>
            </a:pPr>
            <a:endParaRPr lang="en-US" sz="1200" i="1"/>
          </a:p>
        </p:txBody>
      </p:sp>
      <p:sp>
        <p:nvSpPr>
          <p:cNvPr id="22545" name="Rectangle 17"/>
          <p:cNvSpPr>
            <a:spLocks noGrp="1" noChangeArrowheads="1"/>
          </p:cNvSpPr>
          <p:nvPr>
            <p:ph type="title"/>
          </p:nvPr>
        </p:nvSpPr>
        <p:spPr>
          <a:xfrm>
            <a:off x="685800" y="609600"/>
            <a:ext cx="7772400" cy="1143000"/>
          </a:xfrm>
        </p:spPr>
        <p:txBody>
          <a:bodyPr/>
          <a:lstStyle/>
          <a:p>
            <a:r>
              <a:rPr lang="en-US" b="1"/>
              <a:t>Conditions of Natural Selection</a:t>
            </a:r>
            <a:endParaRPr lang="en-US"/>
          </a:p>
        </p:txBody>
      </p:sp>
      <p:sp>
        <p:nvSpPr>
          <p:cNvPr id="22548" name="Rectangle 20"/>
          <p:cNvSpPr>
            <a:spLocks noChangeArrowheads="1"/>
          </p:cNvSpPr>
          <p:nvPr/>
        </p:nvSpPr>
        <p:spPr bwMode="auto">
          <a:xfrm>
            <a:off x="381000" y="228600"/>
            <a:ext cx="4572000" cy="366713"/>
          </a:xfrm>
          <a:prstGeom prst="rect">
            <a:avLst/>
          </a:prstGeom>
          <a:noFill/>
          <a:ln w="9525">
            <a:noFill/>
            <a:miter lim="800000"/>
            <a:headEnd/>
            <a:tailEnd/>
          </a:ln>
        </p:spPr>
        <p:txBody>
          <a:bodyPr>
            <a:prstTxWarp prst="textNoShape">
              <a:avLst/>
            </a:prstTxWarp>
            <a:spAutoFit/>
          </a:bodyPr>
          <a:lstStyle/>
          <a:p>
            <a:r>
              <a:rPr lang="en-US" sz="1800">
                <a:solidFill>
                  <a:srgbClr val="008040"/>
                </a:solidFill>
              </a:rPr>
              <a:t>Lesson 5.</a:t>
            </a:r>
            <a:r>
              <a:rPr lang="en-US" sz="1800">
                <a:solidFill>
                  <a:srgbClr val="008040"/>
                </a:solidFill>
                <a:latin typeface="Arial Bold" pitchFamily="-123" charset="0"/>
                <a:ea typeface="MS Pゴシック" pitchFamily="-92" charset="-128"/>
                <a:cs typeface="MS Pゴシック" pitchFamily="-92" charset="-128"/>
              </a:rPr>
              <a:t>1 Evolution</a:t>
            </a:r>
          </a:p>
        </p:txBody>
      </p:sp>
      <p:sp>
        <p:nvSpPr>
          <p:cNvPr id="14" name="Rectangle 3"/>
          <p:cNvSpPr txBox="1">
            <a:spLocks noChangeArrowheads="1"/>
          </p:cNvSpPr>
          <p:nvPr/>
        </p:nvSpPr>
        <p:spPr bwMode="auto">
          <a:xfrm>
            <a:off x="4644008" y="2472971"/>
            <a:ext cx="4357821" cy="3733800"/>
          </a:xfrm>
          <a:prstGeom prst="rect">
            <a:avLst/>
          </a:prstGeom>
          <a:noFill/>
          <a:ln w="9525">
            <a:noFill/>
            <a:miter lim="800000"/>
            <a:headEnd/>
            <a:tailEnd/>
          </a:ln>
          <a:effectLst>
            <a:outerShdw blurRad="50800" dist="12700" dir="8100000" algn="ctr" rotWithShape="0">
              <a:srgbClr val="FFFFFF">
                <a:alpha val="75000"/>
              </a:srgbClr>
            </a:outerShdw>
          </a:effectLst>
        </p:spPr>
        <p:txBody>
          <a:bodyPr vert="horz" wrap="square" lIns="91440" tIns="45720" rIns="91440" bIns="45720" numCol="1" anchor="t" anchorCtr="0" compatLnSpc="1">
            <a:prstTxWarp prst="textNoShape">
              <a:avLst/>
            </a:prstTxWarp>
          </a:bodyPr>
          <a:lstStyle>
            <a:lvl1pPr marL="169863" indent="-169863" algn="l" rtl="0" fontAlgn="base">
              <a:lnSpc>
                <a:spcPct val="90000"/>
              </a:lnSpc>
              <a:spcBef>
                <a:spcPct val="20000"/>
              </a:spcBef>
              <a:spcAft>
                <a:spcPct val="0"/>
              </a:spcAft>
              <a:buFont typeface="Times" pitchFamily="-123" charset="0"/>
              <a:buChar char="•"/>
              <a:defRPr sz="2400">
                <a:solidFill>
                  <a:schemeClr val="tx1"/>
                </a:solidFill>
                <a:latin typeface="+mn-lt"/>
                <a:ea typeface="+mn-ea"/>
                <a:cs typeface="+mn-cs"/>
              </a:defRPr>
            </a:lvl1pPr>
            <a:lvl2pPr marL="627063" indent="-169863" algn="l" rtl="0" fontAlgn="base">
              <a:lnSpc>
                <a:spcPct val="90000"/>
              </a:lnSpc>
              <a:spcBef>
                <a:spcPct val="20000"/>
              </a:spcBef>
              <a:spcAft>
                <a:spcPct val="0"/>
              </a:spcAft>
              <a:buFont typeface="Times" pitchFamily="-123" charset="0"/>
              <a:buChar char="•"/>
              <a:defRPr sz="2000">
                <a:solidFill>
                  <a:schemeClr val="tx1"/>
                </a:solidFill>
                <a:latin typeface="+mn-lt"/>
                <a:ea typeface="+mn-ea"/>
                <a:cs typeface="+mn-cs"/>
              </a:defRPr>
            </a:lvl2pPr>
            <a:lvl3pPr marL="1084263" indent="-169863" algn="l" rtl="0" fontAlgn="base">
              <a:spcBef>
                <a:spcPct val="20000"/>
              </a:spcBef>
              <a:spcAft>
                <a:spcPct val="0"/>
              </a:spcAft>
              <a:buFont typeface="Times" pitchFamily="-123" charset="0"/>
              <a:buChar char="•"/>
              <a:defRPr>
                <a:solidFill>
                  <a:schemeClr val="tx1"/>
                </a:solidFill>
                <a:latin typeface="+mn-lt"/>
                <a:ea typeface="+mn-ea"/>
                <a:cs typeface="+mn-cs"/>
              </a:defRPr>
            </a:lvl3pPr>
            <a:lvl4pPr marL="1490663" indent="-119063" algn="l" rtl="0" fontAlgn="base">
              <a:spcBef>
                <a:spcPct val="20000"/>
              </a:spcBef>
              <a:spcAft>
                <a:spcPct val="0"/>
              </a:spcAft>
              <a:buFont typeface="Times" pitchFamily="-123" charset="0"/>
              <a:buChar char="•"/>
              <a:defRPr sz="1600">
                <a:solidFill>
                  <a:schemeClr val="tx1"/>
                </a:solidFill>
                <a:latin typeface="+mn-lt"/>
                <a:ea typeface="+mn-ea"/>
                <a:cs typeface="+mn-cs"/>
              </a:defRPr>
            </a:lvl4pPr>
            <a:lvl5pPr marL="1947863" indent="-119063" algn="l" rtl="0" fontAlgn="base">
              <a:lnSpc>
                <a:spcPct val="90000"/>
              </a:lnSpc>
              <a:spcBef>
                <a:spcPct val="20000"/>
              </a:spcBef>
              <a:spcAft>
                <a:spcPct val="0"/>
              </a:spcAft>
              <a:buFont typeface="Times" pitchFamily="-123" charset="0"/>
              <a:buChar char="•"/>
              <a:defRPr sz="1400">
                <a:solidFill>
                  <a:schemeClr val="tx1"/>
                </a:solidFill>
                <a:latin typeface="+mn-lt"/>
                <a:ea typeface="+mn-ea"/>
                <a:cs typeface="+mn-cs"/>
              </a:defRPr>
            </a:lvl5pPr>
            <a:lvl6pPr marL="2405063" indent="-119063" algn="l" rtl="0" fontAlgn="base">
              <a:lnSpc>
                <a:spcPct val="90000"/>
              </a:lnSpc>
              <a:spcBef>
                <a:spcPct val="20000"/>
              </a:spcBef>
              <a:spcAft>
                <a:spcPct val="0"/>
              </a:spcAft>
              <a:buFont typeface="Times" pitchFamily="-123" charset="0"/>
              <a:buChar char="•"/>
              <a:defRPr sz="1400">
                <a:solidFill>
                  <a:schemeClr val="tx1"/>
                </a:solidFill>
                <a:latin typeface="+mn-lt"/>
                <a:ea typeface="+mn-ea"/>
                <a:cs typeface="+mn-cs"/>
              </a:defRPr>
            </a:lvl6pPr>
            <a:lvl7pPr marL="2862263" indent="-119063" algn="l" rtl="0" fontAlgn="base">
              <a:lnSpc>
                <a:spcPct val="90000"/>
              </a:lnSpc>
              <a:spcBef>
                <a:spcPct val="20000"/>
              </a:spcBef>
              <a:spcAft>
                <a:spcPct val="0"/>
              </a:spcAft>
              <a:buFont typeface="Times" pitchFamily="-123" charset="0"/>
              <a:buChar char="•"/>
              <a:defRPr sz="1400">
                <a:solidFill>
                  <a:schemeClr val="tx1"/>
                </a:solidFill>
                <a:latin typeface="+mn-lt"/>
                <a:ea typeface="+mn-ea"/>
                <a:cs typeface="+mn-cs"/>
              </a:defRPr>
            </a:lvl7pPr>
            <a:lvl8pPr marL="3319463" indent="-119063" algn="l" rtl="0" fontAlgn="base">
              <a:lnSpc>
                <a:spcPct val="90000"/>
              </a:lnSpc>
              <a:spcBef>
                <a:spcPct val="20000"/>
              </a:spcBef>
              <a:spcAft>
                <a:spcPct val="0"/>
              </a:spcAft>
              <a:buFont typeface="Times" pitchFamily="-123" charset="0"/>
              <a:buChar char="•"/>
              <a:defRPr sz="1400">
                <a:solidFill>
                  <a:schemeClr val="tx1"/>
                </a:solidFill>
                <a:latin typeface="+mn-lt"/>
                <a:ea typeface="+mn-ea"/>
                <a:cs typeface="+mn-cs"/>
              </a:defRPr>
            </a:lvl8pPr>
            <a:lvl9pPr marL="3776663" indent="-119063" algn="l" rtl="0" fontAlgn="base">
              <a:lnSpc>
                <a:spcPct val="90000"/>
              </a:lnSpc>
              <a:spcBef>
                <a:spcPct val="20000"/>
              </a:spcBef>
              <a:spcAft>
                <a:spcPct val="0"/>
              </a:spcAft>
              <a:buFont typeface="Times" pitchFamily="-123" charset="0"/>
              <a:buChar char="•"/>
              <a:defRPr sz="1400">
                <a:solidFill>
                  <a:schemeClr val="tx1"/>
                </a:solidFill>
                <a:latin typeface="+mn-lt"/>
                <a:ea typeface="+mn-ea"/>
                <a:cs typeface="+mn-cs"/>
              </a:defRPr>
            </a:lvl9pPr>
          </a:lstStyle>
          <a:p>
            <a:pPr marL="0" indent="0">
              <a:spcBef>
                <a:spcPct val="50000"/>
              </a:spcBef>
              <a:buNone/>
            </a:pPr>
            <a:r>
              <a:rPr lang="en-US" sz="3200" b="0" dirty="0"/>
              <a:t>A heritable trait that increases an individuals fitness is an ______________. </a:t>
            </a:r>
          </a:p>
          <a:p>
            <a:pPr marL="0" indent="0">
              <a:spcBef>
                <a:spcPct val="50000"/>
              </a:spcBef>
              <a:buNone/>
            </a:pPr>
            <a:endParaRPr lang="en-US" sz="3200" b="0" dirty="0"/>
          </a:p>
        </p:txBody>
      </p:sp>
      <p:sp>
        <p:nvSpPr>
          <p:cNvPr id="15" name="Rectangle 14"/>
          <p:cNvSpPr/>
          <p:nvPr/>
        </p:nvSpPr>
        <p:spPr>
          <a:xfrm>
            <a:off x="4753272" y="3693540"/>
            <a:ext cx="3142656" cy="646331"/>
          </a:xfrm>
          <a:prstGeom prst="rect">
            <a:avLst/>
          </a:prstGeom>
          <a:noFill/>
        </p:spPr>
        <p:txBody>
          <a:bodyPr wrap="none" lIns="91440" tIns="45720" rIns="91440" bIns="45720">
            <a:spAutoFit/>
          </a:bodyPr>
          <a:lstStyle/>
          <a:p>
            <a:pPr algn="ctr"/>
            <a:r>
              <a:rPr lang="en-US" sz="3600" dirty="0">
                <a:ln w="13462">
                  <a:solidFill>
                    <a:schemeClr val="bg1"/>
                  </a:solidFill>
                  <a:prstDash val="solid"/>
                </a:ln>
                <a:solidFill>
                  <a:schemeClr val="accent2">
                    <a:lumMod val="50000"/>
                  </a:schemeClr>
                </a:solidFill>
                <a:effectLst>
                  <a:outerShdw dist="38100" dir="2700000" algn="bl" rotWithShape="0">
                    <a:schemeClr val="accent5"/>
                  </a:outerShdw>
                </a:effectLst>
              </a:rPr>
              <a:t>ADAPTATION</a:t>
            </a:r>
            <a:endParaRPr lang="en-US" sz="3600" b="1" cap="none" spc="0" dirty="0">
              <a:ln w="13462">
                <a:solidFill>
                  <a:schemeClr val="bg1"/>
                </a:solidFill>
                <a:prstDash val="solid"/>
              </a:ln>
              <a:solidFill>
                <a:schemeClr val="accent2">
                  <a:lumMod val="50000"/>
                </a:schemeClr>
              </a:solidFill>
              <a:effectLst>
                <a:outerShdw dist="38100" dir="2700000" algn="bl" rotWithShape="0">
                  <a:schemeClr val="accent5"/>
                </a:outerShdw>
              </a:effectLst>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2311396"/>
            <a:ext cx="3837558" cy="4061105"/>
          </a:xfrm>
          <a:prstGeom prst="rect">
            <a:avLst/>
          </a:prstGeom>
        </p:spPr>
      </p:pic>
    </p:spTree>
    <p:extLst>
      <p:ext uri="{BB962C8B-B14F-4D97-AF65-F5344CB8AC3E}">
        <p14:creationId xmlns:p14="http://schemas.microsoft.com/office/powerpoint/2010/main" val="1364105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7" name="Text Box 9"/>
          <p:cNvSpPr txBox="1">
            <a:spLocks noChangeArrowheads="1"/>
          </p:cNvSpPr>
          <p:nvPr/>
        </p:nvSpPr>
        <p:spPr bwMode="auto">
          <a:xfrm>
            <a:off x="6324600" y="304800"/>
            <a:ext cx="1524000" cy="274638"/>
          </a:xfrm>
          <a:prstGeom prst="rect">
            <a:avLst/>
          </a:prstGeom>
          <a:noFill/>
          <a:ln w="9525">
            <a:noFill/>
            <a:miter lim="800000"/>
            <a:headEnd/>
            <a:tailEnd/>
          </a:ln>
        </p:spPr>
        <p:txBody>
          <a:bodyPr>
            <a:prstTxWarp prst="textNoShape">
              <a:avLst/>
            </a:prstTxWarp>
            <a:spAutoFit/>
          </a:bodyPr>
          <a:lstStyle/>
          <a:p>
            <a:pPr>
              <a:spcBef>
                <a:spcPct val="50000"/>
              </a:spcBef>
            </a:pPr>
            <a:endParaRPr lang="en-US" sz="1200" i="1"/>
          </a:p>
        </p:txBody>
      </p:sp>
      <p:sp>
        <p:nvSpPr>
          <p:cNvPr id="22538" name="Text Box 10"/>
          <p:cNvSpPr txBox="1">
            <a:spLocks noChangeArrowheads="1"/>
          </p:cNvSpPr>
          <p:nvPr/>
        </p:nvSpPr>
        <p:spPr bwMode="auto">
          <a:xfrm>
            <a:off x="6553200" y="228600"/>
            <a:ext cx="2286000" cy="823913"/>
          </a:xfrm>
          <a:prstGeom prst="rect">
            <a:avLst/>
          </a:prstGeom>
          <a:noFill/>
          <a:ln w="9525">
            <a:noFill/>
            <a:miter lim="800000"/>
            <a:headEnd/>
            <a:tailEnd/>
          </a:ln>
        </p:spPr>
        <p:txBody>
          <a:bodyPr>
            <a:prstTxWarp prst="textNoShape">
              <a:avLst/>
            </a:prstTxWarp>
            <a:spAutoFit/>
          </a:bodyPr>
          <a:lstStyle/>
          <a:p>
            <a:pPr>
              <a:spcBef>
                <a:spcPct val="50000"/>
              </a:spcBef>
            </a:pPr>
            <a:endParaRPr lang="en-US" sz="1200" i="1"/>
          </a:p>
          <a:p>
            <a:pPr>
              <a:spcBef>
                <a:spcPct val="50000"/>
              </a:spcBef>
            </a:pPr>
            <a:endParaRPr lang="en-US" sz="1200" i="1"/>
          </a:p>
          <a:p>
            <a:pPr>
              <a:spcBef>
                <a:spcPct val="50000"/>
              </a:spcBef>
            </a:pPr>
            <a:endParaRPr lang="en-US" sz="1200" i="1"/>
          </a:p>
        </p:txBody>
      </p:sp>
      <p:sp>
        <p:nvSpPr>
          <p:cNvPr id="22545" name="Rectangle 17"/>
          <p:cNvSpPr>
            <a:spLocks noGrp="1" noChangeArrowheads="1"/>
          </p:cNvSpPr>
          <p:nvPr>
            <p:ph type="title"/>
          </p:nvPr>
        </p:nvSpPr>
        <p:spPr>
          <a:xfrm>
            <a:off x="685800" y="609600"/>
            <a:ext cx="7772400" cy="1143000"/>
          </a:xfrm>
        </p:spPr>
        <p:txBody>
          <a:bodyPr/>
          <a:lstStyle/>
          <a:p>
            <a:r>
              <a:rPr lang="en-US" b="1" dirty="0"/>
              <a:t>Survival of the Fittest</a:t>
            </a:r>
            <a:endParaRPr lang="en-US" dirty="0"/>
          </a:p>
        </p:txBody>
      </p:sp>
      <p:sp>
        <p:nvSpPr>
          <p:cNvPr id="22548" name="Rectangle 20"/>
          <p:cNvSpPr>
            <a:spLocks noChangeArrowheads="1"/>
          </p:cNvSpPr>
          <p:nvPr/>
        </p:nvSpPr>
        <p:spPr bwMode="auto">
          <a:xfrm>
            <a:off x="381000" y="228600"/>
            <a:ext cx="4572000" cy="366713"/>
          </a:xfrm>
          <a:prstGeom prst="rect">
            <a:avLst/>
          </a:prstGeom>
          <a:noFill/>
          <a:ln w="9525">
            <a:noFill/>
            <a:miter lim="800000"/>
            <a:headEnd/>
            <a:tailEnd/>
          </a:ln>
        </p:spPr>
        <p:txBody>
          <a:bodyPr>
            <a:prstTxWarp prst="textNoShape">
              <a:avLst/>
            </a:prstTxWarp>
            <a:spAutoFit/>
          </a:bodyPr>
          <a:lstStyle/>
          <a:p>
            <a:r>
              <a:rPr lang="en-US" sz="1800">
                <a:solidFill>
                  <a:srgbClr val="008040"/>
                </a:solidFill>
              </a:rPr>
              <a:t>Lesson 5.</a:t>
            </a:r>
            <a:r>
              <a:rPr lang="en-US" sz="1800">
                <a:solidFill>
                  <a:srgbClr val="008040"/>
                </a:solidFill>
                <a:latin typeface="Arial Bold" pitchFamily="-123" charset="0"/>
                <a:ea typeface="MS Pゴシック" pitchFamily="-92" charset="-128"/>
                <a:cs typeface="MS Pゴシック" pitchFamily="-92" charset="-128"/>
              </a:rPr>
              <a:t>1 Evolution</a:t>
            </a:r>
          </a:p>
        </p:txBody>
      </p:sp>
      <p:sp>
        <p:nvSpPr>
          <p:cNvPr id="14" name="Rectangle 3"/>
          <p:cNvSpPr txBox="1">
            <a:spLocks noChangeArrowheads="1"/>
          </p:cNvSpPr>
          <p:nvPr/>
        </p:nvSpPr>
        <p:spPr bwMode="auto">
          <a:xfrm>
            <a:off x="4692951" y="2106710"/>
            <a:ext cx="4357821" cy="3733800"/>
          </a:xfrm>
          <a:prstGeom prst="rect">
            <a:avLst/>
          </a:prstGeom>
          <a:noFill/>
          <a:ln w="9525">
            <a:noFill/>
            <a:miter lim="800000"/>
            <a:headEnd/>
            <a:tailEnd/>
          </a:ln>
          <a:effectLst>
            <a:outerShdw blurRad="50800" dist="12700" dir="8100000" algn="ctr" rotWithShape="0">
              <a:srgbClr val="FFFFFF">
                <a:alpha val="75000"/>
              </a:srgbClr>
            </a:outerShdw>
          </a:effectLst>
        </p:spPr>
        <p:txBody>
          <a:bodyPr vert="horz" wrap="square" lIns="91440" tIns="45720" rIns="91440" bIns="45720" numCol="1" anchor="t" anchorCtr="0" compatLnSpc="1">
            <a:prstTxWarp prst="textNoShape">
              <a:avLst/>
            </a:prstTxWarp>
          </a:bodyPr>
          <a:lstStyle>
            <a:lvl1pPr marL="169863" indent="-169863" algn="l" rtl="0" fontAlgn="base">
              <a:lnSpc>
                <a:spcPct val="90000"/>
              </a:lnSpc>
              <a:spcBef>
                <a:spcPct val="20000"/>
              </a:spcBef>
              <a:spcAft>
                <a:spcPct val="0"/>
              </a:spcAft>
              <a:buFont typeface="Times" pitchFamily="-123" charset="0"/>
              <a:buChar char="•"/>
              <a:defRPr sz="2400">
                <a:solidFill>
                  <a:schemeClr val="tx1"/>
                </a:solidFill>
                <a:latin typeface="+mn-lt"/>
                <a:ea typeface="+mn-ea"/>
                <a:cs typeface="+mn-cs"/>
              </a:defRPr>
            </a:lvl1pPr>
            <a:lvl2pPr marL="627063" indent="-169863" algn="l" rtl="0" fontAlgn="base">
              <a:lnSpc>
                <a:spcPct val="90000"/>
              </a:lnSpc>
              <a:spcBef>
                <a:spcPct val="20000"/>
              </a:spcBef>
              <a:spcAft>
                <a:spcPct val="0"/>
              </a:spcAft>
              <a:buFont typeface="Times" pitchFamily="-123" charset="0"/>
              <a:buChar char="•"/>
              <a:defRPr sz="2000">
                <a:solidFill>
                  <a:schemeClr val="tx1"/>
                </a:solidFill>
                <a:latin typeface="+mn-lt"/>
                <a:ea typeface="+mn-ea"/>
                <a:cs typeface="+mn-cs"/>
              </a:defRPr>
            </a:lvl2pPr>
            <a:lvl3pPr marL="1084263" indent="-169863" algn="l" rtl="0" fontAlgn="base">
              <a:spcBef>
                <a:spcPct val="20000"/>
              </a:spcBef>
              <a:spcAft>
                <a:spcPct val="0"/>
              </a:spcAft>
              <a:buFont typeface="Times" pitchFamily="-123" charset="0"/>
              <a:buChar char="•"/>
              <a:defRPr>
                <a:solidFill>
                  <a:schemeClr val="tx1"/>
                </a:solidFill>
                <a:latin typeface="+mn-lt"/>
                <a:ea typeface="+mn-ea"/>
                <a:cs typeface="+mn-cs"/>
              </a:defRPr>
            </a:lvl3pPr>
            <a:lvl4pPr marL="1490663" indent="-119063" algn="l" rtl="0" fontAlgn="base">
              <a:spcBef>
                <a:spcPct val="20000"/>
              </a:spcBef>
              <a:spcAft>
                <a:spcPct val="0"/>
              </a:spcAft>
              <a:buFont typeface="Times" pitchFamily="-123" charset="0"/>
              <a:buChar char="•"/>
              <a:defRPr sz="1600">
                <a:solidFill>
                  <a:schemeClr val="tx1"/>
                </a:solidFill>
                <a:latin typeface="+mn-lt"/>
                <a:ea typeface="+mn-ea"/>
                <a:cs typeface="+mn-cs"/>
              </a:defRPr>
            </a:lvl4pPr>
            <a:lvl5pPr marL="1947863" indent="-119063" algn="l" rtl="0" fontAlgn="base">
              <a:lnSpc>
                <a:spcPct val="90000"/>
              </a:lnSpc>
              <a:spcBef>
                <a:spcPct val="20000"/>
              </a:spcBef>
              <a:spcAft>
                <a:spcPct val="0"/>
              </a:spcAft>
              <a:buFont typeface="Times" pitchFamily="-123" charset="0"/>
              <a:buChar char="•"/>
              <a:defRPr sz="1400">
                <a:solidFill>
                  <a:schemeClr val="tx1"/>
                </a:solidFill>
                <a:latin typeface="+mn-lt"/>
                <a:ea typeface="+mn-ea"/>
                <a:cs typeface="+mn-cs"/>
              </a:defRPr>
            </a:lvl5pPr>
            <a:lvl6pPr marL="2405063" indent="-119063" algn="l" rtl="0" fontAlgn="base">
              <a:lnSpc>
                <a:spcPct val="90000"/>
              </a:lnSpc>
              <a:spcBef>
                <a:spcPct val="20000"/>
              </a:spcBef>
              <a:spcAft>
                <a:spcPct val="0"/>
              </a:spcAft>
              <a:buFont typeface="Times" pitchFamily="-123" charset="0"/>
              <a:buChar char="•"/>
              <a:defRPr sz="1400">
                <a:solidFill>
                  <a:schemeClr val="tx1"/>
                </a:solidFill>
                <a:latin typeface="+mn-lt"/>
                <a:ea typeface="+mn-ea"/>
                <a:cs typeface="+mn-cs"/>
              </a:defRPr>
            </a:lvl6pPr>
            <a:lvl7pPr marL="2862263" indent="-119063" algn="l" rtl="0" fontAlgn="base">
              <a:lnSpc>
                <a:spcPct val="90000"/>
              </a:lnSpc>
              <a:spcBef>
                <a:spcPct val="20000"/>
              </a:spcBef>
              <a:spcAft>
                <a:spcPct val="0"/>
              </a:spcAft>
              <a:buFont typeface="Times" pitchFamily="-123" charset="0"/>
              <a:buChar char="•"/>
              <a:defRPr sz="1400">
                <a:solidFill>
                  <a:schemeClr val="tx1"/>
                </a:solidFill>
                <a:latin typeface="+mn-lt"/>
                <a:ea typeface="+mn-ea"/>
                <a:cs typeface="+mn-cs"/>
              </a:defRPr>
            </a:lvl7pPr>
            <a:lvl8pPr marL="3319463" indent="-119063" algn="l" rtl="0" fontAlgn="base">
              <a:lnSpc>
                <a:spcPct val="90000"/>
              </a:lnSpc>
              <a:spcBef>
                <a:spcPct val="20000"/>
              </a:spcBef>
              <a:spcAft>
                <a:spcPct val="0"/>
              </a:spcAft>
              <a:buFont typeface="Times" pitchFamily="-123" charset="0"/>
              <a:buChar char="•"/>
              <a:defRPr sz="1400">
                <a:solidFill>
                  <a:schemeClr val="tx1"/>
                </a:solidFill>
                <a:latin typeface="+mn-lt"/>
                <a:ea typeface="+mn-ea"/>
                <a:cs typeface="+mn-cs"/>
              </a:defRPr>
            </a:lvl8pPr>
            <a:lvl9pPr marL="3776663" indent="-119063" algn="l" rtl="0" fontAlgn="base">
              <a:lnSpc>
                <a:spcPct val="90000"/>
              </a:lnSpc>
              <a:spcBef>
                <a:spcPct val="20000"/>
              </a:spcBef>
              <a:spcAft>
                <a:spcPct val="0"/>
              </a:spcAft>
              <a:buFont typeface="Times" pitchFamily="-123" charset="0"/>
              <a:buChar char="•"/>
              <a:defRPr sz="1400">
                <a:solidFill>
                  <a:schemeClr val="tx1"/>
                </a:solidFill>
                <a:latin typeface="+mn-lt"/>
                <a:ea typeface="+mn-ea"/>
                <a:cs typeface="+mn-cs"/>
              </a:defRPr>
            </a:lvl9pPr>
          </a:lstStyle>
          <a:p>
            <a:pPr marL="0" indent="0">
              <a:spcBef>
                <a:spcPct val="50000"/>
              </a:spcBef>
              <a:buNone/>
            </a:pPr>
            <a:r>
              <a:rPr lang="en-US" sz="3200" b="0" dirty="0"/>
              <a:t>An individual with ______ fitness will produce ________ offspring and pass on its genetic information more frequently than an individual with _______ fitness. </a:t>
            </a:r>
          </a:p>
          <a:p>
            <a:pPr marL="0" indent="0">
              <a:spcBef>
                <a:spcPct val="50000"/>
              </a:spcBef>
              <a:buNone/>
            </a:pPr>
            <a:endParaRPr lang="en-US" sz="3200" b="0" dirty="0"/>
          </a:p>
        </p:txBody>
      </p:sp>
      <p:sp>
        <p:nvSpPr>
          <p:cNvPr id="9" name="Rectangle 8"/>
          <p:cNvSpPr/>
          <p:nvPr/>
        </p:nvSpPr>
        <p:spPr>
          <a:xfrm>
            <a:off x="4788022" y="2483631"/>
            <a:ext cx="1338829" cy="646331"/>
          </a:xfrm>
          <a:prstGeom prst="rect">
            <a:avLst/>
          </a:prstGeom>
          <a:noFill/>
        </p:spPr>
        <p:txBody>
          <a:bodyPr wrap="none" lIns="91440" tIns="45720" rIns="91440" bIns="45720">
            <a:spAutoFit/>
          </a:bodyPr>
          <a:lstStyle/>
          <a:p>
            <a:pPr algn="ctr"/>
            <a:r>
              <a:rPr lang="en-US" sz="3600" dirty="0">
                <a:ln w="13462">
                  <a:solidFill>
                    <a:schemeClr val="bg1"/>
                  </a:solidFill>
                  <a:prstDash val="solid"/>
                </a:ln>
                <a:solidFill>
                  <a:schemeClr val="accent2">
                    <a:lumMod val="50000"/>
                  </a:schemeClr>
                </a:solidFill>
                <a:effectLst>
                  <a:outerShdw dist="38100" dir="2700000" algn="bl" rotWithShape="0">
                    <a:schemeClr val="accent5"/>
                  </a:outerShdw>
                </a:effectLst>
              </a:rPr>
              <a:t>HIGH</a:t>
            </a:r>
            <a:endParaRPr lang="en-US" sz="3600" b="1" cap="none" spc="0" dirty="0">
              <a:ln w="13462">
                <a:solidFill>
                  <a:schemeClr val="bg1"/>
                </a:solidFill>
                <a:prstDash val="solid"/>
              </a:ln>
              <a:solidFill>
                <a:schemeClr val="accent2">
                  <a:lumMod val="50000"/>
                </a:schemeClr>
              </a:solidFill>
              <a:effectLst>
                <a:outerShdw dist="38100" dir="2700000" algn="bl" rotWithShape="0">
                  <a:schemeClr val="accent5"/>
                </a:outerShdw>
              </a:effectLst>
            </a:endParaRPr>
          </a:p>
        </p:txBody>
      </p:sp>
      <p:sp>
        <p:nvSpPr>
          <p:cNvPr id="10" name="Rectangle 9"/>
          <p:cNvSpPr/>
          <p:nvPr/>
        </p:nvSpPr>
        <p:spPr>
          <a:xfrm>
            <a:off x="6444208" y="2924944"/>
            <a:ext cx="1569660" cy="646331"/>
          </a:xfrm>
          <a:prstGeom prst="rect">
            <a:avLst/>
          </a:prstGeom>
          <a:noFill/>
        </p:spPr>
        <p:txBody>
          <a:bodyPr wrap="none" lIns="91440" tIns="45720" rIns="91440" bIns="45720">
            <a:spAutoFit/>
          </a:bodyPr>
          <a:lstStyle/>
          <a:p>
            <a:pPr algn="ctr"/>
            <a:r>
              <a:rPr lang="en-US" sz="3600" dirty="0">
                <a:ln w="13462">
                  <a:solidFill>
                    <a:schemeClr val="bg1"/>
                  </a:solidFill>
                  <a:prstDash val="solid"/>
                </a:ln>
                <a:solidFill>
                  <a:schemeClr val="accent2">
                    <a:lumMod val="50000"/>
                  </a:schemeClr>
                </a:solidFill>
                <a:effectLst>
                  <a:outerShdw dist="38100" dir="2700000" algn="bl" rotWithShape="0">
                    <a:schemeClr val="accent5"/>
                  </a:outerShdw>
                </a:effectLst>
              </a:rPr>
              <a:t>MORE</a:t>
            </a:r>
            <a:endParaRPr lang="en-US" sz="3600" b="1" cap="none" spc="0" dirty="0">
              <a:ln w="13462">
                <a:solidFill>
                  <a:schemeClr val="bg1"/>
                </a:solidFill>
                <a:prstDash val="solid"/>
              </a:ln>
              <a:solidFill>
                <a:schemeClr val="accent2">
                  <a:lumMod val="50000"/>
                </a:schemeClr>
              </a:solidFill>
              <a:effectLst>
                <a:outerShdw dist="38100" dir="2700000" algn="bl" rotWithShape="0">
                  <a:schemeClr val="accent5"/>
                </a:outerShdw>
              </a:effectLst>
            </a:endParaRPr>
          </a:p>
        </p:txBody>
      </p:sp>
      <p:sp>
        <p:nvSpPr>
          <p:cNvPr id="12" name="Rectangle 11"/>
          <p:cNvSpPr/>
          <p:nvPr/>
        </p:nvSpPr>
        <p:spPr>
          <a:xfrm>
            <a:off x="4864966" y="5085184"/>
            <a:ext cx="1261885" cy="646331"/>
          </a:xfrm>
          <a:prstGeom prst="rect">
            <a:avLst/>
          </a:prstGeom>
          <a:noFill/>
        </p:spPr>
        <p:txBody>
          <a:bodyPr wrap="none" lIns="91440" tIns="45720" rIns="91440" bIns="45720">
            <a:spAutoFit/>
          </a:bodyPr>
          <a:lstStyle/>
          <a:p>
            <a:pPr algn="ctr"/>
            <a:r>
              <a:rPr lang="en-US" sz="3600" dirty="0">
                <a:ln w="13462">
                  <a:solidFill>
                    <a:schemeClr val="bg1"/>
                  </a:solidFill>
                  <a:prstDash val="solid"/>
                </a:ln>
                <a:solidFill>
                  <a:schemeClr val="accent2">
                    <a:lumMod val="50000"/>
                  </a:schemeClr>
                </a:solidFill>
                <a:effectLst>
                  <a:outerShdw dist="38100" dir="2700000" algn="bl" rotWithShape="0">
                    <a:schemeClr val="accent5"/>
                  </a:outerShdw>
                </a:effectLst>
              </a:rPr>
              <a:t>LOW</a:t>
            </a:r>
            <a:endParaRPr lang="en-US" sz="3600" b="1" cap="none" spc="0" dirty="0">
              <a:ln w="13462">
                <a:solidFill>
                  <a:schemeClr val="bg1"/>
                </a:solidFill>
                <a:prstDash val="solid"/>
              </a:ln>
              <a:solidFill>
                <a:schemeClr val="accent2">
                  <a:lumMod val="50000"/>
                </a:schemeClr>
              </a:solidFill>
              <a:effectLst>
                <a:outerShdw dist="38100" dir="2700000" algn="bl" rotWithShape="0">
                  <a:schemeClr val="accent5"/>
                </a:outerShdw>
              </a:effectLst>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56747" y="1916832"/>
            <a:ext cx="3883787" cy="4104456"/>
          </a:xfrm>
          <a:prstGeom prst="rect">
            <a:avLst/>
          </a:prstGeom>
        </p:spPr>
      </p:pic>
    </p:spTree>
    <p:extLst>
      <p:ext uri="{BB962C8B-B14F-4D97-AF65-F5344CB8AC3E}">
        <p14:creationId xmlns:p14="http://schemas.microsoft.com/office/powerpoint/2010/main" val="2281533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7" name="Text Box 9"/>
          <p:cNvSpPr txBox="1">
            <a:spLocks noChangeArrowheads="1"/>
          </p:cNvSpPr>
          <p:nvPr/>
        </p:nvSpPr>
        <p:spPr bwMode="auto">
          <a:xfrm>
            <a:off x="6324600" y="304800"/>
            <a:ext cx="1524000" cy="274638"/>
          </a:xfrm>
          <a:prstGeom prst="rect">
            <a:avLst/>
          </a:prstGeom>
          <a:noFill/>
          <a:ln w="9525">
            <a:noFill/>
            <a:miter lim="800000"/>
            <a:headEnd/>
            <a:tailEnd/>
          </a:ln>
        </p:spPr>
        <p:txBody>
          <a:bodyPr>
            <a:prstTxWarp prst="textNoShape">
              <a:avLst/>
            </a:prstTxWarp>
            <a:spAutoFit/>
          </a:bodyPr>
          <a:lstStyle/>
          <a:p>
            <a:pPr>
              <a:spcBef>
                <a:spcPct val="50000"/>
              </a:spcBef>
            </a:pPr>
            <a:endParaRPr lang="en-US" sz="1200" i="1"/>
          </a:p>
        </p:txBody>
      </p:sp>
      <p:sp>
        <p:nvSpPr>
          <p:cNvPr id="22538" name="Text Box 10"/>
          <p:cNvSpPr txBox="1">
            <a:spLocks noChangeArrowheads="1"/>
          </p:cNvSpPr>
          <p:nvPr/>
        </p:nvSpPr>
        <p:spPr bwMode="auto">
          <a:xfrm>
            <a:off x="6553200" y="228600"/>
            <a:ext cx="2286000" cy="823913"/>
          </a:xfrm>
          <a:prstGeom prst="rect">
            <a:avLst/>
          </a:prstGeom>
          <a:noFill/>
          <a:ln w="9525">
            <a:noFill/>
            <a:miter lim="800000"/>
            <a:headEnd/>
            <a:tailEnd/>
          </a:ln>
        </p:spPr>
        <p:txBody>
          <a:bodyPr>
            <a:prstTxWarp prst="textNoShape">
              <a:avLst/>
            </a:prstTxWarp>
            <a:spAutoFit/>
          </a:bodyPr>
          <a:lstStyle/>
          <a:p>
            <a:pPr>
              <a:spcBef>
                <a:spcPct val="50000"/>
              </a:spcBef>
            </a:pPr>
            <a:endParaRPr lang="en-US" sz="1200" i="1"/>
          </a:p>
          <a:p>
            <a:pPr>
              <a:spcBef>
                <a:spcPct val="50000"/>
              </a:spcBef>
            </a:pPr>
            <a:endParaRPr lang="en-US" sz="1200" i="1"/>
          </a:p>
          <a:p>
            <a:pPr>
              <a:spcBef>
                <a:spcPct val="50000"/>
              </a:spcBef>
            </a:pPr>
            <a:endParaRPr lang="en-US" sz="1200" i="1"/>
          </a:p>
        </p:txBody>
      </p:sp>
      <p:sp>
        <p:nvSpPr>
          <p:cNvPr id="22545" name="Rectangle 17"/>
          <p:cNvSpPr>
            <a:spLocks noGrp="1" noChangeArrowheads="1"/>
          </p:cNvSpPr>
          <p:nvPr>
            <p:ph type="title"/>
          </p:nvPr>
        </p:nvSpPr>
        <p:spPr>
          <a:xfrm>
            <a:off x="685800" y="609600"/>
            <a:ext cx="7772400" cy="1143000"/>
          </a:xfrm>
        </p:spPr>
        <p:txBody>
          <a:bodyPr/>
          <a:lstStyle/>
          <a:p>
            <a:r>
              <a:rPr lang="en-US" b="1" dirty="0"/>
              <a:t>Survival of the Fittest</a:t>
            </a:r>
            <a:endParaRPr lang="en-US" dirty="0"/>
          </a:p>
        </p:txBody>
      </p:sp>
      <p:sp>
        <p:nvSpPr>
          <p:cNvPr id="22548" name="Rectangle 20"/>
          <p:cNvSpPr>
            <a:spLocks noChangeArrowheads="1"/>
          </p:cNvSpPr>
          <p:nvPr/>
        </p:nvSpPr>
        <p:spPr bwMode="auto">
          <a:xfrm>
            <a:off x="381000" y="228600"/>
            <a:ext cx="4572000" cy="366713"/>
          </a:xfrm>
          <a:prstGeom prst="rect">
            <a:avLst/>
          </a:prstGeom>
          <a:noFill/>
          <a:ln w="9525">
            <a:noFill/>
            <a:miter lim="800000"/>
            <a:headEnd/>
            <a:tailEnd/>
          </a:ln>
        </p:spPr>
        <p:txBody>
          <a:bodyPr>
            <a:prstTxWarp prst="textNoShape">
              <a:avLst/>
            </a:prstTxWarp>
            <a:spAutoFit/>
          </a:bodyPr>
          <a:lstStyle/>
          <a:p>
            <a:r>
              <a:rPr lang="en-US" sz="1800">
                <a:solidFill>
                  <a:srgbClr val="008040"/>
                </a:solidFill>
              </a:rPr>
              <a:t>Lesson 5.</a:t>
            </a:r>
            <a:r>
              <a:rPr lang="en-US" sz="1800">
                <a:solidFill>
                  <a:srgbClr val="008040"/>
                </a:solidFill>
                <a:latin typeface="Arial Bold" pitchFamily="-123" charset="0"/>
                <a:ea typeface="MS Pゴシック" pitchFamily="-92" charset="-128"/>
                <a:cs typeface="MS Pゴシック" pitchFamily="-92" charset="-128"/>
              </a:rPr>
              <a:t>1 Evolution</a:t>
            </a:r>
          </a:p>
        </p:txBody>
      </p:sp>
      <p:sp>
        <p:nvSpPr>
          <p:cNvPr id="14" name="Rectangle 3"/>
          <p:cNvSpPr txBox="1">
            <a:spLocks noChangeArrowheads="1"/>
          </p:cNvSpPr>
          <p:nvPr/>
        </p:nvSpPr>
        <p:spPr bwMode="auto">
          <a:xfrm>
            <a:off x="4692951" y="2106710"/>
            <a:ext cx="4357821" cy="3733800"/>
          </a:xfrm>
          <a:prstGeom prst="rect">
            <a:avLst/>
          </a:prstGeom>
          <a:noFill/>
          <a:ln w="9525">
            <a:noFill/>
            <a:miter lim="800000"/>
            <a:headEnd/>
            <a:tailEnd/>
          </a:ln>
          <a:effectLst>
            <a:outerShdw blurRad="50800" dist="12700" dir="8100000" algn="ctr" rotWithShape="0">
              <a:srgbClr val="FFFFFF">
                <a:alpha val="75000"/>
              </a:srgbClr>
            </a:outerShdw>
          </a:effectLst>
        </p:spPr>
        <p:txBody>
          <a:bodyPr vert="horz" wrap="square" lIns="91440" tIns="45720" rIns="91440" bIns="45720" numCol="1" anchor="t" anchorCtr="0" compatLnSpc="1">
            <a:prstTxWarp prst="textNoShape">
              <a:avLst/>
            </a:prstTxWarp>
          </a:bodyPr>
          <a:lstStyle>
            <a:lvl1pPr marL="169863" indent="-169863" algn="l" rtl="0" fontAlgn="base">
              <a:lnSpc>
                <a:spcPct val="90000"/>
              </a:lnSpc>
              <a:spcBef>
                <a:spcPct val="20000"/>
              </a:spcBef>
              <a:spcAft>
                <a:spcPct val="0"/>
              </a:spcAft>
              <a:buFont typeface="Times" pitchFamily="-123" charset="0"/>
              <a:buChar char="•"/>
              <a:defRPr sz="2400">
                <a:solidFill>
                  <a:schemeClr val="tx1"/>
                </a:solidFill>
                <a:latin typeface="+mn-lt"/>
                <a:ea typeface="+mn-ea"/>
                <a:cs typeface="+mn-cs"/>
              </a:defRPr>
            </a:lvl1pPr>
            <a:lvl2pPr marL="627063" indent="-169863" algn="l" rtl="0" fontAlgn="base">
              <a:lnSpc>
                <a:spcPct val="90000"/>
              </a:lnSpc>
              <a:spcBef>
                <a:spcPct val="20000"/>
              </a:spcBef>
              <a:spcAft>
                <a:spcPct val="0"/>
              </a:spcAft>
              <a:buFont typeface="Times" pitchFamily="-123" charset="0"/>
              <a:buChar char="•"/>
              <a:defRPr sz="2000">
                <a:solidFill>
                  <a:schemeClr val="tx1"/>
                </a:solidFill>
                <a:latin typeface="+mn-lt"/>
                <a:ea typeface="+mn-ea"/>
                <a:cs typeface="+mn-cs"/>
              </a:defRPr>
            </a:lvl2pPr>
            <a:lvl3pPr marL="1084263" indent="-169863" algn="l" rtl="0" fontAlgn="base">
              <a:spcBef>
                <a:spcPct val="20000"/>
              </a:spcBef>
              <a:spcAft>
                <a:spcPct val="0"/>
              </a:spcAft>
              <a:buFont typeface="Times" pitchFamily="-123" charset="0"/>
              <a:buChar char="•"/>
              <a:defRPr>
                <a:solidFill>
                  <a:schemeClr val="tx1"/>
                </a:solidFill>
                <a:latin typeface="+mn-lt"/>
                <a:ea typeface="+mn-ea"/>
                <a:cs typeface="+mn-cs"/>
              </a:defRPr>
            </a:lvl3pPr>
            <a:lvl4pPr marL="1490663" indent="-119063" algn="l" rtl="0" fontAlgn="base">
              <a:spcBef>
                <a:spcPct val="20000"/>
              </a:spcBef>
              <a:spcAft>
                <a:spcPct val="0"/>
              </a:spcAft>
              <a:buFont typeface="Times" pitchFamily="-123" charset="0"/>
              <a:buChar char="•"/>
              <a:defRPr sz="1600">
                <a:solidFill>
                  <a:schemeClr val="tx1"/>
                </a:solidFill>
                <a:latin typeface="+mn-lt"/>
                <a:ea typeface="+mn-ea"/>
                <a:cs typeface="+mn-cs"/>
              </a:defRPr>
            </a:lvl4pPr>
            <a:lvl5pPr marL="1947863" indent="-119063" algn="l" rtl="0" fontAlgn="base">
              <a:lnSpc>
                <a:spcPct val="90000"/>
              </a:lnSpc>
              <a:spcBef>
                <a:spcPct val="20000"/>
              </a:spcBef>
              <a:spcAft>
                <a:spcPct val="0"/>
              </a:spcAft>
              <a:buFont typeface="Times" pitchFamily="-123" charset="0"/>
              <a:buChar char="•"/>
              <a:defRPr sz="1400">
                <a:solidFill>
                  <a:schemeClr val="tx1"/>
                </a:solidFill>
                <a:latin typeface="+mn-lt"/>
                <a:ea typeface="+mn-ea"/>
                <a:cs typeface="+mn-cs"/>
              </a:defRPr>
            </a:lvl5pPr>
            <a:lvl6pPr marL="2405063" indent="-119063" algn="l" rtl="0" fontAlgn="base">
              <a:lnSpc>
                <a:spcPct val="90000"/>
              </a:lnSpc>
              <a:spcBef>
                <a:spcPct val="20000"/>
              </a:spcBef>
              <a:spcAft>
                <a:spcPct val="0"/>
              </a:spcAft>
              <a:buFont typeface="Times" pitchFamily="-123" charset="0"/>
              <a:buChar char="•"/>
              <a:defRPr sz="1400">
                <a:solidFill>
                  <a:schemeClr val="tx1"/>
                </a:solidFill>
                <a:latin typeface="+mn-lt"/>
                <a:ea typeface="+mn-ea"/>
                <a:cs typeface="+mn-cs"/>
              </a:defRPr>
            </a:lvl6pPr>
            <a:lvl7pPr marL="2862263" indent="-119063" algn="l" rtl="0" fontAlgn="base">
              <a:lnSpc>
                <a:spcPct val="90000"/>
              </a:lnSpc>
              <a:spcBef>
                <a:spcPct val="20000"/>
              </a:spcBef>
              <a:spcAft>
                <a:spcPct val="0"/>
              </a:spcAft>
              <a:buFont typeface="Times" pitchFamily="-123" charset="0"/>
              <a:buChar char="•"/>
              <a:defRPr sz="1400">
                <a:solidFill>
                  <a:schemeClr val="tx1"/>
                </a:solidFill>
                <a:latin typeface="+mn-lt"/>
                <a:ea typeface="+mn-ea"/>
                <a:cs typeface="+mn-cs"/>
              </a:defRPr>
            </a:lvl7pPr>
            <a:lvl8pPr marL="3319463" indent="-119063" algn="l" rtl="0" fontAlgn="base">
              <a:lnSpc>
                <a:spcPct val="90000"/>
              </a:lnSpc>
              <a:spcBef>
                <a:spcPct val="20000"/>
              </a:spcBef>
              <a:spcAft>
                <a:spcPct val="0"/>
              </a:spcAft>
              <a:buFont typeface="Times" pitchFamily="-123" charset="0"/>
              <a:buChar char="•"/>
              <a:defRPr sz="1400">
                <a:solidFill>
                  <a:schemeClr val="tx1"/>
                </a:solidFill>
                <a:latin typeface="+mn-lt"/>
                <a:ea typeface="+mn-ea"/>
                <a:cs typeface="+mn-cs"/>
              </a:defRPr>
            </a:lvl8pPr>
            <a:lvl9pPr marL="3776663" indent="-119063" algn="l" rtl="0" fontAlgn="base">
              <a:lnSpc>
                <a:spcPct val="90000"/>
              </a:lnSpc>
              <a:spcBef>
                <a:spcPct val="20000"/>
              </a:spcBef>
              <a:spcAft>
                <a:spcPct val="0"/>
              </a:spcAft>
              <a:buFont typeface="Times" pitchFamily="-123" charset="0"/>
              <a:buChar char="•"/>
              <a:defRPr sz="1400">
                <a:solidFill>
                  <a:schemeClr val="tx1"/>
                </a:solidFill>
                <a:latin typeface="+mn-lt"/>
                <a:ea typeface="+mn-ea"/>
                <a:cs typeface="+mn-cs"/>
              </a:defRPr>
            </a:lvl9pPr>
          </a:lstStyle>
          <a:p>
            <a:pPr marL="0" indent="0">
              <a:spcBef>
                <a:spcPct val="50000"/>
              </a:spcBef>
              <a:buNone/>
            </a:pPr>
            <a:r>
              <a:rPr lang="en-US" sz="3200" b="0" dirty="0"/>
              <a:t>Therefore, organisms __________ in ways that maximize their success in a given ________________. </a:t>
            </a:r>
          </a:p>
          <a:p>
            <a:pPr marL="0" indent="0">
              <a:spcBef>
                <a:spcPct val="50000"/>
              </a:spcBef>
              <a:buNone/>
            </a:pPr>
            <a:endParaRPr lang="en-US" sz="3200" b="0" dirty="0"/>
          </a:p>
          <a:p>
            <a:pPr marL="0" indent="0">
              <a:spcBef>
                <a:spcPct val="50000"/>
              </a:spcBef>
              <a:buNone/>
            </a:pPr>
            <a:endParaRPr lang="en-US" sz="3200" b="0" dirty="0"/>
          </a:p>
        </p:txBody>
      </p:sp>
      <p:sp>
        <p:nvSpPr>
          <p:cNvPr id="12" name="Rectangle 11"/>
          <p:cNvSpPr/>
          <p:nvPr/>
        </p:nvSpPr>
        <p:spPr>
          <a:xfrm>
            <a:off x="4760945" y="2483631"/>
            <a:ext cx="2022733" cy="646331"/>
          </a:xfrm>
          <a:prstGeom prst="rect">
            <a:avLst/>
          </a:prstGeom>
          <a:noFill/>
        </p:spPr>
        <p:txBody>
          <a:bodyPr wrap="none" lIns="91440" tIns="45720" rIns="91440" bIns="45720">
            <a:spAutoFit/>
          </a:bodyPr>
          <a:lstStyle/>
          <a:p>
            <a:pPr algn="ctr"/>
            <a:r>
              <a:rPr lang="en-US" sz="3600" dirty="0">
                <a:ln w="13462">
                  <a:solidFill>
                    <a:schemeClr val="bg1"/>
                  </a:solidFill>
                  <a:prstDash val="solid"/>
                </a:ln>
                <a:solidFill>
                  <a:schemeClr val="accent2">
                    <a:lumMod val="50000"/>
                  </a:schemeClr>
                </a:solidFill>
                <a:effectLst>
                  <a:outerShdw dist="38100" dir="2700000" algn="bl" rotWithShape="0">
                    <a:schemeClr val="accent5"/>
                  </a:outerShdw>
                </a:effectLst>
              </a:rPr>
              <a:t>EVOLVE</a:t>
            </a:r>
            <a:endParaRPr lang="en-US" sz="3600" b="1" cap="none" spc="0" dirty="0">
              <a:ln w="13462">
                <a:solidFill>
                  <a:schemeClr val="bg1"/>
                </a:solidFill>
                <a:prstDash val="solid"/>
              </a:ln>
              <a:solidFill>
                <a:schemeClr val="accent2">
                  <a:lumMod val="50000"/>
                </a:schemeClr>
              </a:solidFill>
              <a:effectLst>
                <a:outerShdw dist="38100" dir="2700000" algn="bl" rotWithShape="0">
                  <a:schemeClr val="accent5"/>
                </a:outerShdw>
              </a:effectLst>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56747" y="1916832"/>
            <a:ext cx="3883787" cy="4104456"/>
          </a:xfrm>
          <a:prstGeom prst="rect">
            <a:avLst/>
          </a:prstGeom>
        </p:spPr>
      </p:pic>
      <p:sp>
        <p:nvSpPr>
          <p:cNvPr id="13" name="Rectangle 12"/>
          <p:cNvSpPr/>
          <p:nvPr/>
        </p:nvSpPr>
        <p:spPr>
          <a:xfrm>
            <a:off x="4755272" y="3838904"/>
            <a:ext cx="3595856" cy="646331"/>
          </a:xfrm>
          <a:prstGeom prst="rect">
            <a:avLst/>
          </a:prstGeom>
          <a:noFill/>
        </p:spPr>
        <p:txBody>
          <a:bodyPr wrap="none" lIns="91440" tIns="45720" rIns="91440" bIns="45720">
            <a:spAutoFit/>
          </a:bodyPr>
          <a:lstStyle/>
          <a:p>
            <a:pPr algn="ctr"/>
            <a:r>
              <a:rPr lang="en-US" sz="3600" dirty="0">
                <a:ln w="13462">
                  <a:solidFill>
                    <a:schemeClr val="bg1"/>
                  </a:solidFill>
                  <a:prstDash val="solid"/>
                </a:ln>
                <a:solidFill>
                  <a:schemeClr val="accent2">
                    <a:lumMod val="50000"/>
                  </a:schemeClr>
                </a:solidFill>
                <a:effectLst>
                  <a:outerShdw dist="38100" dir="2700000" algn="bl" rotWithShape="0">
                    <a:schemeClr val="accent5"/>
                  </a:outerShdw>
                </a:effectLst>
              </a:rPr>
              <a:t>ENVIRONMENT</a:t>
            </a:r>
            <a:endParaRPr lang="en-US" sz="3600" b="1" cap="none" spc="0" dirty="0">
              <a:ln w="13462">
                <a:solidFill>
                  <a:schemeClr val="bg1"/>
                </a:solidFill>
                <a:prstDash val="solid"/>
              </a:ln>
              <a:solidFill>
                <a:schemeClr val="accent2">
                  <a:lumMod val="50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217541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ext Box 2"/>
          <p:cNvSpPr txBox="1">
            <a:spLocks noChangeArrowheads="1"/>
          </p:cNvSpPr>
          <p:nvPr/>
        </p:nvSpPr>
        <p:spPr bwMode="auto">
          <a:xfrm>
            <a:off x="6324600" y="304800"/>
            <a:ext cx="1524000" cy="274638"/>
          </a:xfrm>
          <a:prstGeom prst="rect">
            <a:avLst/>
          </a:prstGeom>
          <a:noFill/>
          <a:ln w="9525">
            <a:noFill/>
            <a:miter lim="800000"/>
            <a:headEnd/>
            <a:tailEnd/>
          </a:ln>
        </p:spPr>
        <p:txBody>
          <a:bodyPr>
            <a:prstTxWarp prst="textNoShape">
              <a:avLst/>
            </a:prstTxWarp>
            <a:spAutoFit/>
          </a:bodyPr>
          <a:lstStyle/>
          <a:p>
            <a:pPr>
              <a:spcBef>
                <a:spcPct val="50000"/>
              </a:spcBef>
            </a:pPr>
            <a:endParaRPr lang="en-US" sz="1200" i="1"/>
          </a:p>
        </p:txBody>
      </p:sp>
      <p:sp>
        <p:nvSpPr>
          <p:cNvPr id="99331" name="Text Box 3"/>
          <p:cNvSpPr txBox="1">
            <a:spLocks noChangeArrowheads="1"/>
          </p:cNvSpPr>
          <p:nvPr/>
        </p:nvSpPr>
        <p:spPr bwMode="auto">
          <a:xfrm>
            <a:off x="6553200" y="228600"/>
            <a:ext cx="2286000" cy="823913"/>
          </a:xfrm>
          <a:prstGeom prst="rect">
            <a:avLst/>
          </a:prstGeom>
          <a:noFill/>
          <a:ln w="9525">
            <a:noFill/>
            <a:miter lim="800000"/>
            <a:headEnd/>
            <a:tailEnd/>
          </a:ln>
        </p:spPr>
        <p:txBody>
          <a:bodyPr>
            <a:prstTxWarp prst="textNoShape">
              <a:avLst/>
            </a:prstTxWarp>
            <a:spAutoFit/>
          </a:bodyPr>
          <a:lstStyle/>
          <a:p>
            <a:pPr>
              <a:spcBef>
                <a:spcPct val="50000"/>
              </a:spcBef>
            </a:pPr>
            <a:endParaRPr lang="en-US" sz="1200" i="1"/>
          </a:p>
          <a:p>
            <a:pPr>
              <a:spcBef>
                <a:spcPct val="50000"/>
              </a:spcBef>
            </a:pPr>
            <a:endParaRPr lang="en-US" sz="1200" i="1"/>
          </a:p>
          <a:p>
            <a:pPr>
              <a:spcBef>
                <a:spcPct val="50000"/>
              </a:spcBef>
            </a:pPr>
            <a:endParaRPr lang="en-US" sz="1200" i="1"/>
          </a:p>
        </p:txBody>
      </p:sp>
      <p:sp>
        <p:nvSpPr>
          <p:cNvPr id="99332" name="Rectangle 4"/>
          <p:cNvSpPr>
            <a:spLocks noGrp="1" noChangeArrowheads="1"/>
          </p:cNvSpPr>
          <p:nvPr>
            <p:ph type="title"/>
          </p:nvPr>
        </p:nvSpPr>
        <p:spPr/>
        <p:txBody>
          <a:bodyPr/>
          <a:lstStyle/>
          <a:p>
            <a:r>
              <a:rPr lang="en-US" b="1"/>
              <a:t>Artificial Selection</a:t>
            </a:r>
            <a:endParaRPr lang="en-US"/>
          </a:p>
        </p:txBody>
      </p:sp>
      <p:sp>
        <p:nvSpPr>
          <p:cNvPr id="99333" name="Rectangle 5"/>
          <p:cNvSpPr>
            <a:spLocks noChangeArrowheads="1"/>
          </p:cNvSpPr>
          <p:nvPr/>
        </p:nvSpPr>
        <p:spPr bwMode="auto">
          <a:xfrm>
            <a:off x="381000" y="228600"/>
            <a:ext cx="4572000" cy="366713"/>
          </a:xfrm>
          <a:prstGeom prst="rect">
            <a:avLst/>
          </a:prstGeom>
          <a:noFill/>
          <a:ln w="9525">
            <a:noFill/>
            <a:miter lim="800000"/>
            <a:headEnd/>
            <a:tailEnd/>
          </a:ln>
        </p:spPr>
        <p:txBody>
          <a:bodyPr>
            <a:prstTxWarp prst="textNoShape">
              <a:avLst/>
            </a:prstTxWarp>
            <a:spAutoFit/>
          </a:bodyPr>
          <a:lstStyle/>
          <a:p>
            <a:r>
              <a:rPr lang="en-US" sz="1800">
                <a:solidFill>
                  <a:srgbClr val="008040"/>
                </a:solidFill>
              </a:rPr>
              <a:t>Lesson 5.</a:t>
            </a:r>
            <a:r>
              <a:rPr lang="en-US" sz="1800">
                <a:solidFill>
                  <a:srgbClr val="008040"/>
                </a:solidFill>
                <a:latin typeface="Arial Bold" pitchFamily="-123" charset="0"/>
                <a:ea typeface="MS Pゴシック" pitchFamily="-92" charset="-128"/>
                <a:cs typeface="MS Pゴシック" pitchFamily="-92" charset="-128"/>
              </a:rPr>
              <a:t>1 Evolution</a:t>
            </a:r>
          </a:p>
        </p:txBody>
      </p:sp>
      <p:sp>
        <p:nvSpPr>
          <p:cNvPr id="99342" name="Text Box 14"/>
          <p:cNvSpPr txBox="1">
            <a:spLocks noChangeArrowheads="1"/>
          </p:cNvSpPr>
          <p:nvPr/>
        </p:nvSpPr>
        <p:spPr bwMode="auto">
          <a:xfrm>
            <a:off x="457200" y="1828800"/>
            <a:ext cx="4495800" cy="4185761"/>
          </a:xfrm>
          <a:prstGeom prst="rect">
            <a:avLst/>
          </a:prstGeom>
          <a:noFill/>
          <a:ln w="9525">
            <a:noFill/>
            <a:miter lim="800000"/>
            <a:headEnd/>
            <a:tailEnd/>
          </a:ln>
        </p:spPr>
        <p:txBody>
          <a:bodyPr wrap="square">
            <a:prstTxWarp prst="textNoShape">
              <a:avLst/>
            </a:prstTxWarp>
            <a:spAutoFit/>
          </a:bodyPr>
          <a:lstStyle/>
          <a:p>
            <a:pPr marL="381000" indent="-190500">
              <a:spcBef>
                <a:spcPct val="50000"/>
              </a:spcBef>
              <a:buFontTx/>
              <a:buChar char="•"/>
            </a:pPr>
            <a:r>
              <a:rPr lang="en-US" sz="2800" b="0" dirty="0"/>
              <a:t>Artificial Selection - Selection under __________ direction</a:t>
            </a:r>
          </a:p>
          <a:p>
            <a:pPr marL="381000" indent="-190500">
              <a:spcBef>
                <a:spcPct val="50000"/>
              </a:spcBef>
              <a:buFontTx/>
              <a:buChar char="•"/>
            </a:pPr>
            <a:r>
              <a:rPr lang="en-US" sz="2800" b="0" dirty="0"/>
              <a:t>Throughout history, humans have chosen and bred animals and plants with _______________ traits.</a:t>
            </a:r>
            <a:endParaRPr lang="en-US" sz="1600" dirty="0"/>
          </a:p>
        </p:txBody>
      </p:sp>
      <p:sp>
        <p:nvSpPr>
          <p:cNvPr id="8" name="Rectangle 7"/>
          <p:cNvSpPr/>
          <p:nvPr/>
        </p:nvSpPr>
        <p:spPr>
          <a:xfrm>
            <a:off x="971600" y="2648634"/>
            <a:ext cx="1903086" cy="646331"/>
          </a:xfrm>
          <a:prstGeom prst="rect">
            <a:avLst/>
          </a:prstGeom>
          <a:noFill/>
        </p:spPr>
        <p:txBody>
          <a:bodyPr wrap="none" lIns="91440" tIns="45720" rIns="91440" bIns="45720">
            <a:spAutoFit/>
          </a:bodyPr>
          <a:lstStyle/>
          <a:p>
            <a:pPr algn="ctr"/>
            <a:r>
              <a:rPr lang="en-US" sz="3600" dirty="0">
                <a:ln w="13462">
                  <a:solidFill>
                    <a:schemeClr val="bg1"/>
                  </a:solidFill>
                  <a:prstDash val="solid"/>
                </a:ln>
                <a:solidFill>
                  <a:schemeClr val="accent2">
                    <a:lumMod val="50000"/>
                  </a:schemeClr>
                </a:solidFill>
                <a:effectLst>
                  <a:outerShdw dist="38100" dir="2700000" algn="bl" rotWithShape="0">
                    <a:schemeClr val="accent5"/>
                  </a:outerShdw>
                </a:effectLst>
              </a:rPr>
              <a:t>HUMAN</a:t>
            </a:r>
            <a:endParaRPr lang="en-US" sz="3600" b="1" cap="none" spc="0" dirty="0">
              <a:ln w="13462">
                <a:solidFill>
                  <a:schemeClr val="bg1"/>
                </a:solidFill>
                <a:prstDash val="solid"/>
              </a:ln>
              <a:solidFill>
                <a:schemeClr val="accent2">
                  <a:lumMod val="50000"/>
                </a:schemeClr>
              </a:solidFill>
              <a:effectLst>
                <a:outerShdw dist="38100" dir="2700000" algn="bl" rotWithShape="0">
                  <a:schemeClr val="accent5"/>
                </a:outerShdw>
              </a:effectLst>
            </a:endParaRPr>
          </a:p>
        </p:txBody>
      </p:sp>
      <p:sp>
        <p:nvSpPr>
          <p:cNvPr id="9" name="Rectangle 8"/>
          <p:cNvSpPr/>
          <p:nvPr/>
        </p:nvSpPr>
        <p:spPr>
          <a:xfrm>
            <a:off x="827584" y="4898438"/>
            <a:ext cx="2954655" cy="646331"/>
          </a:xfrm>
          <a:prstGeom prst="rect">
            <a:avLst/>
          </a:prstGeom>
          <a:noFill/>
        </p:spPr>
        <p:txBody>
          <a:bodyPr wrap="none" lIns="91440" tIns="45720" rIns="91440" bIns="45720">
            <a:spAutoFit/>
          </a:bodyPr>
          <a:lstStyle/>
          <a:p>
            <a:pPr algn="ctr"/>
            <a:r>
              <a:rPr lang="en-US" sz="3600" dirty="0">
                <a:ln w="13462">
                  <a:solidFill>
                    <a:schemeClr val="bg1"/>
                  </a:solidFill>
                  <a:prstDash val="solid"/>
                </a:ln>
                <a:solidFill>
                  <a:schemeClr val="accent2">
                    <a:lumMod val="50000"/>
                  </a:schemeClr>
                </a:solidFill>
                <a:effectLst>
                  <a:outerShdw dist="38100" dir="2700000" algn="bl" rotWithShape="0">
                    <a:schemeClr val="accent5"/>
                  </a:outerShdw>
                </a:effectLst>
              </a:rPr>
              <a:t>BENEFICIAL</a:t>
            </a:r>
            <a:endParaRPr lang="en-US" sz="3600" b="1" cap="none" spc="0" dirty="0">
              <a:ln w="13462">
                <a:solidFill>
                  <a:schemeClr val="bg1"/>
                </a:solidFill>
                <a:prstDash val="solid"/>
              </a:ln>
              <a:solidFill>
                <a:schemeClr val="accent2">
                  <a:lumMod val="50000"/>
                </a:schemeClr>
              </a:solidFill>
              <a:effectLst>
                <a:outerShdw dist="38100" dir="2700000" algn="bl" rotWithShape="0">
                  <a:schemeClr val="accent5"/>
                </a:outerShdw>
              </a:effectLs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6016" y="2382171"/>
            <a:ext cx="4273021" cy="316259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ext Box 2"/>
          <p:cNvSpPr txBox="1">
            <a:spLocks noChangeArrowheads="1"/>
          </p:cNvSpPr>
          <p:nvPr/>
        </p:nvSpPr>
        <p:spPr bwMode="auto">
          <a:xfrm>
            <a:off x="6324600" y="304800"/>
            <a:ext cx="1524000" cy="274638"/>
          </a:xfrm>
          <a:prstGeom prst="rect">
            <a:avLst/>
          </a:prstGeom>
          <a:noFill/>
          <a:ln w="9525">
            <a:noFill/>
            <a:miter lim="800000"/>
            <a:headEnd/>
            <a:tailEnd/>
          </a:ln>
        </p:spPr>
        <p:txBody>
          <a:bodyPr>
            <a:prstTxWarp prst="textNoShape">
              <a:avLst/>
            </a:prstTxWarp>
            <a:spAutoFit/>
          </a:bodyPr>
          <a:lstStyle/>
          <a:p>
            <a:pPr>
              <a:spcBef>
                <a:spcPct val="50000"/>
              </a:spcBef>
            </a:pPr>
            <a:endParaRPr lang="en-US" sz="1200" i="1"/>
          </a:p>
        </p:txBody>
      </p:sp>
      <p:sp>
        <p:nvSpPr>
          <p:cNvPr id="99331" name="Text Box 3"/>
          <p:cNvSpPr txBox="1">
            <a:spLocks noChangeArrowheads="1"/>
          </p:cNvSpPr>
          <p:nvPr/>
        </p:nvSpPr>
        <p:spPr bwMode="auto">
          <a:xfrm>
            <a:off x="6553200" y="228600"/>
            <a:ext cx="2286000" cy="823913"/>
          </a:xfrm>
          <a:prstGeom prst="rect">
            <a:avLst/>
          </a:prstGeom>
          <a:noFill/>
          <a:ln w="9525">
            <a:noFill/>
            <a:miter lim="800000"/>
            <a:headEnd/>
            <a:tailEnd/>
          </a:ln>
        </p:spPr>
        <p:txBody>
          <a:bodyPr>
            <a:prstTxWarp prst="textNoShape">
              <a:avLst/>
            </a:prstTxWarp>
            <a:spAutoFit/>
          </a:bodyPr>
          <a:lstStyle/>
          <a:p>
            <a:pPr>
              <a:spcBef>
                <a:spcPct val="50000"/>
              </a:spcBef>
            </a:pPr>
            <a:endParaRPr lang="en-US" sz="1200" i="1"/>
          </a:p>
          <a:p>
            <a:pPr>
              <a:spcBef>
                <a:spcPct val="50000"/>
              </a:spcBef>
            </a:pPr>
            <a:endParaRPr lang="en-US" sz="1200" i="1"/>
          </a:p>
          <a:p>
            <a:pPr>
              <a:spcBef>
                <a:spcPct val="50000"/>
              </a:spcBef>
            </a:pPr>
            <a:endParaRPr lang="en-US" sz="1200" i="1"/>
          </a:p>
        </p:txBody>
      </p:sp>
      <p:sp>
        <p:nvSpPr>
          <p:cNvPr id="99332" name="Rectangle 4"/>
          <p:cNvSpPr>
            <a:spLocks noGrp="1" noChangeArrowheads="1"/>
          </p:cNvSpPr>
          <p:nvPr>
            <p:ph type="title"/>
          </p:nvPr>
        </p:nvSpPr>
        <p:spPr/>
        <p:txBody>
          <a:bodyPr/>
          <a:lstStyle/>
          <a:p>
            <a:r>
              <a:rPr lang="en-US" b="1"/>
              <a:t>Artificial Selection</a:t>
            </a:r>
            <a:endParaRPr lang="en-US"/>
          </a:p>
        </p:txBody>
      </p:sp>
      <p:sp>
        <p:nvSpPr>
          <p:cNvPr id="99333" name="Rectangle 5"/>
          <p:cNvSpPr>
            <a:spLocks noChangeArrowheads="1"/>
          </p:cNvSpPr>
          <p:nvPr/>
        </p:nvSpPr>
        <p:spPr bwMode="auto">
          <a:xfrm>
            <a:off x="381000" y="228600"/>
            <a:ext cx="4572000" cy="366713"/>
          </a:xfrm>
          <a:prstGeom prst="rect">
            <a:avLst/>
          </a:prstGeom>
          <a:noFill/>
          <a:ln w="9525">
            <a:noFill/>
            <a:miter lim="800000"/>
            <a:headEnd/>
            <a:tailEnd/>
          </a:ln>
        </p:spPr>
        <p:txBody>
          <a:bodyPr>
            <a:prstTxWarp prst="textNoShape">
              <a:avLst/>
            </a:prstTxWarp>
            <a:spAutoFit/>
          </a:bodyPr>
          <a:lstStyle/>
          <a:p>
            <a:r>
              <a:rPr lang="en-US" sz="1800">
                <a:solidFill>
                  <a:srgbClr val="008040"/>
                </a:solidFill>
              </a:rPr>
              <a:t>Lesson 5.</a:t>
            </a:r>
            <a:r>
              <a:rPr lang="en-US" sz="1800">
                <a:solidFill>
                  <a:srgbClr val="008040"/>
                </a:solidFill>
                <a:latin typeface="Arial Bold" pitchFamily="-123" charset="0"/>
                <a:ea typeface="MS Pゴシック" pitchFamily="-92" charset="-128"/>
                <a:cs typeface="MS Pゴシック" pitchFamily="-92" charset="-128"/>
              </a:rPr>
              <a:t>1 Evolution</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09" y="2190450"/>
            <a:ext cx="4357791" cy="3661756"/>
          </a:xfrm>
          <a:prstGeom prst="rect">
            <a:avLst/>
          </a:prstGeom>
        </p:spPr>
      </p:pic>
      <p:sp>
        <p:nvSpPr>
          <p:cNvPr id="12" name="Text Box 14"/>
          <p:cNvSpPr txBox="1">
            <a:spLocks noChangeArrowheads="1"/>
          </p:cNvSpPr>
          <p:nvPr/>
        </p:nvSpPr>
        <p:spPr bwMode="auto">
          <a:xfrm>
            <a:off x="4572000" y="1891219"/>
            <a:ext cx="4495800" cy="4339650"/>
          </a:xfrm>
          <a:prstGeom prst="rect">
            <a:avLst/>
          </a:prstGeom>
          <a:noFill/>
          <a:ln w="9525">
            <a:noFill/>
            <a:miter lim="800000"/>
            <a:headEnd/>
            <a:tailEnd/>
          </a:ln>
        </p:spPr>
        <p:txBody>
          <a:bodyPr wrap="square">
            <a:prstTxWarp prst="textNoShape">
              <a:avLst/>
            </a:prstTxWarp>
            <a:spAutoFit/>
          </a:bodyPr>
          <a:lstStyle/>
          <a:p>
            <a:pPr marL="381000" indent="-190500">
              <a:spcBef>
                <a:spcPct val="50000"/>
              </a:spcBef>
              <a:buFontTx/>
              <a:buChar char="•"/>
            </a:pPr>
            <a:r>
              <a:rPr lang="en-US" sz="2800" b="0" dirty="0"/>
              <a:t>Great Dane – Bred for boar hunting &amp; guarding estates</a:t>
            </a:r>
          </a:p>
          <a:p>
            <a:pPr marL="381000" indent="-190500">
              <a:spcBef>
                <a:spcPct val="50000"/>
              </a:spcBef>
              <a:buFontTx/>
              <a:buChar char="•"/>
            </a:pPr>
            <a:r>
              <a:rPr lang="en-US" sz="2800" b="0" dirty="0"/>
              <a:t>Saint Bernard – Bred for rescuing lost travelers and guarding estates. </a:t>
            </a:r>
          </a:p>
          <a:p>
            <a:pPr marL="381000" indent="-190500">
              <a:spcBef>
                <a:spcPct val="50000"/>
              </a:spcBef>
              <a:buFontTx/>
              <a:buChar char="•"/>
            </a:pPr>
            <a:r>
              <a:rPr lang="en-US" sz="2800" b="0" dirty="0"/>
              <a:t>Chihuahua – bred for companionship</a:t>
            </a:r>
          </a:p>
          <a:p>
            <a:pPr marL="381000" indent="-190500">
              <a:spcBef>
                <a:spcPct val="50000"/>
              </a:spcBef>
              <a:buFontTx/>
              <a:buChar char="•"/>
            </a:pPr>
            <a:endParaRPr lang="en-US" sz="1600" dirty="0"/>
          </a:p>
        </p:txBody>
      </p:sp>
    </p:spTree>
    <p:extLst>
      <p:ext uri="{BB962C8B-B14F-4D97-AF65-F5344CB8AC3E}">
        <p14:creationId xmlns:p14="http://schemas.microsoft.com/office/powerpoint/2010/main" val="19253425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ext Box 2"/>
          <p:cNvSpPr txBox="1">
            <a:spLocks noChangeArrowheads="1"/>
          </p:cNvSpPr>
          <p:nvPr/>
        </p:nvSpPr>
        <p:spPr bwMode="auto">
          <a:xfrm>
            <a:off x="6324600" y="304800"/>
            <a:ext cx="1524000" cy="274638"/>
          </a:xfrm>
          <a:prstGeom prst="rect">
            <a:avLst/>
          </a:prstGeom>
          <a:noFill/>
          <a:ln w="9525">
            <a:noFill/>
            <a:miter lim="800000"/>
            <a:headEnd/>
            <a:tailEnd/>
          </a:ln>
        </p:spPr>
        <p:txBody>
          <a:bodyPr>
            <a:prstTxWarp prst="textNoShape">
              <a:avLst/>
            </a:prstTxWarp>
            <a:spAutoFit/>
          </a:bodyPr>
          <a:lstStyle/>
          <a:p>
            <a:pPr>
              <a:spcBef>
                <a:spcPct val="50000"/>
              </a:spcBef>
            </a:pPr>
            <a:endParaRPr lang="en-US" sz="1200" i="1"/>
          </a:p>
        </p:txBody>
      </p:sp>
      <p:sp>
        <p:nvSpPr>
          <p:cNvPr id="99331" name="Text Box 3"/>
          <p:cNvSpPr txBox="1">
            <a:spLocks noChangeArrowheads="1"/>
          </p:cNvSpPr>
          <p:nvPr/>
        </p:nvSpPr>
        <p:spPr bwMode="auto">
          <a:xfrm>
            <a:off x="6553200" y="228600"/>
            <a:ext cx="2286000" cy="823913"/>
          </a:xfrm>
          <a:prstGeom prst="rect">
            <a:avLst/>
          </a:prstGeom>
          <a:noFill/>
          <a:ln w="9525">
            <a:noFill/>
            <a:miter lim="800000"/>
            <a:headEnd/>
            <a:tailEnd/>
          </a:ln>
        </p:spPr>
        <p:txBody>
          <a:bodyPr>
            <a:prstTxWarp prst="textNoShape">
              <a:avLst/>
            </a:prstTxWarp>
            <a:spAutoFit/>
          </a:bodyPr>
          <a:lstStyle/>
          <a:p>
            <a:pPr>
              <a:spcBef>
                <a:spcPct val="50000"/>
              </a:spcBef>
            </a:pPr>
            <a:endParaRPr lang="en-US" sz="1200" i="1"/>
          </a:p>
          <a:p>
            <a:pPr>
              <a:spcBef>
                <a:spcPct val="50000"/>
              </a:spcBef>
            </a:pPr>
            <a:endParaRPr lang="en-US" sz="1200" i="1"/>
          </a:p>
          <a:p>
            <a:pPr>
              <a:spcBef>
                <a:spcPct val="50000"/>
              </a:spcBef>
            </a:pPr>
            <a:endParaRPr lang="en-US" sz="1200" i="1"/>
          </a:p>
        </p:txBody>
      </p:sp>
      <p:sp>
        <p:nvSpPr>
          <p:cNvPr id="99332" name="Rectangle 4"/>
          <p:cNvSpPr>
            <a:spLocks noGrp="1" noChangeArrowheads="1"/>
          </p:cNvSpPr>
          <p:nvPr>
            <p:ph type="title"/>
          </p:nvPr>
        </p:nvSpPr>
        <p:spPr/>
        <p:txBody>
          <a:bodyPr/>
          <a:lstStyle/>
          <a:p>
            <a:r>
              <a:rPr lang="en-US" b="1"/>
              <a:t>Artificial Selection</a:t>
            </a:r>
            <a:endParaRPr lang="en-US"/>
          </a:p>
        </p:txBody>
      </p:sp>
      <p:sp>
        <p:nvSpPr>
          <p:cNvPr id="99333" name="Rectangle 5"/>
          <p:cNvSpPr>
            <a:spLocks noChangeArrowheads="1"/>
          </p:cNvSpPr>
          <p:nvPr/>
        </p:nvSpPr>
        <p:spPr bwMode="auto">
          <a:xfrm>
            <a:off x="381000" y="228600"/>
            <a:ext cx="4572000" cy="366713"/>
          </a:xfrm>
          <a:prstGeom prst="rect">
            <a:avLst/>
          </a:prstGeom>
          <a:noFill/>
          <a:ln w="9525">
            <a:noFill/>
            <a:miter lim="800000"/>
            <a:headEnd/>
            <a:tailEnd/>
          </a:ln>
        </p:spPr>
        <p:txBody>
          <a:bodyPr>
            <a:prstTxWarp prst="textNoShape">
              <a:avLst/>
            </a:prstTxWarp>
            <a:spAutoFit/>
          </a:bodyPr>
          <a:lstStyle/>
          <a:p>
            <a:r>
              <a:rPr lang="en-US" sz="1800">
                <a:solidFill>
                  <a:srgbClr val="008040"/>
                </a:solidFill>
              </a:rPr>
              <a:t>Lesson 5.</a:t>
            </a:r>
            <a:r>
              <a:rPr lang="en-US" sz="1800">
                <a:solidFill>
                  <a:srgbClr val="008040"/>
                </a:solidFill>
                <a:latin typeface="Arial Bold" pitchFamily="-123" charset="0"/>
                <a:ea typeface="MS Pゴシック" pitchFamily="-92" charset="-128"/>
                <a:cs typeface="MS Pゴシック" pitchFamily="-92" charset="-128"/>
              </a:rPr>
              <a:t>1 Evolution</a:t>
            </a:r>
          </a:p>
        </p:txBody>
      </p:sp>
      <p:sp>
        <p:nvSpPr>
          <p:cNvPr id="12" name="Text Box 14"/>
          <p:cNvSpPr txBox="1">
            <a:spLocks noChangeArrowheads="1"/>
          </p:cNvSpPr>
          <p:nvPr/>
        </p:nvSpPr>
        <p:spPr bwMode="auto">
          <a:xfrm>
            <a:off x="4572000" y="1891219"/>
            <a:ext cx="4495800" cy="3231654"/>
          </a:xfrm>
          <a:prstGeom prst="rect">
            <a:avLst/>
          </a:prstGeom>
          <a:noFill/>
          <a:ln w="9525">
            <a:noFill/>
            <a:miter lim="800000"/>
            <a:headEnd/>
            <a:tailEnd/>
          </a:ln>
        </p:spPr>
        <p:txBody>
          <a:bodyPr wrap="square">
            <a:prstTxWarp prst="textNoShape">
              <a:avLst/>
            </a:prstTxWarp>
            <a:spAutoFit/>
          </a:bodyPr>
          <a:lstStyle/>
          <a:p>
            <a:pPr marL="381000" indent="-190500">
              <a:spcBef>
                <a:spcPct val="50000"/>
              </a:spcBef>
              <a:buFontTx/>
              <a:buChar char="•"/>
            </a:pPr>
            <a:r>
              <a:rPr lang="en-US" sz="4000" b="0" dirty="0"/>
              <a:t>Meet Lucy</a:t>
            </a:r>
          </a:p>
          <a:p>
            <a:pPr marL="381000" indent="-190500">
              <a:spcBef>
                <a:spcPct val="50000"/>
              </a:spcBef>
              <a:buFontTx/>
              <a:buChar char="•"/>
            </a:pPr>
            <a:r>
              <a:rPr lang="en-US" sz="2800" b="0" dirty="0"/>
              <a:t>Newfoundland – bred for fishing</a:t>
            </a:r>
          </a:p>
          <a:p>
            <a:pPr marL="381000" indent="-190500">
              <a:spcBef>
                <a:spcPct val="50000"/>
              </a:spcBef>
              <a:buFontTx/>
              <a:buChar char="•"/>
            </a:pPr>
            <a:r>
              <a:rPr lang="en-US" sz="2800" b="0" dirty="0"/>
              <a:t>Great Pyrenees – bred to protect livestock</a:t>
            </a:r>
          </a:p>
          <a:p>
            <a:pPr marL="381000" indent="-190500">
              <a:spcBef>
                <a:spcPct val="50000"/>
              </a:spcBef>
              <a:buFontTx/>
              <a:buChar char="•"/>
            </a:pPr>
            <a:endParaRPr lang="en-US" sz="1600" dirty="0"/>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1000" y="1891219"/>
            <a:ext cx="4082601" cy="4176464"/>
          </a:xfrm>
          <a:prstGeom prst="rect">
            <a:avLst/>
          </a:prstGeom>
        </p:spPr>
      </p:pic>
    </p:spTree>
    <p:extLst>
      <p:ext uri="{BB962C8B-B14F-4D97-AF65-F5344CB8AC3E}">
        <p14:creationId xmlns:p14="http://schemas.microsoft.com/office/powerpoint/2010/main" val="13760657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ext Box 2"/>
          <p:cNvSpPr txBox="1">
            <a:spLocks noChangeArrowheads="1"/>
          </p:cNvSpPr>
          <p:nvPr/>
        </p:nvSpPr>
        <p:spPr bwMode="auto">
          <a:xfrm>
            <a:off x="6324600" y="304800"/>
            <a:ext cx="1524000" cy="274638"/>
          </a:xfrm>
          <a:prstGeom prst="rect">
            <a:avLst/>
          </a:prstGeom>
          <a:noFill/>
          <a:ln w="9525">
            <a:noFill/>
            <a:miter lim="800000"/>
            <a:headEnd/>
            <a:tailEnd/>
          </a:ln>
        </p:spPr>
        <p:txBody>
          <a:bodyPr>
            <a:prstTxWarp prst="textNoShape">
              <a:avLst/>
            </a:prstTxWarp>
            <a:spAutoFit/>
          </a:bodyPr>
          <a:lstStyle/>
          <a:p>
            <a:pPr>
              <a:spcBef>
                <a:spcPct val="50000"/>
              </a:spcBef>
            </a:pPr>
            <a:endParaRPr lang="en-US" sz="1200" i="1"/>
          </a:p>
        </p:txBody>
      </p:sp>
      <p:sp>
        <p:nvSpPr>
          <p:cNvPr id="99331" name="Text Box 3"/>
          <p:cNvSpPr txBox="1">
            <a:spLocks noChangeArrowheads="1"/>
          </p:cNvSpPr>
          <p:nvPr/>
        </p:nvSpPr>
        <p:spPr bwMode="auto">
          <a:xfrm>
            <a:off x="6553200" y="228600"/>
            <a:ext cx="2286000" cy="823913"/>
          </a:xfrm>
          <a:prstGeom prst="rect">
            <a:avLst/>
          </a:prstGeom>
          <a:noFill/>
          <a:ln w="9525">
            <a:noFill/>
            <a:miter lim="800000"/>
            <a:headEnd/>
            <a:tailEnd/>
          </a:ln>
        </p:spPr>
        <p:txBody>
          <a:bodyPr>
            <a:prstTxWarp prst="textNoShape">
              <a:avLst/>
            </a:prstTxWarp>
            <a:spAutoFit/>
          </a:bodyPr>
          <a:lstStyle/>
          <a:p>
            <a:pPr>
              <a:spcBef>
                <a:spcPct val="50000"/>
              </a:spcBef>
            </a:pPr>
            <a:endParaRPr lang="en-US" sz="1200" i="1"/>
          </a:p>
          <a:p>
            <a:pPr>
              <a:spcBef>
                <a:spcPct val="50000"/>
              </a:spcBef>
            </a:pPr>
            <a:endParaRPr lang="en-US" sz="1200" i="1"/>
          </a:p>
          <a:p>
            <a:pPr>
              <a:spcBef>
                <a:spcPct val="50000"/>
              </a:spcBef>
            </a:pPr>
            <a:endParaRPr lang="en-US" sz="1200" i="1"/>
          </a:p>
        </p:txBody>
      </p:sp>
      <p:sp>
        <p:nvSpPr>
          <p:cNvPr id="99332" name="Rectangle 4"/>
          <p:cNvSpPr>
            <a:spLocks noGrp="1" noChangeArrowheads="1"/>
          </p:cNvSpPr>
          <p:nvPr>
            <p:ph type="title"/>
          </p:nvPr>
        </p:nvSpPr>
        <p:spPr/>
        <p:txBody>
          <a:bodyPr/>
          <a:lstStyle/>
          <a:p>
            <a:r>
              <a:rPr lang="en-US" b="1" dirty="0"/>
              <a:t>Artificial Selection vs. </a:t>
            </a:r>
            <a:br>
              <a:rPr lang="en-US" b="1" dirty="0"/>
            </a:br>
            <a:r>
              <a:rPr lang="en-US" b="1" dirty="0"/>
              <a:t>Natural Selection</a:t>
            </a:r>
            <a:endParaRPr lang="en-US" dirty="0"/>
          </a:p>
        </p:txBody>
      </p:sp>
      <p:sp>
        <p:nvSpPr>
          <p:cNvPr id="99333" name="Rectangle 5"/>
          <p:cNvSpPr>
            <a:spLocks noChangeArrowheads="1"/>
          </p:cNvSpPr>
          <p:nvPr/>
        </p:nvSpPr>
        <p:spPr bwMode="auto">
          <a:xfrm>
            <a:off x="381000" y="228600"/>
            <a:ext cx="4572000" cy="366713"/>
          </a:xfrm>
          <a:prstGeom prst="rect">
            <a:avLst/>
          </a:prstGeom>
          <a:noFill/>
          <a:ln w="9525">
            <a:noFill/>
            <a:miter lim="800000"/>
            <a:headEnd/>
            <a:tailEnd/>
          </a:ln>
        </p:spPr>
        <p:txBody>
          <a:bodyPr>
            <a:prstTxWarp prst="textNoShape">
              <a:avLst/>
            </a:prstTxWarp>
            <a:spAutoFit/>
          </a:bodyPr>
          <a:lstStyle/>
          <a:p>
            <a:r>
              <a:rPr lang="en-US" sz="1800">
                <a:solidFill>
                  <a:srgbClr val="008040"/>
                </a:solidFill>
              </a:rPr>
              <a:t>Lesson 5.</a:t>
            </a:r>
            <a:r>
              <a:rPr lang="en-US" sz="1800">
                <a:solidFill>
                  <a:srgbClr val="008040"/>
                </a:solidFill>
                <a:latin typeface="Arial Bold" pitchFamily="-123" charset="0"/>
                <a:ea typeface="MS Pゴシック" pitchFamily="-92" charset="-128"/>
                <a:cs typeface="MS Pゴシック" pitchFamily="-92" charset="-128"/>
              </a:rPr>
              <a:t>1 Evolution</a:t>
            </a:r>
          </a:p>
        </p:txBody>
      </p:sp>
      <p:sp>
        <p:nvSpPr>
          <p:cNvPr id="99342" name="Text Box 14"/>
          <p:cNvSpPr txBox="1">
            <a:spLocks noChangeArrowheads="1"/>
          </p:cNvSpPr>
          <p:nvPr/>
        </p:nvSpPr>
        <p:spPr bwMode="auto">
          <a:xfrm>
            <a:off x="457200" y="1970558"/>
            <a:ext cx="8382000" cy="954107"/>
          </a:xfrm>
          <a:prstGeom prst="rect">
            <a:avLst/>
          </a:prstGeom>
          <a:noFill/>
          <a:ln w="9525">
            <a:noFill/>
            <a:miter lim="800000"/>
            <a:headEnd/>
            <a:tailEnd/>
          </a:ln>
        </p:spPr>
        <p:txBody>
          <a:bodyPr wrap="square">
            <a:prstTxWarp prst="textNoShape">
              <a:avLst/>
            </a:prstTxWarp>
            <a:spAutoFit/>
          </a:bodyPr>
          <a:lstStyle/>
          <a:p>
            <a:pPr marL="381000" indent="-190500">
              <a:spcBef>
                <a:spcPct val="50000"/>
              </a:spcBef>
              <a:buFontTx/>
              <a:buChar char="•"/>
            </a:pPr>
            <a:r>
              <a:rPr lang="en-US" sz="2800" b="0" dirty="0"/>
              <a:t>What is the difference between natural selection and artificial selection?</a:t>
            </a:r>
            <a:endParaRPr lang="en-US" sz="1600" dirty="0"/>
          </a:p>
        </p:txBody>
      </p:sp>
      <p:sp>
        <p:nvSpPr>
          <p:cNvPr id="8" name="Rectangle 7"/>
          <p:cNvSpPr/>
          <p:nvPr/>
        </p:nvSpPr>
        <p:spPr>
          <a:xfrm>
            <a:off x="76763" y="2891968"/>
            <a:ext cx="8990473" cy="2862322"/>
          </a:xfrm>
          <a:prstGeom prst="rect">
            <a:avLst/>
          </a:prstGeom>
          <a:noFill/>
        </p:spPr>
        <p:txBody>
          <a:bodyPr wrap="none" lIns="91440" tIns="45720" rIns="91440" bIns="45720">
            <a:spAutoFit/>
          </a:bodyPr>
          <a:lstStyle/>
          <a:p>
            <a:pPr algn="ctr"/>
            <a:r>
              <a:rPr lang="en-US" sz="3600" dirty="0">
                <a:ln w="13462">
                  <a:solidFill>
                    <a:schemeClr val="bg1"/>
                  </a:solidFill>
                  <a:prstDash val="solid"/>
                </a:ln>
                <a:solidFill>
                  <a:schemeClr val="accent2">
                    <a:lumMod val="50000"/>
                  </a:schemeClr>
                </a:solidFill>
                <a:effectLst>
                  <a:outerShdw dist="38100" dir="2700000" algn="bl" rotWithShape="0">
                    <a:schemeClr val="accent5"/>
                  </a:outerShdw>
                </a:effectLst>
              </a:rPr>
              <a:t>Natural selection – traits that increase</a:t>
            </a:r>
          </a:p>
          <a:p>
            <a:pPr algn="ctr"/>
            <a:r>
              <a:rPr lang="en-US" sz="3600" dirty="0">
                <a:ln w="13462">
                  <a:solidFill>
                    <a:schemeClr val="bg1"/>
                  </a:solidFill>
                  <a:prstDash val="solid"/>
                </a:ln>
                <a:solidFill>
                  <a:schemeClr val="accent2">
                    <a:lumMod val="50000"/>
                  </a:schemeClr>
                </a:solidFill>
                <a:effectLst>
                  <a:outerShdw dist="38100" dir="2700000" algn="bl" rotWithShape="0">
                    <a:schemeClr val="accent5"/>
                  </a:outerShdw>
                </a:effectLst>
              </a:rPr>
              <a:t>fitness in an organism’s ENVIRONMENT</a:t>
            </a:r>
          </a:p>
          <a:p>
            <a:pPr algn="ctr"/>
            <a:r>
              <a:rPr lang="en-US" sz="3600" dirty="0">
                <a:ln w="13462">
                  <a:solidFill>
                    <a:schemeClr val="bg1"/>
                  </a:solidFill>
                  <a:prstDash val="solid"/>
                </a:ln>
                <a:solidFill>
                  <a:schemeClr val="accent2">
                    <a:lumMod val="50000"/>
                  </a:schemeClr>
                </a:solidFill>
                <a:effectLst>
                  <a:outerShdw dist="38100" dir="2700000" algn="bl" rotWithShape="0">
                    <a:schemeClr val="accent5"/>
                  </a:outerShdw>
                </a:effectLst>
              </a:rPr>
              <a:t>are selected for.  </a:t>
            </a:r>
          </a:p>
          <a:p>
            <a:pPr algn="ctr"/>
            <a:r>
              <a:rPr lang="en-US" sz="3600" dirty="0">
                <a:ln w="13462">
                  <a:solidFill>
                    <a:schemeClr val="bg1"/>
                  </a:solidFill>
                  <a:prstDash val="solid"/>
                </a:ln>
                <a:solidFill>
                  <a:schemeClr val="accent2">
                    <a:lumMod val="50000"/>
                  </a:schemeClr>
                </a:solidFill>
                <a:effectLst>
                  <a:outerShdw dist="38100" dir="2700000" algn="bl" rotWithShape="0">
                    <a:schemeClr val="accent5"/>
                  </a:outerShdw>
                </a:effectLst>
              </a:rPr>
              <a:t>Artificial selection – humans select </a:t>
            </a:r>
          </a:p>
          <a:p>
            <a:pPr algn="ctr"/>
            <a:r>
              <a:rPr lang="en-US" sz="3600" dirty="0">
                <a:ln w="13462">
                  <a:solidFill>
                    <a:schemeClr val="bg1"/>
                  </a:solidFill>
                  <a:prstDash val="solid"/>
                </a:ln>
                <a:solidFill>
                  <a:schemeClr val="accent2">
                    <a:lumMod val="50000"/>
                  </a:schemeClr>
                </a:solidFill>
                <a:effectLst>
                  <a:outerShdw dist="38100" dir="2700000" algn="bl" rotWithShape="0">
                    <a:schemeClr val="accent5"/>
                  </a:outerShdw>
                </a:effectLst>
              </a:rPr>
              <a:t>desirable traits.</a:t>
            </a:r>
          </a:p>
        </p:txBody>
      </p:sp>
    </p:spTree>
    <p:extLst>
      <p:ext uri="{BB962C8B-B14F-4D97-AF65-F5344CB8AC3E}">
        <p14:creationId xmlns:p14="http://schemas.microsoft.com/office/powerpoint/2010/main" val="291183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1" name="Picture 33" descr="CentralCasebkgd"/>
          <p:cNvPicPr>
            <a:picLocks noChangeAspect="1" noChangeArrowheads="1"/>
          </p:cNvPicPr>
          <p:nvPr/>
        </p:nvPicPr>
        <p:blipFill>
          <a:blip r:embed="rId3" cstate="email"/>
          <a:srcRect/>
          <a:stretch>
            <a:fillRect/>
          </a:stretch>
        </p:blipFill>
        <p:spPr bwMode="auto">
          <a:xfrm>
            <a:off x="0" y="0"/>
            <a:ext cx="9145588" cy="6859588"/>
          </a:xfrm>
          <a:prstGeom prst="rect">
            <a:avLst/>
          </a:prstGeom>
          <a:noFill/>
        </p:spPr>
      </p:pic>
      <p:sp>
        <p:nvSpPr>
          <p:cNvPr id="2057" name="Text Box 9"/>
          <p:cNvSpPr txBox="1">
            <a:spLocks noChangeArrowheads="1"/>
          </p:cNvSpPr>
          <p:nvPr/>
        </p:nvSpPr>
        <p:spPr bwMode="auto">
          <a:xfrm>
            <a:off x="1066800" y="2286000"/>
            <a:ext cx="7543800" cy="3886200"/>
          </a:xfrm>
          <a:prstGeom prst="rect">
            <a:avLst/>
          </a:prstGeom>
          <a:noFill/>
          <a:ln w="9525">
            <a:noFill/>
            <a:miter lim="800000"/>
            <a:headEnd/>
            <a:tailEnd/>
          </a:ln>
        </p:spPr>
        <p:txBody>
          <a:bodyPr>
            <a:prstTxWarp prst="textNoShape">
              <a:avLst/>
            </a:prstTxWarp>
          </a:bodyPr>
          <a:lstStyle/>
          <a:p>
            <a:pPr>
              <a:spcBef>
                <a:spcPct val="50000"/>
              </a:spcBef>
            </a:pPr>
            <a:endParaRPr lang="en-US" sz="1200" i="1"/>
          </a:p>
        </p:txBody>
      </p:sp>
      <p:sp>
        <p:nvSpPr>
          <p:cNvPr id="2085" name="Text Box 37"/>
          <p:cNvSpPr txBox="1">
            <a:spLocks noChangeArrowheads="1"/>
          </p:cNvSpPr>
          <p:nvPr/>
        </p:nvSpPr>
        <p:spPr bwMode="auto">
          <a:xfrm>
            <a:off x="1905000" y="3962400"/>
            <a:ext cx="1295400" cy="274638"/>
          </a:xfrm>
          <a:prstGeom prst="rect">
            <a:avLst/>
          </a:prstGeom>
          <a:noFill/>
          <a:ln w="9525">
            <a:noFill/>
            <a:miter lim="800000"/>
            <a:headEnd/>
            <a:tailEnd/>
          </a:ln>
        </p:spPr>
        <p:txBody>
          <a:bodyPr>
            <a:prstTxWarp prst="textNoShape">
              <a:avLst/>
            </a:prstTxWarp>
            <a:spAutoFit/>
          </a:bodyPr>
          <a:lstStyle/>
          <a:p>
            <a:pPr>
              <a:spcBef>
                <a:spcPct val="50000"/>
              </a:spcBef>
            </a:pPr>
            <a:endParaRPr lang="en-US" sz="1200" i="1"/>
          </a:p>
        </p:txBody>
      </p:sp>
      <p:sp>
        <p:nvSpPr>
          <p:cNvPr id="2089" name="Rectangle 41"/>
          <p:cNvSpPr>
            <a:spLocks noGrp="1" noChangeArrowheads="1"/>
          </p:cNvSpPr>
          <p:nvPr>
            <p:ph type="title"/>
          </p:nvPr>
        </p:nvSpPr>
        <p:spPr>
          <a:xfrm>
            <a:off x="2286000" y="304800"/>
            <a:ext cx="7772400" cy="1143000"/>
          </a:xfrm>
        </p:spPr>
        <p:txBody>
          <a:bodyPr/>
          <a:lstStyle/>
          <a:p>
            <a:pPr algn="l"/>
            <a:r>
              <a:rPr lang="en-US"/>
              <a:t>Black and White, and Spread </a:t>
            </a:r>
            <a:br>
              <a:rPr lang="en-US"/>
            </a:br>
            <a:r>
              <a:rPr lang="en-US"/>
              <a:t>All Over</a:t>
            </a:r>
          </a:p>
        </p:txBody>
      </p:sp>
      <p:sp>
        <p:nvSpPr>
          <p:cNvPr id="2090" name="Rectangle 42"/>
          <p:cNvSpPr>
            <a:spLocks noGrp="1" noChangeArrowheads="1"/>
          </p:cNvSpPr>
          <p:nvPr>
            <p:ph type="body" idx="1"/>
          </p:nvPr>
        </p:nvSpPr>
        <p:spPr>
          <a:xfrm>
            <a:off x="533400" y="1828800"/>
            <a:ext cx="8001000" cy="2590800"/>
          </a:xfrm>
        </p:spPr>
        <p:txBody>
          <a:bodyPr/>
          <a:lstStyle/>
          <a:p>
            <a:pPr marL="381000" indent="-190500">
              <a:spcAft>
                <a:spcPct val="20000"/>
              </a:spcAft>
            </a:pPr>
            <a:r>
              <a:rPr lang="en-US"/>
              <a:t>Zebra mussels and quagga mussels were accidentally introduced into Lake St. Clair in the late 1980s. </a:t>
            </a:r>
          </a:p>
          <a:p>
            <a:pPr marL="381000" indent="-190500">
              <a:spcAft>
                <a:spcPct val="20000"/>
              </a:spcAft>
            </a:pPr>
            <a:r>
              <a:rPr lang="en-US"/>
              <a:t>They have since spread throughout the Great Lakes system and connecting rivers. </a:t>
            </a:r>
          </a:p>
          <a:p>
            <a:pPr marL="381000" indent="-190500"/>
            <a:r>
              <a:rPr lang="en-US"/>
              <a:t>The invasive mussels have a high economic and ecological cost.  </a:t>
            </a:r>
          </a:p>
        </p:txBody>
      </p:sp>
      <p:grpSp>
        <p:nvGrpSpPr>
          <p:cNvPr id="2093" name="Group 45"/>
          <p:cNvGrpSpPr>
            <a:grpSpLocks/>
          </p:cNvGrpSpPr>
          <p:nvPr/>
        </p:nvGrpSpPr>
        <p:grpSpPr bwMode="auto">
          <a:xfrm>
            <a:off x="1905000" y="4495800"/>
            <a:ext cx="5257800" cy="1509713"/>
            <a:chOff x="1008" y="3216"/>
            <a:chExt cx="3408" cy="810"/>
          </a:xfrm>
        </p:grpSpPr>
        <p:sp>
          <p:nvSpPr>
            <p:cNvPr id="2092" name="AutoShape 44"/>
            <p:cNvSpPr>
              <a:spLocks noChangeArrowheads="1"/>
            </p:cNvSpPr>
            <p:nvPr/>
          </p:nvSpPr>
          <p:spPr bwMode="auto">
            <a:xfrm>
              <a:off x="1008" y="3216"/>
              <a:ext cx="624" cy="480"/>
            </a:xfrm>
            <a:prstGeom prst="star32">
              <a:avLst>
                <a:gd name="adj" fmla="val 37500"/>
              </a:avLst>
            </a:prstGeom>
            <a:solidFill>
              <a:srgbClr val="FF8000"/>
            </a:solidFill>
            <a:ln w="9525">
              <a:noFill/>
              <a:miter lim="800000"/>
              <a:headEnd/>
              <a:tailEnd/>
            </a:ln>
          </p:spPr>
          <p:txBody>
            <a:bodyPr wrap="none" anchor="ctr">
              <a:prstTxWarp prst="textNoShape">
                <a:avLst/>
              </a:prstTxWarp>
            </a:bodyPr>
            <a:lstStyle/>
            <a:p>
              <a:endParaRPr lang="en-US"/>
            </a:p>
          </p:txBody>
        </p:sp>
        <p:sp>
          <p:nvSpPr>
            <p:cNvPr id="2084" name="Rectangle 36"/>
            <p:cNvSpPr>
              <a:spLocks noChangeArrowheads="1"/>
            </p:cNvSpPr>
            <p:nvPr/>
          </p:nvSpPr>
          <p:spPr bwMode="auto">
            <a:xfrm>
              <a:off x="1296" y="3360"/>
              <a:ext cx="3120" cy="666"/>
            </a:xfrm>
            <a:prstGeom prst="rect">
              <a:avLst/>
            </a:prstGeom>
            <a:solidFill>
              <a:srgbClr val="FDFFED"/>
            </a:solidFill>
            <a:ln w="25400">
              <a:solidFill>
                <a:srgbClr val="FF8000"/>
              </a:solidFill>
              <a:miter lim="800000"/>
              <a:headEnd/>
              <a:tailEnd/>
            </a:ln>
            <a:effectLst>
              <a:outerShdw blurRad="137160" dist="88794" dir="1799997" algn="ctr" rotWithShape="0">
                <a:schemeClr val="bg2">
                  <a:alpha val="50000"/>
                </a:schemeClr>
              </a:outerShdw>
            </a:effectLst>
          </p:spPr>
          <p:txBody>
            <a:bodyPr lIns="182880" tIns="182880" rIns="182880" bIns="182880">
              <a:prstTxWarp prst="textNoShape">
                <a:avLst/>
              </a:prstTxWarp>
              <a:spAutoFit/>
            </a:bodyPr>
            <a:lstStyle/>
            <a:p>
              <a:pPr eaLnBrk="1" hangingPunct="1">
                <a:spcBef>
                  <a:spcPct val="20000"/>
                </a:spcBef>
                <a:buFont typeface="Times" pitchFamily="-123" charset="0"/>
                <a:buNone/>
              </a:pPr>
              <a:r>
                <a:rPr lang="en-US" b="0">
                  <a:solidFill>
                    <a:srgbClr val="FF8000"/>
                  </a:solidFill>
                  <a:latin typeface="Arial Bold" pitchFamily="-123" charset="0"/>
                  <a:ea typeface="MS Pゴシック" pitchFamily="-92" charset="-128"/>
                  <a:cs typeface="MS Pゴシック" pitchFamily="-92" charset="-128"/>
                </a:rPr>
                <a:t>Talk About It</a:t>
              </a:r>
              <a:r>
                <a:rPr lang="en-US" b="0" i="1">
                  <a:latin typeface="Myriad Pro" pitchFamily="-123" charset="0"/>
                  <a:ea typeface="MS Pゴシック" pitchFamily="-92" charset="-128"/>
                  <a:cs typeface="MS Pゴシック" pitchFamily="-92" charset="-128"/>
                </a:rPr>
                <a:t> </a:t>
              </a:r>
              <a:r>
                <a:rPr lang="en-US" b="0" i="1">
                  <a:solidFill>
                    <a:srgbClr val="000000"/>
                  </a:solidFill>
                  <a:ea typeface="MS Pゴシック" pitchFamily="-92" charset="-128"/>
                  <a:cs typeface="MS Pゴシック" pitchFamily="-92" charset="-128"/>
                </a:rPr>
                <a:t>The Great Lakes are home to more than </a:t>
              </a:r>
              <a:br>
                <a:rPr lang="en-US" b="0" i="1">
                  <a:solidFill>
                    <a:srgbClr val="000000"/>
                  </a:solidFill>
                  <a:ea typeface="MS Pゴシック" pitchFamily="-92" charset="-128"/>
                  <a:cs typeface="MS Pゴシック" pitchFamily="-92" charset="-128"/>
                </a:rPr>
              </a:br>
              <a:r>
                <a:rPr lang="en-US" b="0" i="1">
                  <a:solidFill>
                    <a:srgbClr val="000000"/>
                  </a:solidFill>
                  <a:ea typeface="MS Pゴシック" pitchFamily="-92" charset="-128"/>
                  <a:cs typeface="MS Pゴシック" pitchFamily="-92" charset="-128"/>
                </a:rPr>
                <a:t>20 native mussel species. Why are the zebra and quagga mussels so much more destructive than the lakes’ native mussels?</a:t>
              </a:r>
              <a:r>
                <a:rPr lang="en-US" sz="1200" b="0">
                  <a:solidFill>
                    <a:srgbClr val="000000"/>
                  </a:solidFill>
                  <a:ea typeface="MS Pゴシック" pitchFamily="-92" charset="-128"/>
                  <a:cs typeface="MS Pゴシック" pitchFamily="-92" charset="-128"/>
                </a:rPr>
                <a:t> </a:t>
              </a: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ext Box 2"/>
          <p:cNvSpPr txBox="1">
            <a:spLocks noChangeArrowheads="1"/>
          </p:cNvSpPr>
          <p:nvPr/>
        </p:nvSpPr>
        <p:spPr bwMode="auto">
          <a:xfrm>
            <a:off x="6324600" y="304800"/>
            <a:ext cx="1524000" cy="274638"/>
          </a:xfrm>
          <a:prstGeom prst="rect">
            <a:avLst/>
          </a:prstGeom>
          <a:noFill/>
          <a:ln w="9525">
            <a:noFill/>
            <a:miter lim="800000"/>
            <a:headEnd/>
            <a:tailEnd/>
          </a:ln>
        </p:spPr>
        <p:txBody>
          <a:bodyPr>
            <a:prstTxWarp prst="textNoShape">
              <a:avLst/>
            </a:prstTxWarp>
            <a:spAutoFit/>
          </a:bodyPr>
          <a:lstStyle/>
          <a:p>
            <a:pPr>
              <a:spcBef>
                <a:spcPct val="50000"/>
              </a:spcBef>
            </a:pPr>
            <a:endParaRPr lang="en-US" sz="1200" i="1"/>
          </a:p>
        </p:txBody>
      </p:sp>
      <p:sp>
        <p:nvSpPr>
          <p:cNvPr id="101379" name="Text Box 3"/>
          <p:cNvSpPr txBox="1">
            <a:spLocks noChangeArrowheads="1"/>
          </p:cNvSpPr>
          <p:nvPr/>
        </p:nvSpPr>
        <p:spPr bwMode="auto">
          <a:xfrm>
            <a:off x="6553200" y="228600"/>
            <a:ext cx="2286000" cy="823913"/>
          </a:xfrm>
          <a:prstGeom prst="rect">
            <a:avLst/>
          </a:prstGeom>
          <a:noFill/>
          <a:ln w="9525">
            <a:noFill/>
            <a:miter lim="800000"/>
            <a:headEnd/>
            <a:tailEnd/>
          </a:ln>
        </p:spPr>
        <p:txBody>
          <a:bodyPr>
            <a:prstTxWarp prst="textNoShape">
              <a:avLst/>
            </a:prstTxWarp>
            <a:spAutoFit/>
          </a:bodyPr>
          <a:lstStyle/>
          <a:p>
            <a:pPr>
              <a:spcBef>
                <a:spcPct val="50000"/>
              </a:spcBef>
            </a:pPr>
            <a:endParaRPr lang="en-US" sz="1200" i="1"/>
          </a:p>
          <a:p>
            <a:pPr>
              <a:spcBef>
                <a:spcPct val="50000"/>
              </a:spcBef>
            </a:pPr>
            <a:endParaRPr lang="en-US" sz="1200" i="1"/>
          </a:p>
          <a:p>
            <a:pPr>
              <a:spcBef>
                <a:spcPct val="50000"/>
              </a:spcBef>
            </a:pPr>
            <a:endParaRPr lang="en-US" sz="1200" i="1"/>
          </a:p>
        </p:txBody>
      </p:sp>
      <p:sp>
        <p:nvSpPr>
          <p:cNvPr id="101380" name="Rectangle 4"/>
          <p:cNvSpPr>
            <a:spLocks noGrp="1" noChangeArrowheads="1"/>
          </p:cNvSpPr>
          <p:nvPr>
            <p:ph type="title"/>
          </p:nvPr>
        </p:nvSpPr>
        <p:spPr/>
        <p:txBody>
          <a:bodyPr/>
          <a:lstStyle/>
          <a:p>
            <a:r>
              <a:rPr lang="en-US" b="1"/>
              <a:t>Speciation</a:t>
            </a:r>
            <a:endParaRPr lang="en-US"/>
          </a:p>
        </p:txBody>
      </p:sp>
      <p:sp>
        <p:nvSpPr>
          <p:cNvPr id="101381" name="Rectangle 5"/>
          <p:cNvSpPr>
            <a:spLocks noChangeArrowheads="1"/>
          </p:cNvSpPr>
          <p:nvPr/>
        </p:nvSpPr>
        <p:spPr bwMode="auto">
          <a:xfrm>
            <a:off x="381000" y="228600"/>
            <a:ext cx="4572000" cy="366713"/>
          </a:xfrm>
          <a:prstGeom prst="rect">
            <a:avLst/>
          </a:prstGeom>
          <a:noFill/>
          <a:ln w="9525">
            <a:noFill/>
            <a:miter lim="800000"/>
            <a:headEnd/>
            <a:tailEnd/>
          </a:ln>
        </p:spPr>
        <p:txBody>
          <a:bodyPr>
            <a:prstTxWarp prst="textNoShape">
              <a:avLst/>
            </a:prstTxWarp>
            <a:spAutoFit/>
          </a:bodyPr>
          <a:lstStyle/>
          <a:p>
            <a:r>
              <a:rPr lang="en-US" sz="1800">
                <a:solidFill>
                  <a:srgbClr val="008040"/>
                </a:solidFill>
              </a:rPr>
              <a:t>Lesson 5.</a:t>
            </a:r>
            <a:r>
              <a:rPr lang="en-US" sz="1800">
                <a:solidFill>
                  <a:srgbClr val="008040"/>
                </a:solidFill>
                <a:latin typeface="Arial Bold" pitchFamily="-123" charset="0"/>
                <a:ea typeface="MS Pゴシック" pitchFamily="-92" charset="-128"/>
                <a:cs typeface="MS Pゴシック" pitchFamily="-92" charset="-128"/>
              </a:rPr>
              <a:t>1 Evolution</a:t>
            </a:r>
          </a:p>
        </p:txBody>
      </p:sp>
      <p:sp>
        <p:nvSpPr>
          <p:cNvPr id="101394" name="Text Box 18"/>
          <p:cNvSpPr txBox="1">
            <a:spLocks noChangeArrowheads="1"/>
          </p:cNvSpPr>
          <p:nvPr/>
        </p:nvSpPr>
        <p:spPr bwMode="auto">
          <a:xfrm>
            <a:off x="408206" y="1700808"/>
            <a:ext cx="8610600" cy="4647426"/>
          </a:xfrm>
          <a:prstGeom prst="rect">
            <a:avLst/>
          </a:prstGeom>
          <a:noFill/>
          <a:ln w="9525">
            <a:noFill/>
            <a:miter lim="800000"/>
            <a:headEnd/>
            <a:tailEnd/>
          </a:ln>
        </p:spPr>
        <p:txBody>
          <a:bodyPr wrap="square">
            <a:prstTxWarp prst="textNoShape">
              <a:avLst/>
            </a:prstTxWarp>
            <a:spAutoFit/>
          </a:bodyPr>
          <a:lstStyle/>
          <a:p>
            <a:pPr marL="457200" indent="-457200">
              <a:buFontTx/>
              <a:buChar char="•"/>
            </a:pPr>
            <a:r>
              <a:rPr lang="en-US" sz="2800" b="0" dirty="0"/>
              <a:t>Speciation - Process by which new ___________ are generated</a:t>
            </a:r>
          </a:p>
          <a:p>
            <a:endParaRPr lang="en-US" sz="2000" b="0" dirty="0"/>
          </a:p>
          <a:p>
            <a:pPr marL="457200" indent="-457200">
              <a:buFontTx/>
              <a:buChar char="•"/>
            </a:pPr>
            <a:r>
              <a:rPr lang="en-US" sz="2800" b="0" dirty="0"/>
              <a:t>Evolutionists believe that it has resulted in ___________ form of life on Earth— today and in the past</a:t>
            </a:r>
          </a:p>
          <a:p>
            <a:pPr marL="457200" indent="-457200">
              <a:buFontTx/>
              <a:buChar char="•"/>
            </a:pPr>
            <a:endParaRPr lang="en-US" sz="2800" b="0" dirty="0"/>
          </a:p>
          <a:p>
            <a:pPr marL="457200" indent="-457200">
              <a:buFontTx/>
              <a:buChar char="•"/>
            </a:pPr>
            <a:r>
              <a:rPr lang="en-US" sz="2800" b="0" dirty="0"/>
              <a:t>Can occur in a number of different ways; the most important way is called </a:t>
            </a:r>
            <a:r>
              <a:rPr lang="en-US" sz="2800" b="0" i="1" dirty="0"/>
              <a:t>___________________ speciation</a:t>
            </a:r>
            <a:endParaRPr lang="en-US" sz="2800" b="0" dirty="0"/>
          </a:p>
          <a:p>
            <a:endParaRPr lang="en-US" sz="2400" b="0" dirty="0"/>
          </a:p>
        </p:txBody>
      </p:sp>
      <p:sp>
        <p:nvSpPr>
          <p:cNvPr id="13" name="Rectangle 12"/>
          <p:cNvSpPr/>
          <p:nvPr/>
        </p:nvSpPr>
        <p:spPr>
          <a:xfrm>
            <a:off x="6553289" y="1592321"/>
            <a:ext cx="2185214" cy="646331"/>
          </a:xfrm>
          <a:prstGeom prst="rect">
            <a:avLst/>
          </a:prstGeom>
          <a:noFill/>
        </p:spPr>
        <p:txBody>
          <a:bodyPr wrap="none" lIns="91440" tIns="45720" rIns="91440" bIns="45720">
            <a:spAutoFit/>
          </a:bodyPr>
          <a:lstStyle/>
          <a:p>
            <a:pPr algn="ctr"/>
            <a:r>
              <a:rPr lang="en-US" sz="3600" dirty="0">
                <a:ln w="13462">
                  <a:solidFill>
                    <a:schemeClr val="bg1"/>
                  </a:solidFill>
                  <a:prstDash val="solid"/>
                </a:ln>
                <a:solidFill>
                  <a:schemeClr val="accent2">
                    <a:lumMod val="50000"/>
                  </a:schemeClr>
                </a:solidFill>
                <a:effectLst>
                  <a:outerShdw dist="38100" dir="2700000" algn="bl" rotWithShape="0">
                    <a:schemeClr val="accent5"/>
                  </a:outerShdw>
                </a:effectLst>
              </a:rPr>
              <a:t>SPECIES</a:t>
            </a:r>
            <a:endParaRPr lang="en-US" sz="3600" b="1" cap="none" spc="0" dirty="0">
              <a:ln w="13462">
                <a:solidFill>
                  <a:schemeClr val="bg1"/>
                </a:solidFill>
                <a:prstDash val="solid"/>
              </a:ln>
              <a:solidFill>
                <a:schemeClr val="accent2">
                  <a:lumMod val="50000"/>
                </a:schemeClr>
              </a:solidFill>
              <a:effectLst>
                <a:outerShdw dist="38100" dir="2700000" algn="bl" rotWithShape="0">
                  <a:schemeClr val="accent5"/>
                </a:outerShdw>
              </a:effectLst>
            </a:endParaRPr>
          </a:p>
        </p:txBody>
      </p:sp>
      <p:sp>
        <p:nvSpPr>
          <p:cNvPr id="14" name="Rectangle 13"/>
          <p:cNvSpPr/>
          <p:nvPr/>
        </p:nvSpPr>
        <p:spPr>
          <a:xfrm>
            <a:off x="1127085" y="3178230"/>
            <a:ext cx="1732077" cy="646331"/>
          </a:xfrm>
          <a:prstGeom prst="rect">
            <a:avLst/>
          </a:prstGeom>
          <a:noFill/>
        </p:spPr>
        <p:txBody>
          <a:bodyPr wrap="none" lIns="91440" tIns="45720" rIns="91440" bIns="45720">
            <a:spAutoFit/>
          </a:bodyPr>
          <a:lstStyle/>
          <a:p>
            <a:pPr algn="ctr"/>
            <a:r>
              <a:rPr lang="en-US" sz="3600" dirty="0">
                <a:ln w="13462">
                  <a:solidFill>
                    <a:schemeClr val="bg1"/>
                  </a:solidFill>
                  <a:prstDash val="solid"/>
                </a:ln>
                <a:solidFill>
                  <a:schemeClr val="accent2">
                    <a:lumMod val="50000"/>
                  </a:schemeClr>
                </a:solidFill>
                <a:effectLst>
                  <a:outerShdw dist="38100" dir="2700000" algn="bl" rotWithShape="0">
                    <a:schemeClr val="accent5"/>
                  </a:outerShdw>
                </a:effectLst>
              </a:rPr>
              <a:t>EVERY</a:t>
            </a:r>
            <a:endParaRPr lang="en-US" sz="3600" b="1" cap="none" spc="0" dirty="0">
              <a:ln w="13462">
                <a:solidFill>
                  <a:schemeClr val="bg1"/>
                </a:solidFill>
                <a:prstDash val="solid"/>
              </a:ln>
              <a:solidFill>
                <a:schemeClr val="accent2">
                  <a:lumMod val="50000"/>
                </a:schemeClr>
              </a:solidFill>
              <a:effectLst>
                <a:outerShdw dist="38100" dir="2700000" algn="bl" rotWithShape="0">
                  <a:schemeClr val="accent5"/>
                </a:outerShdw>
              </a:effectLst>
            </a:endParaRPr>
          </a:p>
        </p:txBody>
      </p:sp>
      <p:sp>
        <p:nvSpPr>
          <p:cNvPr id="15" name="Rectangle 14"/>
          <p:cNvSpPr/>
          <p:nvPr/>
        </p:nvSpPr>
        <p:spPr>
          <a:xfrm>
            <a:off x="4823688" y="4869160"/>
            <a:ext cx="3459024" cy="646331"/>
          </a:xfrm>
          <a:prstGeom prst="rect">
            <a:avLst/>
          </a:prstGeom>
          <a:noFill/>
        </p:spPr>
        <p:txBody>
          <a:bodyPr wrap="none" lIns="91440" tIns="45720" rIns="91440" bIns="45720">
            <a:spAutoFit/>
          </a:bodyPr>
          <a:lstStyle/>
          <a:p>
            <a:pPr algn="ctr"/>
            <a:r>
              <a:rPr lang="en-US" sz="3600" dirty="0">
                <a:ln w="13462">
                  <a:solidFill>
                    <a:schemeClr val="bg1"/>
                  </a:solidFill>
                  <a:prstDash val="solid"/>
                </a:ln>
                <a:solidFill>
                  <a:schemeClr val="accent2">
                    <a:lumMod val="50000"/>
                  </a:schemeClr>
                </a:solidFill>
                <a:effectLst>
                  <a:outerShdw dist="38100" dir="2700000" algn="bl" rotWithShape="0">
                    <a:schemeClr val="accent5"/>
                  </a:outerShdw>
                </a:effectLst>
              </a:rPr>
              <a:t>ALLOPRATRIC</a:t>
            </a:r>
            <a:endParaRPr lang="en-US" sz="3600" b="1" cap="none" spc="0" dirty="0">
              <a:ln w="13462">
                <a:solidFill>
                  <a:schemeClr val="bg1"/>
                </a:solidFill>
                <a:prstDash val="solid"/>
              </a:ln>
              <a:solidFill>
                <a:schemeClr val="accent2">
                  <a:lumMod val="50000"/>
                </a:schemeClr>
              </a:solidFill>
              <a:effectLst>
                <a:outerShdw dist="38100" dir="2700000" algn="bl" rotWithShape="0">
                  <a:schemeClr val="accent5"/>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ext Box 2"/>
          <p:cNvSpPr txBox="1">
            <a:spLocks noChangeArrowheads="1"/>
          </p:cNvSpPr>
          <p:nvPr/>
        </p:nvSpPr>
        <p:spPr bwMode="auto">
          <a:xfrm>
            <a:off x="6324600" y="304800"/>
            <a:ext cx="1524000" cy="274638"/>
          </a:xfrm>
          <a:prstGeom prst="rect">
            <a:avLst/>
          </a:prstGeom>
          <a:noFill/>
          <a:ln w="9525">
            <a:noFill/>
            <a:miter lim="800000"/>
            <a:headEnd/>
            <a:tailEnd/>
          </a:ln>
        </p:spPr>
        <p:txBody>
          <a:bodyPr>
            <a:prstTxWarp prst="textNoShape">
              <a:avLst/>
            </a:prstTxWarp>
            <a:spAutoFit/>
          </a:bodyPr>
          <a:lstStyle/>
          <a:p>
            <a:pPr>
              <a:spcBef>
                <a:spcPct val="50000"/>
              </a:spcBef>
            </a:pPr>
            <a:endParaRPr lang="en-US" sz="1200" i="1"/>
          </a:p>
        </p:txBody>
      </p:sp>
      <p:sp>
        <p:nvSpPr>
          <p:cNvPr id="101379" name="Text Box 3"/>
          <p:cNvSpPr txBox="1">
            <a:spLocks noChangeArrowheads="1"/>
          </p:cNvSpPr>
          <p:nvPr/>
        </p:nvSpPr>
        <p:spPr bwMode="auto">
          <a:xfrm>
            <a:off x="6553200" y="228600"/>
            <a:ext cx="2286000" cy="823913"/>
          </a:xfrm>
          <a:prstGeom prst="rect">
            <a:avLst/>
          </a:prstGeom>
          <a:noFill/>
          <a:ln w="9525">
            <a:noFill/>
            <a:miter lim="800000"/>
            <a:headEnd/>
            <a:tailEnd/>
          </a:ln>
        </p:spPr>
        <p:txBody>
          <a:bodyPr>
            <a:prstTxWarp prst="textNoShape">
              <a:avLst/>
            </a:prstTxWarp>
            <a:spAutoFit/>
          </a:bodyPr>
          <a:lstStyle/>
          <a:p>
            <a:pPr>
              <a:spcBef>
                <a:spcPct val="50000"/>
              </a:spcBef>
            </a:pPr>
            <a:endParaRPr lang="en-US" sz="1200" i="1"/>
          </a:p>
          <a:p>
            <a:pPr>
              <a:spcBef>
                <a:spcPct val="50000"/>
              </a:spcBef>
            </a:pPr>
            <a:endParaRPr lang="en-US" sz="1200" i="1"/>
          </a:p>
          <a:p>
            <a:pPr>
              <a:spcBef>
                <a:spcPct val="50000"/>
              </a:spcBef>
            </a:pPr>
            <a:endParaRPr lang="en-US" sz="1200" i="1"/>
          </a:p>
        </p:txBody>
      </p:sp>
      <p:sp>
        <p:nvSpPr>
          <p:cNvPr id="101380" name="Rectangle 4"/>
          <p:cNvSpPr>
            <a:spLocks noGrp="1" noChangeArrowheads="1"/>
          </p:cNvSpPr>
          <p:nvPr>
            <p:ph type="title"/>
          </p:nvPr>
        </p:nvSpPr>
        <p:spPr/>
        <p:txBody>
          <a:bodyPr/>
          <a:lstStyle/>
          <a:p>
            <a:r>
              <a:rPr lang="en-US" b="1" dirty="0"/>
              <a:t>Allopatric Speciation</a:t>
            </a:r>
            <a:endParaRPr lang="en-US" dirty="0"/>
          </a:p>
        </p:txBody>
      </p:sp>
      <p:sp>
        <p:nvSpPr>
          <p:cNvPr id="101381" name="Rectangle 5"/>
          <p:cNvSpPr>
            <a:spLocks noChangeArrowheads="1"/>
          </p:cNvSpPr>
          <p:nvPr/>
        </p:nvSpPr>
        <p:spPr bwMode="auto">
          <a:xfrm>
            <a:off x="381000" y="228600"/>
            <a:ext cx="4572000" cy="366713"/>
          </a:xfrm>
          <a:prstGeom prst="rect">
            <a:avLst/>
          </a:prstGeom>
          <a:noFill/>
          <a:ln w="9525">
            <a:noFill/>
            <a:miter lim="800000"/>
            <a:headEnd/>
            <a:tailEnd/>
          </a:ln>
        </p:spPr>
        <p:txBody>
          <a:bodyPr>
            <a:prstTxWarp prst="textNoShape">
              <a:avLst/>
            </a:prstTxWarp>
            <a:spAutoFit/>
          </a:bodyPr>
          <a:lstStyle/>
          <a:p>
            <a:r>
              <a:rPr lang="en-US" sz="1800">
                <a:solidFill>
                  <a:srgbClr val="008040"/>
                </a:solidFill>
              </a:rPr>
              <a:t>Lesson 5.</a:t>
            </a:r>
            <a:r>
              <a:rPr lang="en-US" sz="1800">
                <a:solidFill>
                  <a:srgbClr val="008040"/>
                </a:solidFill>
                <a:latin typeface="Arial Bold" pitchFamily="-123" charset="0"/>
                <a:ea typeface="MS Pゴシック" pitchFamily="-92" charset="-128"/>
                <a:cs typeface="MS Pゴシック" pitchFamily="-92" charset="-128"/>
              </a:rPr>
              <a:t>1 Evolution</a:t>
            </a:r>
          </a:p>
        </p:txBody>
      </p:sp>
      <p:sp>
        <p:nvSpPr>
          <p:cNvPr id="101394" name="Text Box 18"/>
          <p:cNvSpPr txBox="1">
            <a:spLocks noChangeArrowheads="1"/>
          </p:cNvSpPr>
          <p:nvPr/>
        </p:nvSpPr>
        <p:spPr bwMode="auto">
          <a:xfrm>
            <a:off x="408206" y="1700808"/>
            <a:ext cx="8610600" cy="461665"/>
          </a:xfrm>
          <a:prstGeom prst="rect">
            <a:avLst/>
          </a:prstGeom>
          <a:noFill/>
          <a:ln w="9525">
            <a:noFill/>
            <a:miter lim="800000"/>
            <a:headEnd/>
            <a:tailEnd/>
          </a:ln>
        </p:spPr>
        <p:txBody>
          <a:bodyPr wrap="square">
            <a:prstTxWarp prst="textNoShape">
              <a:avLst/>
            </a:prstTxWarp>
            <a:spAutoFit/>
          </a:bodyPr>
          <a:lstStyle/>
          <a:p>
            <a:endParaRPr lang="en-US" sz="2400" b="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214" y="1683935"/>
            <a:ext cx="3362794" cy="4791744"/>
          </a:xfrm>
          <a:prstGeom prst="rect">
            <a:avLst/>
          </a:prstGeom>
        </p:spPr>
      </p:pic>
      <p:sp>
        <p:nvSpPr>
          <p:cNvPr id="12" name="Text Box 14"/>
          <p:cNvSpPr txBox="1">
            <a:spLocks noChangeArrowheads="1"/>
          </p:cNvSpPr>
          <p:nvPr/>
        </p:nvSpPr>
        <p:spPr bwMode="auto">
          <a:xfrm>
            <a:off x="4572000" y="1891219"/>
            <a:ext cx="4495800" cy="5078313"/>
          </a:xfrm>
          <a:prstGeom prst="rect">
            <a:avLst/>
          </a:prstGeom>
          <a:noFill/>
          <a:ln w="9525">
            <a:noFill/>
            <a:miter lim="800000"/>
            <a:headEnd/>
            <a:tailEnd/>
          </a:ln>
        </p:spPr>
        <p:txBody>
          <a:bodyPr wrap="square">
            <a:prstTxWarp prst="textNoShape">
              <a:avLst/>
            </a:prstTxWarp>
            <a:spAutoFit/>
          </a:bodyPr>
          <a:lstStyle/>
          <a:p>
            <a:pPr marL="190500">
              <a:spcBef>
                <a:spcPct val="50000"/>
              </a:spcBef>
            </a:pPr>
            <a:r>
              <a:rPr lang="en-US" sz="2400" b="0" dirty="0"/>
              <a:t>#1 – Individuals in a population can mate and ________ genetic information</a:t>
            </a:r>
          </a:p>
          <a:p>
            <a:pPr marL="190500">
              <a:spcBef>
                <a:spcPct val="50000"/>
              </a:spcBef>
            </a:pPr>
            <a:endParaRPr lang="en-US" sz="2400" b="0" dirty="0"/>
          </a:p>
          <a:p>
            <a:pPr marL="190500">
              <a:spcBef>
                <a:spcPct val="50000"/>
              </a:spcBef>
            </a:pPr>
            <a:endParaRPr lang="en-US" sz="2400" b="0" dirty="0"/>
          </a:p>
          <a:p>
            <a:pPr marL="190500">
              <a:spcBef>
                <a:spcPct val="50000"/>
              </a:spcBef>
            </a:pPr>
            <a:r>
              <a:rPr lang="en-US" sz="2400" b="0" dirty="0"/>
              <a:t>#2 – If these individuals are somehow separated, individuals from one population can no longer ________ with individuals in the other population</a:t>
            </a:r>
          </a:p>
          <a:p>
            <a:pPr marL="381000" indent="-190500">
              <a:spcBef>
                <a:spcPct val="50000"/>
              </a:spcBef>
              <a:buFontTx/>
              <a:buChar char="•"/>
            </a:pPr>
            <a:endParaRPr lang="en-US" sz="1600" dirty="0"/>
          </a:p>
        </p:txBody>
      </p:sp>
      <p:sp>
        <p:nvSpPr>
          <p:cNvPr id="16" name="Rectangle 15"/>
          <p:cNvSpPr/>
          <p:nvPr/>
        </p:nvSpPr>
        <p:spPr>
          <a:xfrm>
            <a:off x="4723305" y="2539746"/>
            <a:ext cx="1622560" cy="584775"/>
          </a:xfrm>
          <a:prstGeom prst="rect">
            <a:avLst/>
          </a:prstGeom>
          <a:noFill/>
        </p:spPr>
        <p:txBody>
          <a:bodyPr wrap="none" lIns="91440" tIns="45720" rIns="91440" bIns="45720">
            <a:spAutoFit/>
          </a:bodyPr>
          <a:lstStyle/>
          <a:p>
            <a:pPr algn="ctr"/>
            <a:r>
              <a:rPr lang="en-US" sz="3200" dirty="0">
                <a:ln w="13462">
                  <a:solidFill>
                    <a:schemeClr val="bg1"/>
                  </a:solidFill>
                  <a:prstDash val="solid"/>
                </a:ln>
                <a:solidFill>
                  <a:schemeClr val="accent2">
                    <a:lumMod val="50000"/>
                  </a:schemeClr>
                </a:solidFill>
                <a:effectLst>
                  <a:outerShdw dist="38100" dir="2700000" algn="bl" rotWithShape="0">
                    <a:schemeClr val="accent5"/>
                  </a:outerShdw>
                </a:effectLst>
              </a:rPr>
              <a:t>SHARE</a:t>
            </a:r>
            <a:endParaRPr lang="en-US" sz="3200" b="1" cap="none" spc="0" dirty="0">
              <a:ln w="13462">
                <a:solidFill>
                  <a:schemeClr val="bg1"/>
                </a:solidFill>
                <a:prstDash val="solid"/>
              </a:ln>
              <a:solidFill>
                <a:schemeClr val="accent2">
                  <a:lumMod val="50000"/>
                </a:schemeClr>
              </a:solidFill>
              <a:effectLst>
                <a:outerShdw dist="38100" dir="2700000" algn="bl" rotWithShape="0">
                  <a:schemeClr val="accent5"/>
                </a:outerShdw>
              </a:effectLst>
            </a:endParaRPr>
          </a:p>
        </p:txBody>
      </p:sp>
      <p:sp>
        <p:nvSpPr>
          <p:cNvPr id="17" name="Rectangle 16"/>
          <p:cNvSpPr/>
          <p:nvPr/>
        </p:nvSpPr>
        <p:spPr>
          <a:xfrm>
            <a:off x="4909783" y="5661248"/>
            <a:ext cx="1316386" cy="584775"/>
          </a:xfrm>
          <a:prstGeom prst="rect">
            <a:avLst/>
          </a:prstGeom>
          <a:noFill/>
        </p:spPr>
        <p:txBody>
          <a:bodyPr wrap="none" lIns="91440" tIns="45720" rIns="91440" bIns="45720">
            <a:spAutoFit/>
          </a:bodyPr>
          <a:lstStyle/>
          <a:p>
            <a:pPr algn="ctr"/>
            <a:r>
              <a:rPr lang="en-US" sz="3200" dirty="0">
                <a:ln w="13462">
                  <a:solidFill>
                    <a:schemeClr val="bg1"/>
                  </a:solidFill>
                  <a:prstDash val="solid"/>
                </a:ln>
                <a:solidFill>
                  <a:schemeClr val="accent2">
                    <a:lumMod val="50000"/>
                  </a:schemeClr>
                </a:solidFill>
                <a:effectLst>
                  <a:outerShdw dist="38100" dir="2700000" algn="bl" rotWithShape="0">
                    <a:schemeClr val="accent5"/>
                  </a:outerShdw>
                </a:effectLst>
              </a:rPr>
              <a:t>MATE</a:t>
            </a:r>
            <a:endParaRPr lang="en-US" sz="3200" b="1" cap="none" spc="0" dirty="0">
              <a:ln w="13462">
                <a:solidFill>
                  <a:schemeClr val="bg1"/>
                </a:solidFill>
                <a:prstDash val="solid"/>
              </a:ln>
              <a:solidFill>
                <a:schemeClr val="accent2">
                  <a:lumMod val="50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3667616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ext Box 2"/>
          <p:cNvSpPr txBox="1">
            <a:spLocks noChangeArrowheads="1"/>
          </p:cNvSpPr>
          <p:nvPr/>
        </p:nvSpPr>
        <p:spPr bwMode="auto">
          <a:xfrm>
            <a:off x="6324600" y="304800"/>
            <a:ext cx="1524000" cy="274638"/>
          </a:xfrm>
          <a:prstGeom prst="rect">
            <a:avLst/>
          </a:prstGeom>
          <a:noFill/>
          <a:ln w="9525">
            <a:noFill/>
            <a:miter lim="800000"/>
            <a:headEnd/>
            <a:tailEnd/>
          </a:ln>
        </p:spPr>
        <p:txBody>
          <a:bodyPr>
            <a:prstTxWarp prst="textNoShape">
              <a:avLst/>
            </a:prstTxWarp>
            <a:spAutoFit/>
          </a:bodyPr>
          <a:lstStyle/>
          <a:p>
            <a:pPr>
              <a:spcBef>
                <a:spcPct val="50000"/>
              </a:spcBef>
            </a:pPr>
            <a:endParaRPr lang="en-US" sz="1200" i="1"/>
          </a:p>
        </p:txBody>
      </p:sp>
      <p:sp>
        <p:nvSpPr>
          <p:cNvPr id="101379" name="Text Box 3"/>
          <p:cNvSpPr txBox="1">
            <a:spLocks noChangeArrowheads="1"/>
          </p:cNvSpPr>
          <p:nvPr/>
        </p:nvSpPr>
        <p:spPr bwMode="auto">
          <a:xfrm>
            <a:off x="6553200" y="228600"/>
            <a:ext cx="2286000" cy="823913"/>
          </a:xfrm>
          <a:prstGeom prst="rect">
            <a:avLst/>
          </a:prstGeom>
          <a:noFill/>
          <a:ln w="9525">
            <a:noFill/>
            <a:miter lim="800000"/>
            <a:headEnd/>
            <a:tailEnd/>
          </a:ln>
        </p:spPr>
        <p:txBody>
          <a:bodyPr>
            <a:prstTxWarp prst="textNoShape">
              <a:avLst/>
            </a:prstTxWarp>
            <a:spAutoFit/>
          </a:bodyPr>
          <a:lstStyle/>
          <a:p>
            <a:pPr>
              <a:spcBef>
                <a:spcPct val="50000"/>
              </a:spcBef>
            </a:pPr>
            <a:endParaRPr lang="en-US" sz="1200" i="1"/>
          </a:p>
          <a:p>
            <a:pPr>
              <a:spcBef>
                <a:spcPct val="50000"/>
              </a:spcBef>
            </a:pPr>
            <a:endParaRPr lang="en-US" sz="1200" i="1"/>
          </a:p>
          <a:p>
            <a:pPr>
              <a:spcBef>
                <a:spcPct val="50000"/>
              </a:spcBef>
            </a:pPr>
            <a:endParaRPr lang="en-US" sz="1200" i="1"/>
          </a:p>
        </p:txBody>
      </p:sp>
      <p:sp>
        <p:nvSpPr>
          <p:cNvPr id="101380" name="Rectangle 4"/>
          <p:cNvSpPr>
            <a:spLocks noGrp="1" noChangeArrowheads="1"/>
          </p:cNvSpPr>
          <p:nvPr>
            <p:ph type="title"/>
          </p:nvPr>
        </p:nvSpPr>
        <p:spPr/>
        <p:txBody>
          <a:bodyPr/>
          <a:lstStyle/>
          <a:p>
            <a:r>
              <a:rPr lang="en-US" b="1" dirty="0"/>
              <a:t>Allopatric Speciation</a:t>
            </a:r>
            <a:endParaRPr lang="en-US" dirty="0"/>
          </a:p>
        </p:txBody>
      </p:sp>
      <p:sp>
        <p:nvSpPr>
          <p:cNvPr id="101381" name="Rectangle 5"/>
          <p:cNvSpPr>
            <a:spLocks noChangeArrowheads="1"/>
          </p:cNvSpPr>
          <p:nvPr/>
        </p:nvSpPr>
        <p:spPr bwMode="auto">
          <a:xfrm>
            <a:off x="381000" y="228600"/>
            <a:ext cx="4572000" cy="366713"/>
          </a:xfrm>
          <a:prstGeom prst="rect">
            <a:avLst/>
          </a:prstGeom>
          <a:noFill/>
          <a:ln w="9525">
            <a:noFill/>
            <a:miter lim="800000"/>
            <a:headEnd/>
            <a:tailEnd/>
          </a:ln>
        </p:spPr>
        <p:txBody>
          <a:bodyPr>
            <a:prstTxWarp prst="textNoShape">
              <a:avLst/>
            </a:prstTxWarp>
            <a:spAutoFit/>
          </a:bodyPr>
          <a:lstStyle/>
          <a:p>
            <a:r>
              <a:rPr lang="en-US" sz="1800">
                <a:solidFill>
                  <a:srgbClr val="008040"/>
                </a:solidFill>
              </a:rPr>
              <a:t>Lesson 5.</a:t>
            </a:r>
            <a:r>
              <a:rPr lang="en-US" sz="1800">
                <a:solidFill>
                  <a:srgbClr val="008040"/>
                </a:solidFill>
                <a:latin typeface="Arial Bold" pitchFamily="-123" charset="0"/>
                <a:ea typeface="MS Pゴシック" pitchFamily="-92" charset="-128"/>
                <a:cs typeface="MS Pゴシック" pitchFamily="-92" charset="-128"/>
              </a:rPr>
              <a:t>1 Evolution</a:t>
            </a:r>
          </a:p>
        </p:txBody>
      </p:sp>
      <p:sp>
        <p:nvSpPr>
          <p:cNvPr id="101394" name="Text Box 18"/>
          <p:cNvSpPr txBox="1">
            <a:spLocks noChangeArrowheads="1"/>
          </p:cNvSpPr>
          <p:nvPr/>
        </p:nvSpPr>
        <p:spPr bwMode="auto">
          <a:xfrm>
            <a:off x="408206" y="1700808"/>
            <a:ext cx="8610600" cy="461665"/>
          </a:xfrm>
          <a:prstGeom prst="rect">
            <a:avLst/>
          </a:prstGeom>
          <a:noFill/>
          <a:ln w="9525">
            <a:noFill/>
            <a:miter lim="800000"/>
            <a:headEnd/>
            <a:tailEnd/>
          </a:ln>
        </p:spPr>
        <p:txBody>
          <a:bodyPr wrap="square">
            <a:prstTxWarp prst="textNoShape">
              <a:avLst/>
            </a:prstTxWarp>
            <a:spAutoFit/>
          </a:bodyPr>
          <a:lstStyle/>
          <a:p>
            <a:endParaRPr lang="en-US" sz="2400" b="0" dirty="0"/>
          </a:p>
        </p:txBody>
      </p:sp>
      <p:sp>
        <p:nvSpPr>
          <p:cNvPr id="12" name="Text Box 14"/>
          <p:cNvSpPr txBox="1">
            <a:spLocks noChangeArrowheads="1"/>
          </p:cNvSpPr>
          <p:nvPr/>
        </p:nvSpPr>
        <p:spPr bwMode="auto">
          <a:xfrm>
            <a:off x="685800" y="1891219"/>
            <a:ext cx="8382000" cy="2492990"/>
          </a:xfrm>
          <a:prstGeom prst="rect">
            <a:avLst/>
          </a:prstGeom>
          <a:noFill/>
          <a:ln w="9525">
            <a:noFill/>
            <a:miter lim="800000"/>
            <a:headEnd/>
            <a:tailEnd/>
          </a:ln>
        </p:spPr>
        <p:txBody>
          <a:bodyPr wrap="square">
            <a:prstTxWarp prst="textNoShape">
              <a:avLst/>
            </a:prstTxWarp>
            <a:spAutoFit/>
          </a:bodyPr>
          <a:lstStyle/>
          <a:p>
            <a:pPr marL="190500">
              <a:spcBef>
                <a:spcPct val="50000"/>
              </a:spcBef>
            </a:pPr>
            <a:r>
              <a:rPr lang="en-US" sz="2400" b="0" dirty="0"/>
              <a:t>How can populations become separated?</a:t>
            </a:r>
          </a:p>
          <a:p>
            <a:pPr marL="533400" indent="-342900">
              <a:spcBef>
                <a:spcPct val="50000"/>
              </a:spcBef>
              <a:buFont typeface="Arial" panose="020B0604020202020204" pitchFamily="34" charset="0"/>
              <a:buChar char="•"/>
            </a:pPr>
            <a:r>
              <a:rPr lang="en-US" sz="2400" b="0" dirty="0"/>
              <a:t>________________________________</a:t>
            </a:r>
          </a:p>
          <a:p>
            <a:pPr marL="533400" indent="-342900">
              <a:spcBef>
                <a:spcPct val="50000"/>
              </a:spcBef>
              <a:buFont typeface="Arial" panose="020B0604020202020204" pitchFamily="34" charset="0"/>
              <a:buChar char="•"/>
            </a:pPr>
            <a:r>
              <a:rPr lang="en-US" sz="2400" b="0" dirty="0"/>
              <a:t>________________________________</a:t>
            </a:r>
          </a:p>
          <a:p>
            <a:pPr marL="533400" indent="-342900">
              <a:spcBef>
                <a:spcPct val="50000"/>
              </a:spcBef>
              <a:buFont typeface="Arial" panose="020B0604020202020204" pitchFamily="34" charset="0"/>
              <a:buChar char="•"/>
            </a:pPr>
            <a:r>
              <a:rPr lang="en-US" sz="2400" b="0" dirty="0"/>
              <a:t>________________________________</a:t>
            </a:r>
          </a:p>
          <a:p>
            <a:pPr marL="381000" indent="-190500">
              <a:spcBef>
                <a:spcPct val="50000"/>
              </a:spcBef>
              <a:buFontTx/>
              <a:buChar char="•"/>
            </a:pPr>
            <a:endParaRPr lang="en-US" sz="1600" dirty="0"/>
          </a:p>
        </p:txBody>
      </p:sp>
      <p:sp>
        <p:nvSpPr>
          <p:cNvPr id="16" name="Rectangle 15"/>
          <p:cNvSpPr/>
          <p:nvPr/>
        </p:nvSpPr>
        <p:spPr>
          <a:xfrm>
            <a:off x="1223468" y="2329552"/>
            <a:ext cx="5718232" cy="584775"/>
          </a:xfrm>
          <a:prstGeom prst="rect">
            <a:avLst/>
          </a:prstGeom>
          <a:noFill/>
        </p:spPr>
        <p:txBody>
          <a:bodyPr wrap="none" lIns="91440" tIns="45720" rIns="91440" bIns="45720">
            <a:spAutoFit/>
          </a:bodyPr>
          <a:lstStyle/>
          <a:p>
            <a:pPr algn="ctr"/>
            <a:r>
              <a:rPr lang="en-US" sz="3200" dirty="0">
                <a:ln w="13462">
                  <a:solidFill>
                    <a:schemeClr val="bg1"/>
                  </a:solidFill>
                  <a:prstDash val="solid"/>
                </a:ln>
                <a:solidFill>
                  <a:schemeClr val="accent2">
                    <a:lumMod val="50000"/>
                  </a:schemeClr>
                </a:solidFill>
                <a:effectLst>
                  <a:outerShdw dist="38100" dir="2700000" algn="bl" rotWithShape="0">
                    <a:schemeClr val="accent5"/>
                  </a:outerShdw>
                </a:effectLst>
              </a:rPr>
              <a:t>Glacial Ice Sheets May Form</a:t>
            </a:r>
            <a:endParaRPr lang="en-US" sz="3200" b="1" cap="none" spc="0" dirty="0">
              <a:ln w="13462">
                <a:solidFill>
                  <a:schemeClr val="bg1"/>
                </a:solidFill>
                <a:prstDash val="solid"/>
              </a:ln>
              <a:solidFill>
                <a:schemeClr val="accent2">
                  <a:lumMod val="50000"/>
                </a:schemeClr>
              </a:solidFill>
              <a:effectLst>
                <a:outerShdw dist="38100" dir="2700000" algn="bl" rotWithShape="0">
                  <a:schemeClr val="accent5"/>
                </a:outerShdw>
              </a:effectLst>
            </a:endParaRPr>
          </a:p>
        </p:txBody>
      </p:sp>
      <p:sp>
        <p:nvSpPr>
          <p:cNvPr id="17" name="Rectangle 16"/>
          <p:cNvSpPr/>
          <p:nvPr/>
        </p:nvSpPr>
        <p:spPr>
          <a:xfrm>
            <a:off x="1327663" y="2869173"/>
            <a:ext cx="5509842" cy="584775"/>
          </a:xfrm>
          <a:prstGeom prst="rect">
            <a:avLst/>
          </a:prstGeom>
          <a:noFill/>
        </p:spPr>
        <p:txBody>
          <a:bodyPr wrap="none" lIns="91440" tIns="45720" rIns="91440" bIns="45720">
            <a:spAutoFit/>
          </a:bodyPr>
          <a:lstStyle/>
          <a:p>
            <a:pPr algn="ctr"/>
            <a:r>
              <a:rPr lang="en-US" sz="3200" dirty="0">
                <a:ln w="13462">
                  <a:solidFill>
                    <a:schemeClr val="bg1"/>
                  </a:solidFill>
                  <a:prstDash val="solid"/>
                </a:ln>
                <a:solidFill>
                  <a:schemeClr val="accent2">
                    <a:lumMod val="50000"/>
                  </a:schemeClr>
                </a:solidFill>
                <a:effectLst>
                  <a:outerShdw dist="38100" dir="2700000" algn="bl" rotWithShape="0">
                    <a:schemeClr val="accent5"/>
                  </a:outerShdw>
                </a:effectLst>
              </a:rPr>
              <a:t>Half of a pond might dry up</a:t>
            </a:r>
            <a:endParaRPr lang="en-US" sz="3200" b="1" cap="none" spc="0" dirty="0">
              <a:ln w="13462">
                <a:solidFill>
                  <a:schemeClr val="bg1"/>
                </a:solidFill>
                <a:prstDash val="solid"/>
              </a:ln>
              <a:solidFill>
                <a:schemeClr val="accent2">
                  <a:lumMod val="50000"/>
                </a:schemeClr>
              </a:solidFill>
              <a:effectLst>
                <a:outerShdw dist="38100" dir="2700000" algn="bl" rotWithShape="0">
                  <a:schemeClr val="accent5"/>
                </a:outerShdw>
              </a:effectLst>
            </a:endParaRPr>
          </a:p>
        </p:txBody>
      </p:sp>
      <p:sp>
        <p:nvSpPr>
          <p:cNvPr id="11" name="Rectangle 10"/>
          <p:cNvSpPr/>
          <p:nvPr/>
        </p:nvSpPr>
        <p:spPr>
          <a:xfrm>
            <a:off x="1190643" y="3427578"/>
            <a:ext cx="5490607" cy="584775"/>
          </a:xfrm>
          <a:prstGeom prst="rect">
            <a:avLst/>
          </a:prstGeom>
          <a:noFill/>
        </p:spPr>
        <p:txBody>
          <a:bodyPr wrap="none" lIns="91440" tIns="45720" rIns="91440" bIns="45720">
            <a:spAutoFit/>
          </a:bodyPr>
          <a:lstStyle/>
          <a:p>
            <a:pPr algn="ctr"/>
            <a:r>
              <a:rPr lang="en-US" sz="3200" dirty="0">
                <a:ln w="13462">
                  <a:solidFill>
                    <a:schemeClr val="bg1"/>
                  </a:solidFill>
                  <a:prstDash val="solid"/>
                </a:ln>
                <a:solidFill>
                  <a:schemeClr val="accent2">
                    <a:lumMod val="50000"/>
                  </a:schemeClr>
                </a:solidFill>
                <a:effectLst>
                  <a:outerShdw dist="38100" dir="2700000" algn="bl" rotWithShape="0">
                    <a:schemeClr val="accent5"/>
                  </a:outerShdw>
                </a:effectLst>
              </a:rPr>
              <a:t>Rivers May Change Course</a:t>
            </a:r>
            <a:endParaRPr lang="en-US" sz="3200" b="1" cap="none" spc="0" dirty="0">
              <a:ln w="13462">
                <a:solidFill>
                  <a:schemeClr val="bg1"/>
                </a:solidFill>
                <a:prstDash val="solid"/>
              </a:ln>
              <a:solidFill>
                <a:schemeClr val="accent2">
                  <a:lumMod val="50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1340960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ext Box 2"/>
          <p:cNvSpPr txBox="1">
            <a:spLocks noChangeArrowheads="1"/>
          </p:cNvSpPr>
          <p:nvPr/>
        </p:nvSpPr>
        <p:spPr bwMode="auto">
          <a:xfrm>
            <a:off x="6324600" y="304800"/>
            <a:ext cx="1524000" cy="274638"/>
          </a:xfrm>
          <a:prstGeom prst="rect">
            <a:avLst/>
          </a:prstGeom>
          <a:noFill/>
          <a:ln w="9525">
            <a:noFill/>
            <a:miter lim="800000"/>
            <a:headEnd/>
            <a:tailEnd/>
          </a:ln>
        </p:spPr>
        <p:txBody>
          <a:bodyPr>
            <a:prstTxWarp prst="textNoShape">
              <a:avLst/>
            </a:prstTxWarp>
            <a:spAutoFit/>
          </a:bodyPr>
          <a:lstStyle/>
          <a:p>
            <a:pPr>
              <a:spcBef>
                <a:spcPct val="50000"/>
              </a:spcBef>
            </a:pPr>
            <a:endParaRPr lang="en-US" sz="1200" i="1"/>
          </a:p>
        </p:txBody>
      </p:sp>
      <p:sp>
        <p:nvSpPr>
          <p:cNvPr id="101379" name="Text Box 3"/>
          <p:cNvSpPr txBox="1">
            <a:spLocks noChangeArrowheads="1"/>
          </p:cNvSpPr>
          <p:nvPr/>
        </p:nvSpPr>
        <p:spPr bwMode="auto">
          <a:xfrm>
            <a:off x="6553200" y="228600"/>
            <a:ext cx="2286000" cy="823913"/>
          </a:xfrm>
          <a:prstGeom prst="rect">
            <a:avLst/>
          </a:prstGeom>
          <a:noFill/>
          <a:ln w="9525">
            <a:noFill/>
            <a:miter lim="800000"/>
            <a:headEnd/>
            <a:tailEnd/>
          </a:ln>
        </p:spPr>
        <p:txBody>
          <a:bodyPr>
            <a:prstTxWarp prst="textNoShape">
              <a:avLst/>
            </a:prstTxWarp>
            <a:spAutoFit/>
          </a:bodyPr>
          <a:lstStyle/>
          <a:p>
            <a:pPr>
              <a:spcBef>
                <a:spcPct val="50000"/>
              </a:spcBef>
            </a:pPr>
            <a:endParaRPr lang="en-US" sz="1200" i="1"/>
          </a:p>
          <a:p>
            <a:pPr>
              <a:spcBef>
                <a:spcPct val="50000"/>
              </a:spcBef>
            </a:pPr>
            <a:endParaRPr lang="en-US" sz="1200" i="1"/>
          </a:p>
          <a:p>
            <a:pPr>
              <a:spcBef>
                <a:spcPct val="50000"/>
              </a:spcBef>
            </a:pPr>
            <a:endParaRPr lang="en-US" sz="1200" i="1"/>
          </a:p>
        </p:txBody>
      </p:sp>
      <p:sp>
        <p:nvSpPr>
          <p:cNvPr id="101380" name="Rectangle 4"/>
          <p:cNvSpPr>
            <a:spLocks noGrp="1" noChangeArrowheads="1"/>
          </p:cNvSpPr>
          <p:nvPr>
            <p:ph type="title"/>
          </p:nvPr>
        </p:nvSpPr>
        <p:spPr/>
        <p:txBody>
          <a:bodyPr/>
          <a:lstStyle/>
          <a:p>
            <a:r>
              <a:rPr lang="en-US" b="1" dirty="0"/>
              <a:t>Allopatric Speciation</a:t>
            </a:r>
            <a:endParaRPr lang="en-US" dirty="0"/>
          </a:p>
        </p:txBody>
      </p:sp>
      <p:sp>
        <p:nvSpPr>
          <p:cNvPr id="101381" name="Rectangle 5"/>
          <p:cNvSpPr>
            <a:spLocks noChangeArrowheads="1"/>
          </p:cNvSpPr>
          <p:nvPr/>
        </p:nvSpPr>
        <p:spPr bwMode="auto">
          <a:xfrm>
            <a:off x="381000" y="228600"/>
            <a:ext cx="4572000" cy="366713"/>
          </a:xfrm>
          <a:prstGeom prst="rect">
            <a:avLst/>
          </a:prstGeom>
          <a:noFill/>
          <a:ln w="9525">
            <a:noFill/>
            <a:miter lim="800000"/>
            <a:headEnd/>
            <a:tailEnd/>
          </a:ln>
        </p:spPr>
        <p:txBody>
          <a:bodyPr>
            <a:prstTxWarp prst="textNoShape">
              <a:avLst/>
            </a:prstTxWarp>
            <a:spAutoFit/>
          </a:bodyPr>
          <a:lstStyle/>
          <a:p>
            <a:r>
              <a:rPr lang="en-US" sz="1800">
                <a:solidFill>
                  <a:srgbClr val="008040"/>
                </a:solidFill>
              </a:rPr>
              <a:t>Lesson 5.</a:t>
            </a:r>
            <a:r>
              <a:rPr lang="en-US" sz="1800">
                <a:solidFill>
                  <a:srgbClr val="008040"/>
                </a:solidFill>
                <a:latin typeface="Arial Bold" pitchFamily="-123" charset="0"/>
                <a:ea typeface="MS Pゴシック" pitchFamily="-92" charset="-128"/>
                <a:cs typeface="MS Pゴシック" pitchFamily="-92" charset="-128"/>
              </a:rPr>
              <a:t>1 Evolution</a:t>
            </a:r>
          </a:p>
        </p:txBody>
      </p:sp>
      <p:sp>
        <p:nvSpPr>
          <p:cNvPr id="101394" name="Text Box 18"/>
          <p:cNvSpPr txBox="1">
            <a:spLocks noChangeArrowheads="1"/>
          </p:cNvSpPr>
          <p:nvPr/>
        </p:nvSpPr>
        <p:spPr bwMode="auto">
          <a:xfrm>
            <a:off x="408206" y="1700808"/>
            <a:ext cx="8610600" cy="461665"/>
          </a:xfrm>
          <a:prstGeom prst="rect">
            <a:avLst/>
          </a:prstGeom>
          <a:noFill/>
          <a:ln w="9525">
            <a:noFill/>
            <a:miter lim="800000"/>
            <a:headEnd/>
            <a:tailEnd/>
          </a:ln>
        </p:spPr>
        <p:txBody>
          <a:bodyPr wrap="square">
            <a:prstTxWarp prst="textNoShape">
              <a:avLst/>
            </a:prstTxWarp>
            <a:spAutoFit/>
          </a:bodyPr>
          <a:lstStyle/>
          <a:p>
            <a:endParaRPr lang="en-US" sz="2400" b="0" dirty="0"/>
          </a:p>
        </p:txBody>
      </p:sp>
      <p:sp>
        <p:nvSpPr>
          <p:cNvPr id="12" name="Text Box 14"/>
          <p:cNvSpPr txBox="1">
            <a:spLocks noChangeArrowheads="1"/>
          </p:cNvSpPr>
          <p:nvPr/>
        </p:nvSpPr>
        <p:spPr bwMode="auto">
          <a:xfrm>
            <a:off x="4572000" y="1891219"/>
            <a:ext cx="4495800" cy="5078313"/>
          </a:xfrm>
          <a:prstGeom prst="rect">
            <a:avLst/>
          </a:prstGeom>
          <a:noFill/>
          <a:ln w="9525">
            <a:noFill/>
            <a:miter lim="800000"/>
            <a:headEnd/>
            <a:tailEnd/>
          </a:ln>
        </p:spPr>
        <p:txBody>
          <a:bodyPr wrap="square">
            <a:prstTxWarp prst="textNoShape">
              <a:avLst/>
            </a:prstTxWarp>
            <a:spAutoFit/>
          </a:bodyPr>
          <a:lstStyle/>
          <a:p>
            <a:pPr marL="190500">
              <a:spcBef>
                <a:spcPct val="50000"/>
              </a:spcBef>
            </a:pPr>
            <a:r>
              <a:rPr lang="en-US" sz="2400" b="0" dirty="0"/>
              <a:t>#3 – Each population evolves and passes on traits that are best suited for that _________________ and the populations become so different that they become separate species</a:t>
            </a:r>
          </a:p>
          <a:p>
            <a:pPr marL="190500">
              <a:spcBef>
                <a:spcPct val="50000"/>
              </a:spcBef>
            </a:pPr>
            <a:r>
              <a:rPr lang="en-US" sz="2400" b="0" dirty="0"/>
              <a:t>#4 – Even if the two populations come back together, they can no longer __________ and produce fertile offspring. </a:t>
            </a:r>
          </a:p>
          <a:p>
            <a:pPr marL="381000" indent="-190500">
              <a:spcBef>
                <a:spcPct val="50000"/>
              </a:spcBef>
              <a:buFontTx/>
              <a:buChar char="•"/>
            </a:pPr>
            <a:endParaRPr lang="en-US" sz="1600" dirty="0"/>
          </a:p>
        </p:txBody>
      </p:sp>
      <p:sp>
        <p:nvSpPr>
          <p:cNvPr id="16" name="Rectangle 15"/>
          <p:cNvSpPr/>
          <p:nvPr/>
        </p:nvSpPr>
        <p:spPr>
          <a:xfrm>
            <a:off x="4712527" y="2891121"/>
            <a:ext cx="3217548" cy="584775"/>
          </a:xfrm>
          <a:prstGeom prst="rect">
            <a:avLst/>
          </a:prstGeom>
          <a:noFill/>
        </p:spPr>
        <p:txBody>
          <a:bodyPr wrap="none" lIns="91440" tIns="45720" rIns="91440" bIns="45720">
            <a:spAutoFit/>
          </a:bodyPr>
          <a:lstStyle/>
          <a:p>
            <a:pPr algn="ctr"/>
            <a:r>
              <a:rPr lang="en-US" sz="3200" dirty="0">
                <a:ln w="13462">
                  <a:solidFill>
                    <a:schemeClr val="bg1"/>
                  </a:solidFill>
                  <a:prstDash val="solid"/>
                </a:ln>
                <a:solidFill>
                  <a:schemeClr val="accent2">
                    <a:lumMod val="50000"/>
                  </a:schemeClr>
                </a:solidFill>
                <a:effectLst>
                  <a:outerShdw dist="38100" dir="2700000" algn="bl" rotWithShape="0">
                    <a:schemeClr val="accent5"/>
                  </a:outerShdw>
                </a:effectLst>
              </a:rPr>
              <a:t>ENVIRONMENT</a:t>
            </a:r>
            <a:endParaRPr lang="en-US" sz="3200" b="1" cap="none" spc="0" dirty="0">
              <a:ln w="13462">
                <a:solidFill>
                  <a:schemeClr val="bg1"/>
                </a:solidFill>
                <a:prstDash val="solid"/>
              </a:ln>
              <a:solidFill>
                <a:schemeClr val="accent2">
                  <a:lumMod val="50000"/>
                </a:schemeClr>
              </a:solidFill>
              <a:effectLst>
                <a:outerShdw dist="38100" dir="2700000" algn="bl" rotWithShape="0">
                  <a:schemeClr val="accent5"/>
                </a:outerShdw>
              </a:effectLst>
            </a:endParaRPr>
          </a:p>
        </p:txBody>
      </p:sp>
      <p:sp>
        <p:nvSpPr>
          <p:cNvPr id="17" name="Rectangle 16"/>
          <p:cNvSpPr/>
          <p:nvPr/>
        </p:nvSpPr>
        <p:spPr>
          <a:xfrm>
            <a:off x="5020928" y="5661248"/>
            <a:ext cx="1316386" cy="584775"/>
          </a:xfrm>
          <a:prstGeom prst="rect">
            <a:avLst/>
          </a:prstGeom>
          <a:noFill/>
        </p:spPr>
        <p:txBody>
          <a:bodyPr wrap="none" lIns="91440" tIns="45720" rIns="91440" bIns="45720">
            <a:spAutoFit/>
          </a:bodyPr>
          <a:lstStyle/>
          <a:p>
            <a:pPr algn="ctr"/>
            <a:r>
              <a:rPr lang="en-US" sz="3200" dirty="0">
                <a:ln w="13462">
                  <a:solidFill>
                    <a:schemeClr val="bg1"/>
                  </a:solidFill>
                  <a:prstDash val="solid"/>
                </a:ln>
                <a:solidFill>
                  <a:schemeClr val="accent2">
                    <a:lumMod val="50000"/>
                  </a:schemeClr>
                </a:solidFill>
                <a:effectLst>
                  <a:outerShdw dist="38100" dir="2700000" algn="bl" rotWithShape="0">
                    <a:schemeClr val="accent5"/>
                  </a:outerShdw>
                </a:effectLst>
              </a:rPr>
              <a:t>MATE</a:t>
            </a:r>
            <a:endParaRPr lang="en-US" sz="3200" b="1" cap="none" spc="0" dirty="0">
              <a:ln w="13462">
                <a:solidFill>
                  <a:schemeClr val="bg1"/>
                </a:solidFill>
                <a:prstDash val="solid"/>
              </a:ln>
              <a:solidFill>
                <a:schemeClr val="accent2">
                  <a:lumMod val="50000"/>
                </a:schemeClr>
              </a:solidFill>
              <a:effectLst>
                <a:outerShdw dist="38100" dir="2700000" algn="bl" rotWithShape="0">
                  <a:schemeClr val="accent5"/>
                </a:outerShdw>
              </a:effectLs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1628800"/>
            <a:ext cx="3238128" cy="5081051"/>
          </a:xfrm>
          <a:prstGeom prst="rect">
            <a:avLst/>
          </a:prstGeom>
        </p:spPr>
      </p:pic>
    </p:spTree>
    <p:extLst>
      <p:ext uri="{BB962C8B-B14F-4D97-AF65-F5344CB8AC3E}">
        <p14:creationId xmlns:p14="http://schemas.microsoft.com/office/powerpoint/2010/main" val="409074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3444" name="Object 20"/>
          <p:cNvGraphicFramePr>
            <a:graphicFrameLocks noChangeAspect="1"/>
          </p:cNvGraphicFramePr>
          <p:nvPr>
            <p:extLst>
              <p:ext uri="{D42A27DB-BD31-4B8C-83A1-F6EECF244321}">
                <p14:modId xmlns:p14="http://schemas.microsoft.com/office/powerpoint/2010/main" val="2200421951"/>
              </p:ext>
            </p:extLst>
          </p:nvPr>
        </p:nvGraphicFramePr>
        <p:xfrm>
          <a:off x="533400" y="1600200"/>
          <a:ext cx="3030488" cy="2835275"/>
        </p:xfrm>
        <a:graphic>
          <a:graphicData uri="http://schemas.openxmlformats.org/presentationml/2006/ole">
            <mc:AlternateContent xmlns:mc="http://schemas.openxmlformats.org/markup-compatibility/2006">
              <mc:Choice xmlns:v="urn:schemas-microsoft-com:vml" Requires="v">
                <p:oleObj spid="_x0000_s104466" name="Document" r:id="rId4" imgW="3361944" imgH="2404872" progId="Word.Document.8">
                  <p:embed/>
                </p:oleObj>
              </mc:Choice>
              <mc:Fallback>
                <p:oleObj name="Document" r:id="rId4" imgW="3361944" imgH="2404872" progId="Word.Document.8">
                  <p:embed/>
                  <p:pic>
                    <p:nvPicPr>
                      <p:cNvPr id="0"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600200"/>
                        <a:ext cx="3030488" cy="2835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426" name="Text Box 2"/>
          <p:cNvSpPr txBox="1">
            <a:spLocks noChangeArrowheads="1"/>
          </p:cNvSpPr>
          <p:nvPr/>
        </p:nvSpPr>
        <p:spPr bwMode="auto">
          <a:xfrm>
            <a:off x="6324600" y="304800"/>
            <a:ext cx="1524000" cy="274638"/>
          </a:xfrm>
          <a:prstGeom prst="rect">
            <a:avLst/>
          </a:prstGeom>
          <a:noFill/>
          <a:ln w="9525">
            <a:noFill/>
            <a:miter lim="800000"/>
            <a:headEnd/>
            <a:tailEnd/>
          </a:ln>
        </p:spPr>
        <p:txBody>
          <a:bodyPr>
            <a:prstTxWarp prst="textNoShape">
              <a:avLst/>
            </a:prstTxWarp>
            <a:spAutoFit/>
          </a:bodyPr>
          <a:lstStyle/>
          <a:p>
            <a:pPr>
              <a:spcBef>
                <a:spcPct val="50000"/>
              </a:spcBef>
            </a:pPr>
            <a:endParaRPr lang="en-US" sz="1200" i="1"/>
          </a:p>
        </p:txBody>
      </p:sp>
      <p:sp>
        <p:nvSpPr>
          <p:cNvPr id="103427" name="Text Box 3"/>
          <p:cNvSpPr txBox="1">
            <a:spLocks noChangeArrowheads="1"/>
          </p:cNvSpPr>
          <p:nvPr/>
        </p:nvSpPr>
        <p:spPr bwMode="auto">
          <a:xfrm>
            <a:off x="6553200" y="228600"/>
            <a:ext cx="2286000" cy="823913"/>
          </a:xfrm>
          <a:prstGeom prst="rect">
            <a:avLst/>
          </a:prstGeom>
          <a:noFill/>
          <a:ln w="9525">
            <a:noFill/>
            <a:miter lim="800000"/>
            <a:headEnd/>
            <a:tailEnd/>
          </a:ln>
        </p:spPr>
        <p:txBody>
          <a:bodyPr>
            <a:prstTxWarp prst="textNoShape">
              <a:avLst/>
            </a:prstTxWarp>
            <a:spAutoFit/>
          </a:bodyPr>
          <a:lstStyle/>
          <a:p>
            <a:pPr>
              <a:spcBef>
                <a:spcPct val="50000"/>
              </a:spcBef>
            </a:pPr>
            <a:endParaRPr lang="en-US" sz="1200" i="1"/>
          </a:p>
          <a:p>
            <a:pPr>
              <a:spcBef>
                <a:spcPct val="50000"/>
              </a:spcBef>
            </a:pPr>
            <a:endParaRPr lang="en-US" sz="1200" i="1"/>
          </a:p>
          <a:p>
            <a:pPr>
              <a:spcBef>
                <a:spcPct val="50000"/>
              </a:spcBef>
            </a:pPr>
            <a:endParaRPr lang="en-US" sz="1200" i="1"/>
          </a:p>
        </p:txBody>
      </p:sp>
      <p:sp>
        <p:nvSpPr>
          <p:cNvPr id="103428" name="Rectangle 4"/>
          <p:cNvSpPr>
            <a:spLocks noGrp="1" noChangeArrowheads="1"/>
          </p:cNvSpPr>
          <p:nvPr>
            <p:ph type="title"/>
          </p:nvPr>
        </p:nvSpPr>
        <p:spPr/>
        <p:txBody>
          <a:bodyPr/>
          <a:lstStyle/>
          <a:p>
            <a:r>
              <a:rPr lang="en-US" b="1"/>
              <a:t>Extinction</a:t>
            </a:r>
            <a:endParaRPr lang="en-US"/>
          </a:p>
        </p:txBody>
      </p:sp>
      <p:sp>
        <p:nvSpPr>
          <p:cNvPr id="103429" name="Rectangle 5"/>
          <p:cNvSpPr>
            <a:spLocks noChangeArrowheads="1"/>
          </p:cNvSpPr>
          <p:nvPr/>
        </p:nvSpPr>
        <p:spPr bwMode="auto">
          <a:xfrm>
            <a:off x="381000" y="228600"/>
            <a:ext cx="4572000" cy="366713"/>
          </a:xfrm>
          <a:prstGeom prst="rect">
            <a:avLst/>
          </a:prstGeom>
          <a:noFill/>
          <a:ln w="9525">
            <a:noFill/>
            <a:miter lim="800000"/>
            <a:headEnd/>
            <a:tailEnd/>
          </a:ln>
        </p:spPr>
        <p:txBody>
          <a:bodyPr>
            <a:prstTxWarp prst="textNoShape">
              <a:avLst/>
            </a:prstTxWarp>
            <a:spAutoFit/>
          </a:bodyPr>
          <a:lstStyle/>
          <a:p>
            <a:r>
              <a:rPr lang="en-US" sz="1800">
                <a:solidFill>
                  <a:srgbClr val="008040"/>
                </a:solidFill>
              </a:rPr>
              <a:t>Lesson 5.</a:t>
            </a:r>
            <a:r>
              <a:rPr lang="en-US" sz="1800">
                <a:solidFill>
                  <a:srgbClr val="008040"/>
                </a:solidFill>
                <a:latin typeface="Arial Bold" pitchFamily="-123" charset="0"/>
                <a:ea typeface="MS Pゴシック" pitchFamily="-92" charset="-128"/>
                <a:cs typeface="MS Pゴシック" pitchFamily="-92" charset="-128"/>
              </a:rPr>
              <a:t>1 Evolution</a:t>
            </a:r>
          </a:p>
        </p:txBody>
      </p:sp>
      <p:sp>
        <p:nvSpPr>
          <p:cNvPr id="103440" name="Text Box 16"/>
          <p:cNvSpPr txBox="1">
            <a:spLocks noChangeArrowheads="1"/>
          </p:cNvSpPr>
          <p:nvPr/>
        </p:nvSpPr>
        <p:spPr bwMode="auto">
          <a:xfrm>
            <a:off x="3733800" y="1714500"/>
            <a:ext cx="5105400" cy="4708981"/>
          </a:xfrm>
          <a:prstGeom prst="rect">
            <a:avLst/>
          </a:prstGeom>
          <a:noFill/>
          <a:ln w="9525">
            <a:noFill/>
            <a:miter lim="800000"/>
            <a:headEnd/>
            <a:tailEnd/>
          </a:ln>
        </p:spPr>
        <p:txBody>
          <a:bodyPr wrap="square">
            <a:prstTxWarp prst="textNoShape">
              <a:avLst/>
            </a:prstTxWarp>
            <a:spAutoFit/>
          </a:bodyPr>
          <a:lstStyle/>
          <a:p>
            <a:pPr marL="381000" indent="-190500">
              <a:spcBef>
                <a:spcPct val="50000"/>
              </a:spcBef>
              <a:buFontTx/>
              <a:buChar char="•"/>
            </a:pPr>
            <a:r>
              <a:rPr lang="en-US" sz="2400" b="0" dirty="0"/>
              <a:t>The _____________________ of species from Earth</a:t>
            </a:r>
          </a:p>
          <a:p>
            <a:pPr marL="381000" indent="-190500">
              <a:spcBef>
                <a:spcPct val="50000"/>
              </a:spcBef>
              <a:buFontTx/>
              <a:buChar char="•"/>
            </a:pPr>
            <a:r>
              <a:rPr lang="en-US" sz="2400" b="0" dirty="0"/>
              <a:t>Generally occurs gradually, one species at a time, when environmental conditions change more rapidly than the species can adapt</a:t>
            </a:r>
          </a:p>
          <a:p>
            <a:pPr marL="381000" indent="-190500">
              <a:spcBef>
                <a:spcPct val="50000"/>
              </a:spcBef>
              <a:buFontTx/>
              <a:buChar char="•"/>
            </a:pPr>
            <a:r>
              <a:rPr lang="en-US" sz="2400" b="0" dirty="0"/>
              <a:t>The rate at which this type of extinction occurs is called the __________________________</a:t>
            </a:r>
          </a:p>
          <a:p>
            <a:pPr marL="190500">
              <a:spcBef>
                <a:spcPct val="50000"/>
              </a:spcBef>
            </a:pPr>
            <a:r>
              <a:rPr lang="en-US" sz="2400" b="0" dirty="0"/>
              <a:t>                    ______________</a:t>
            </a:r>
          </a:p>
        </p:txBody>
      </p:sp>
      <p:sp>
        <p:nvSpPr>
          <p:cNvPr id="103445" name="Text Box 21"/>
          <p:cNvSpPr txBox="1">
            <a:spLocks noChangeArrowheads="1"/>
          </p:cNvSpPr>
          <p:nvPr/>
        </p:nvSpPr>
        <p:spPr bwMode="auto">
          <a:xfrm>
            <a:off x="533400" y="4495800"/>
            <a:ext cx="3200400" cy="730250"/>
          </a:xfrm>
          <a:prstGeom prst="rect">
            <a:avLst/>
          </a:prstGeom>
          <a:noFill/>
          <a:ln w="9525">
            <a:noFill/>
            <a:miter lim="800000"/>
            <a:headEnd/>
            <a:tailEnd/>
          </a:ln>
        </p:spPr>
        <p:txBody>
          <a:bodyPr>
            <a:prstTxWarp prst="textNoShape">
              <a:avLst/>
            </a:prstTxWarp>
            <a:spAutoFit/>
          </a:bodyPr>
          <a:lstStyle/>
          <a:p>
            <a:r>
              <a:rPr lang="en-US"/>
              <a:t>Trilobites</a:t>
            </a:r>
          </a:p>
          <a:p>
            <a:r>
              <a:rPr lang="en-US" b="0"/>
              <a:t>Marine arthropods that went extinct at the end of the Permian period.</a:t>
            </a:r>
            <a:r>
              <a:rPr lang="en-US"/>
              <a:t> </a:t>
            </a:r>
          </a:p>
        </p:txBody>
      </p:sp>
      <p:sp>
        <p:nvSpPr>
          <p:cNvPr id="10" name="Rectangle 9"/>
          <p:cNvSpPr/>
          <p:nvPr/>
        </p:nvSpPr>
        <p:spPr>
          <a:xfrm>
            <a:off x="4713264" y="1611968"/>
            <a:ext cx="3744936" cy="584775"/>
          </a:xfrm>
          <a:prstGeom prst="rect">
            <a:avLst/>
          </a:prstGeom>
          <a:noFill/>
        </p:spPr>
        <p:txBody>
          <a:bodyPr wrap="none" lIns="91440" tIns="45720" rIns="91440" bIns="45720">
            <a:spAutoFit/>
          </a:bodyPr>
          <a:lstStyle/>
          <a:p>
            <a:pPr algn="ctr"/>
            <a:r>
              <a:rPr lang="en-US" sz="3200" dirty="0">
                <a:ln w="13462">
                  <a:solidFill>
                    <a:schemeClr val="bg1"/>
                  </a:solidFill>
                  <a:prstDash val="solid"/>
                </a:ln>
                <a:solidFill>
                  <a:schemeClr val="accent2">
                    <a:lumMod val="50000"/>
                  </a:schemeClr>
                </a:solidFill>
                <a:effectLst>
                  <a:outerShdw dist="38100" dir="2700000" algn="bl" rotWithShape="0">
                    <a:schemeClr val="accent5"/>
                  </a:outerShdw>
                </a:effectLst>
              </a:rPr>
              <a:t>DISAPPEARANCE</a:t>
            </a:r>
            <a:endParaRPr lang="en-US" sz="3200" b="1" cap="none" spc="0" dirty="0">
              <a:ln w="13462">
                <a:solidFill>
                  <a:schemeClr val="bg1"/>
                </a:solidFill>
                <a:prstDash val="solid"/>
              </a:ln>
              <a:solidFill>
                <a:schemeClr val="accent2">
                  <a:lumMod val="50000"/>
                </a:schemeClr>
              </a:solidFill>
              <a:effectLst>
                <a:outerShdw dist="38100" dir="2700000" algn="bl" rotWithShape="0">
                  <a:schemeClr val="accent5"/>
                </a:outerShdw>
              </a:effectLst>
            </a:endParaRPr>
          </a:p>
        </p:txBody>
      </p:sp>
      <p:sp>
        <p:nvSpPr>
          <p:cNvPr id="11" name="Rectangle 10"/>
          <p:cNvSpPr/>
          <p:nvPr/>
        </p:nvSpPr>
        <p:spPr>
          <a:xfrm>
            <a:off x="4276344" y="5226050"/>
            <a:ext cx="4782078" cy="1077218"/>
          </a:xfrm>
          <a:prstGeom prst="rect">
            <a:avLst/>
          </a:prstGeom>
          <a:noFill/>
        </p:spPr>
        <p:txBody>
          <a:bodyPr wrap="none" lIns="91440" tIns="45720" rIns="91440" bIns="45720">
            <a:spAutoFit/>
          </a:bodyPr>
          <a:lstStyle/>
          <a:p>
            <a:pPr algn="ctr"/>
            <a:r>
              <a:rPr lang="en-US" sz="3200" dirty="0">
                <a:ln w="13462">
                  <a:solidFill>
                    <a:schemeClr val="bg1"/>
                  </a:solidFill>
                  <a:prstDash val="solid"/>
                </a:ln>
                <a:solidFill>
                  <a:schemeClr val="accent2">
                    <a:lumMod val="50000"/>
                  </a:schemeClr>
                </a:solidFill>
                <a:effectLst>
                  <a:outerShdw dist="38100" dir="2700000" algn="bl" rotWithShape="0">
                    <a:schemeClr val="accent5"/>
                  </a:outerShdw>
                </a:effectLst>
              </a:rPr>
              <a:t>Background Extinction </a:t>
            </a:r>
          </a:p>
          <a:p>
            <a:pPr algn="ctr"/>
            <a:r>
              <a:rPr lang="en-US" sz="3200" dirty="0">
                <a:ln w="13462">
                  <a:solidFill>
                    <a:schemeClr val="bg1"/>
                  </a:solidFill>
                  <a:prstDash val="solid"/>
                </a:ln>
                <a:solidFill>
                  <a:schemeClr val="accent2">
                    <a:lumMod val="50000"/>
                  </a:schemeClr>
                </a:solidFill>
                <a:effectLst>
                  <a:outerShdw dist="38100" dir="2700000" algn="bl" rotWithShape="0">
                    <a:schemeClr val="accent5"/>
                  </a:outerShdw>
                </a:effectLst>
              </a:rPr>
              <a:t>Rate</a:t>
            </a:r>
            <a:endParaRPr lang="en-US" sz="3200" b="1" cap="none" spc="0" dirty="0">
              <a:ln w="13462">
                <a:solidFill>
                  <a:schemeClr val="bg1"/>
                </a:solidFill>
                <a:prstDash val="solid"/>
              </a:ln>
              <a:solidFill>
                <a:schemeClr val="accent2">
                  <a:lumMod val="50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1885364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ext Box 2"/>
          <p:cNvSpPr txBox="1">
            <a:spLocks noChangeArrowheads="1"/>
          </p:cNvSpPr>
          <p:nvPr/>
        </p:nvSpPr>
        <p:spPr bwMode="auto">
          <a:xfrm>
            <a:off x="6324600" y="304800"/>
            <a:ext cx="1524000" cy="274638"/>
          </a:xfrm>
          <a:prstGeom prst="rect">
            <a:avLst/>
          </a:prstGeom>
          <a:noFill/>
          <a:ln w="9525">
            <a:noFill/>
            <a:miter lim="800000"/>
            <a:headEnd/>
            <a:tailEnd/>
          </a:ln>
        </p:spPr>
        <p:txBody>
          <a:bodyPr>
            <a:prstTxWarp prst="textNoShape">
              <a:avLst/>
            </a:prstTxWarp>
            <a:spAutoFit/>
          </a:bodyPr>
          <a:lstStyle/>
          <a:p>
            <a:pPr>
              <a:spcBef>
                <a:spcPct val="50000"/>
              </a:spcBef>
            </a:pPr>
            <a:endParaRPr lang="en-US" sz="1200" i="1"/>
          </a:p>
        </p:txBody>
      </p:sp>
      <p:sp>
        <p:nvSpPr>
          <p:cNvPr id="103427" name="Text Box 3"/>
          <p:cNvSpPr txBox="1">
            <a:spLocks noChangeArrowheads="1"/>
          </p:cNvSpPr>
          <p:nvPr/>
        </p:nvSpPr>
        <p:spPr bwMode="auto">
          <a:xfrm>
            <a:off x="6553200" y="228600"/>
            <a:ext cx="2286000" cy="823913"/>
          </a:xfrm>
          <a:prstGeom prst="rect">
            <a:avLst/>
          </a:prstGeom>
          <a:noFill/>
          <a:ln w="9525">
            <a:noFill/>
            <a:miter lim="800000"/>
            <a:headEnd/>
            <a:tailEnd/>
          </a:ln>
        </p:spPr>
        <p:txBody>
          <a:bodyPr>
            <a:prstTxWarp prst="textNoShape">
              <a:avLst/>
            </a:prstTxWarp>
            <a:spAutoFit/>
          </a:bodyPr>
          <a:lstStyle/>
          <a:p>
            <a:pPr>
              <a:spcBef>
                <a:spcPct val="50000"/>
              </a:spcBef>
            </a:pPr>
            <a:endParaRPr lang="en-US" sz="1200" i="1"/>
          </a:p>
          <a:p>
            <a:pPr>
              <a:spcBef>
                <a:spcPct val="50000"/>
              </a:spcBef>
            </a:pPr>
            <a:endParaRPr lang="en-US" sz="1200" i="1"/>
          </a:p>
          <a:p>
            <a:pPr>
              <a:spcBef>
                <a:spcPct val="50000"/>
              </a:spcBef>
            </a:pPr>
            <a:endParaRPr lang="en-US" sz="1200" i="1"/>
          </a:p>
        </p:txBody>
      </p:sp>
      <p:sp>
        <p:nvSpPr>
          <p:cNvPr id="103428" name="Rectangle 4"/>
          <p:cNvSpPr>
            <a:spLocks noGrp="1" noChangeArrowheads="1"/>
          </p:cNvSpPr>
          <p:nvPr>
            <p:ph type="title"/>
          </p:nvPr>
        </p:nvSpPr>
        <p:spPr/>
        <p:txBody>
          <a:bodyPr/>
          <a:lstStyle/>
          <a:p>
            <a:r>
              <a:rPr lang="en-US" b="1"/>
              <a:t>Extinction</a:t>
            </a:r>
            <a:endParaRPr lang="en-US"/>
          </a:p>
        </p:txBody>
      </p:sp>
      <p:sp>
        <p:nvSpPr>
          <p:cNvPr id="103429" name="Rectangle 5"/>
          <p:cNvSpPr>
            <a:spLocks noChangeArrowheads="1"/>
          </p:cNvSpPr>
          <p:nvPr/>
        </p:nvSpPr>
        <p:spPr bwMode="auto">
          <a:xfrm>
            <a:off x="381000" y="228600"/>
            <a:ext cx="4572000" cy="366713"/>
          </a:xfrm>
          <a:prstGeom prst="rect">
            <a:avLst/>
          </a:prstGeom>
          <a:noFill/>
          <a:ln w="9525">
            <a:noFill/>
            <a:miter lim="800000"/>
            <a:headEnd/>
            <a:tailEnd/>
          </a:ln>
        </p:spPr>
        <p:txBody>
          <a:bodyPr>
            <a:prstTxWarp prst="textNoShape">
              <a:avLst/>
            </a:prstTxWarp>
            <a:spAutoFit/>
          </a:bodyPr>
          <a:lstStyle/>
          <a:p>
            <a:r>
              <a:rPr lang="en-US" sz="1800">
                <a:solidFill>
                  <a:srgbClr val="008040"/>
                </a:solidFill>
              </a:rPr>
              <a:t>Lesson 5.</a:t>
            </a:r>
            <a:r>
              <a:rPr lang="en-US" sz="1800">
                <a:solidFill>
                  <a:srgbClr val="008040"/>
                </a:solidFill>
                <a:latin typeface="Arial Bold" pitchFamily="-123" charset="0"/>
                <a:ea typeface="MS Pゴシック" pitchFamily="-92" charset="-128"/>
                <a:cs typeface="MS Pゴシック" pitchFamily="-92" charset="-128"/>
              </a:rPr>
              <a:t>1 Evolution</a:t>
            </a:r>
          </a:p>
        </p:txBody>
      </p:sp>
      <p:sp>
        <p:nvSpPr>
          <p:cNvPr id="103440" name="Text Box 16"/>
          <p:cNvSpPr txBox="1">
            <a:spLocks noChangeArrowheads="1"/>
          </p:cNvSpPr>
          <p:nvPr/>
        </p:nvSpPr>
        <p:spPr bwMode="auto">
          <a:xfrm>
            <a:off x="4572000" y="2743200"/>
            <a:ext cx="4343400" cy="1938992"/>
          </a:xfrm>
          <a:prstGeom prst="rect">
            <a:avLst/>
          </a:prstGeom>
          <a:noFill/>
          <a:ln w="9525">
            <a:noFill/>
            <a:miter lim="800000"/>
            <a:headEnd/>
            <a:tailEnd/>
          </a:ln>
        </p:spPr>
        <p:txBody>
          <a:bodyPr>
            <a:prstTxWarp prst="textNoShape">
              <a:avLst/>
            </a:prstTxWarp>
            <a:spAutoFit/>
          </a:bodyPr>
          <a:lstStyle/>
          <a:p>
            <a:pPr marL="381000" indent="-190500">
              <a:spcBef>
                <a:spcPct val="50000"/>
              </a:spcBef>
              <a:buFontTx/>
              <a:buChar char="•"/>
            </a:pPr>
            <a:r>
              <a:rPr lang="en-US" sz="2400" b="0" dirty="0"/>
              <a:t>There are _______ known mass extinction events, each of which wiped out a large proportion of Earth’s species.</a:t>
            </a:r>
          </a:p>
        </p:txBody>
      </p:sp>
      <p:sp>
        <p:nvSpPr>
          <p:cNvPr id="10" name="Rectangle 9"/>
          <p:cNvSpPr/>
          <p:nvPr/>
        </p:nvSpPr>
        <p:spPr>
          <a:xfrm>
            <a:off x="6493412" y="2636912"/>
            <a:ext cx="1096775" cy="584775"/>
          </a:xfrm>
          <a:prstGeom prst="rect">
            <a:avLst/>
          </a:prstGeom>
          <a:noFill/>
        </p:spPr>
        <p:txBody>
          <a:bodyPr wrap="none" lIns="91440" tIns="45720" rIns="91440" bIns="45720">
            <a:spAutoFit/>
          </a:bodyPr>
          <a:lstStyle/>
          <a:p>
            <a:pPr algn="ctr"/>
            <a:r>
              <a:rPr lang="en-US" sz="3200" dirty="0">
                <a:ln w="13462">
                  <a:solidFill>
                    <a:schemeClr val="bg1"/>
                  </a:solidFill>
                  <a:prstDash val="solid"/>
                </a:ln>
                <a:solidFill>
                  <a:schemeClr val="accent2">
                    <a:lumMod val="50000"/>
                  </a:schemeClr>
                </a:solidFill>
                <a:effectLst>
                  <a:outerShdw dist="38100" dir="2700000" algn="bl" rotWithShape="0">
                    <a:schemeClr val="accent5"/>
                  </a:outerShdw>
                </a:effectLst>
              </a:rPr>
              <a:t>FIVE</a:t>
            </a:r>
            <a:endParaRPr lang="en-US" sz="3200" b="1" cap="none" spc="0" dirty="0">
              <a:ln w="13462">
                <a:solidFill>
                  <a:schemeClr val="bg1"/>
                </a:solidFill>
                <a:prstDash val="solid"/>
              </a:ln>
              <a:solidFill>
                <a:schemeClr val="accent2">
                  <a:lumMod val="50000"/>
                </a:schemeClr>
              </a:solidFill>
              <a:effectLst>
                <a:outerShdw dist="38100" dir="2700000" algn="bl" rotWithShape="0">
                  <a:schemeClr val="accent5"/>
                </a:outerShdw>
              </a:effectLs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855" y="2276872"/>
            <a:ext cx="4241692" cy="35365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Microevolution vs. Macroevolution</a:t>
            </a:r>
          </a:p>
        </p:txBody>
      </p:sp>
      <p:sp>
        <p:nvSpPr>
          <p:cNvPr id="3" name="Content Placeholder 2"/>
          <p:cNvSpPr>
            <a:spLocks noGrp="1"/>
          </p:cNvSpPr>
          <p:nvPr>
            <p:ph sz="half" idx="1"/>
          </p:nvPr>
        </p:nvSpPr>
        <p:spPr>
          <a:xfrm>
            <a:off x="457200" y="1752600"/>
            <a:ext cx="4038600" cy="4572000"/>
          </a:xfrm>
        </p:spPr>
        <p:txBody>
          <a:bodyPr/>
          <a:lstStyle/>
          <a:p>
            <a:pPr marL="0" indent="0">
              <a:buNone/>
            </a:pPr>
            <a:r>
              <a:rPr lang="en-US" sz="2800" b="1" u="sng" dirty="0"/>
              <a:t>Microevolution</a:t>
            </a:r>
            <a:r>
              <a:rPr lang="en-US" sz="2800" u="sng" dirty="0"/>
              <a:t> </a:t>
            </a:r>
            <a:r>
              <a:rPr lang="en-US" sz="2800" dirty="0"/>
              <a:t> occurrence of small inherited changes within a population/species/kind</a:t>
            </a:r>
          </a:p>
          <a:p>
            <a:r>
              <a:rPr lang="en-US" sz="2800" dirty="0"/>
              <a:t>Recombination of genetic information</a:t>
            </a:r>
          </a:p>
          <a:p>
            <a:r>
              <a:rPr lang="en-US" dirty="0"/>
              <a:t>Ex. Darwin’s Finches</a:t>
            </a:r>
          </a:p>
          <a:p>
            <a:r>
              <a:rPr lang="en-US" dirty="0"/>
              <a:t>Ex. Wolves and Dogs</a:t>
            </a:r>
          </a:p>
        </p:txBody>
      </p:sp>
      <p:sp>
        <p:nvSpPr>
          <p:cNvPr id="4" name="Content Placeholder 3"/>
          <p:cNvSpPr>
            <a:spLocks noGrp="1"/>
          </p:cNvSpPr>
          <p:nvPr>
            <p:ph sz="half" idx="2"/>
          </p:nvPr>
        </p:nvSpPr>
        <p:spPr>
          <a:xfrm>
            <a:off x="5105400" y="1749552"/>
            <a:ext cx="3810000" cy="4572000"/>
          </a:xfrm>
        </p:spPr>
        <p:txBody>
          <a:bodyPr/>
          <a:lstStyle/>
          <a:p>
            <a:pPr marL="0" indent="0">
              <a:buNone/>
            </a:pPr>
            <a:r>
              <a:rPr lang="en-US" b="1" u="sng" dirty="0"/>
              <a:t>Macroevolution</a:t>
            </a:r>
            <a:r>
              <a:rPr lang="en-US" dirty="0"/>
              <a:t>  major evolutionary transition from one type of organism to another occurring at the level of the species and higher taxa</a:t>
            </a:r>
          </a:p>
          <a:p>
            <a:r>
              <a:rPr lang="en-US" dirty="0"/>
              <a:t>Ex. Monkeys to Humans </a:t>
            </a:r>
          </a:p>
          <a:p>
            <a:r>
              <a:rPr lang="en-US" dirty="0"/>
              <a:t>Ex. Bacteria to Fish </a:t>
            </a:r>
          </a:p>
          <a:p>
            <a:endParaRPr lang="en-US" dirty="0"/>
          </a:p>
        </p:txBody>
      </p:sp>
    </p:spTree>
    <p:extLst>
      <p:ext uri="{BB962C8B-B14F-4D97-AF65-F5344CB8AC3E}">
        <p14:creationId xmlns:p14="http://schemas.microsoft.com/office/powerpoint/2010/main" val="13975882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612" name="Picture 36" descr="TLarge-Zebra-Mussel copy"/>
          <p:cNvPicPr>
            <a:picLocks noChangeAspect="1" noChangeArrowheads="1"/>
          </p:cNvPicPr>
          <p:nvPr/>
        </p:nvPicPr>
        <p:blipFill>
          <a:blip r:embed="rId3"/>
          <a:srcRect/>
          <a:stretch>
            <a:fillRect/>
          </a:stretch>
        </p:blipFill>
        <p:spPr bwMode="auto">
          <a:xfrm>
            <a:off x="74613" y="990600"/>
            <a:ext cx="8993187" cy="5780088"/>
          </a:xfrm>
          <a:prstGeom prst="rect">
            <a:avLst/>
          </a:prstGeom>
          <a:noFill/>
        </p:spPr>
      </p:pic>
      <p:sp>
        <p:nvSpPr>
          <p:cNvPr id="24581" name="Text Box 5"/>
          <p:cNvSpPr txBox="1">
            <a:spLocks noChangeArrowheads="1"/>
          </p:cNvSpPr>
          <p:nvPr/>
        </p:nvSpPr>
        <p:spPr bwMode="auto">
          <a:xfrm>
            <a:off x="1066800" y="2743200"/>
            <a:ext cx="6934200" cy="457200"/>
          </a:xfrm>
          <a:prstGeom prst="rect">
            <a:avLst/>
          </a:prstGeom>
          <a:noFill/>
          <a:ln w="9525">
            <a:noFill/>
            <a:miter lim="800000"/>
            <a:headEnd/>
            <a:tailEnd/>
          </a:ln>
        </p:spPr>
        <p:txBody>
          <a:bodyPr>
            <a:prstTxWarp prst="textNoShape">
              <a:avLst/>
            </a:prstTxWarp>
            <a:spAutoFit/>
          </a:bodyPr>
          <a:lstStyle/>
          <a:p>
            <a:endParaRPr lang="en-US" sz="2400" b="0"/>
          </a:p>
        </p:txBody>
      </p:sp>
      <p:sp>
        <p:nvSpPr>
          <p:cNvPr id="24609" name="Rectangle 33"/>
          <p:cNvSpPr>
            <a:spLocks noGrp="1" noChangeArrowheads="1"/>
          </p:cNvSpPr>
          <p:nvPr>
            <p:ph type="ctrTitle"/>
          </p:nvPr>
        </p:nvSpPr>
        <p:spPr/>
        <p:txBody>
          <a:bodyPr/>
          <a:lstStyle/>
          <a:p>
            <a:r>
              <a:rPr lang="en-US"/>
              <a:t>Lesson 5.2  Species Interactions</a:t>
            </a:r>
          </a:p>
        </p:txBody>
      </p:sp>
      <p:sp>
        <p:nvSpPr>
          <p:cNvPr id="24610" name="Rectangle 34"/>
          <p:cNvSpPr>
            <a:spLocks noGrp="1" noChangeArrowheads="1"/>
          </p:cNvSpPr>
          <p:nvPr>
            <p:ph type="subTitle" idx="1"/>
          </p:nvPr>
        </p:nvSpPr>
        <p:spPr>
          <a:xfrm>
            <a:off x="4724400" y="5181600"/>
            <a:ext cx="4038600" cy="838200"/>
          </a:xfrm>
          <a:ln/>
        </p:spPr>
        <p:txBody>
          <a:bodyPr/>
          <a:lstStyle/>
          <a:p>
            <a:r>
              <a:rPr lang="en-US"/>
              <a:t>The zebra mussel has completely displaced 20 native mussel species in Lake St. Clair.</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0256" y="2219325"/>
            <a:ext cx="3829452" cy="3650546"/>
          </a:xfrm>
          <a:prstGeom prst="rect">
            <a:avLst/>
          </a:prstGeom>
        </p:spPr>
      </p:pic>
      <p:sp>
        <p:nvSpPr>
          <p:cNvPr id="26626" name="Rectangle 2"/>
          <p:cNvSpPr>
            <a:spLocks noGrp="1" noChangeArrowheads="1"/>
          </p:cNvSpPr>
          <p:nvPr>
            <p:ph type="title" idx="4294967295"/>
          </p:nvPr>
        </p:nvSpPr>
        <p:spPr>
          <a:xfrm>
            <a:off x="685800" y="609600"/>
            <a:ext cx="7772400" cy="914400"/>
          </a:xfrm>
        </p:spPr>
        <p:txBody>
          <a:bodyPr/>
          <a:lstStyle/>
          <a:p>
            <a:r>
              <a:rPr lang="en-US" b="1">
                <a:latin typeface="Arial" pitchFamily="-123" charset="0"/>
              </a:rPr>
              <a:t>The Niche</a:t>
            </a:r>
            <a:endParaRPr lang="en-US" b="1"/>
          </a:p>
        </p:txBody>
      </p:sp>
      <p:sp>
        <p:nvSpPr>
          <p:cNvPr id="26629" name="Rectangle 5"/>
          <p:cNvSpPr>
            <a:spLocks noChangeArrowheads="1"/>
          </p:cNvSpPr>
          <p:nvPr/>
        </p:nvSpPr>
        <p:spPr bwMode="auto">
          <a:xfrm>
            <a:off x="890588" y="4478338"/>
            <a:ext cx="184150" cy="457200"/>
          </a:xfrm>
          <a:prstGeom prst="rect">
            <a:avLst/>
          </a:prstGeom>
          <a:noFill/>
          <a:ln w="9525">
            <a:noFill/>
            <a:miter lim="800000"/>
            <a:headEnd/>
            <a:tailEnd/>
          </a:ln>
        </p:spPr>
        <p:txBody>
          <a:bodyPr wrap="none">
            <a:prstTxWarp prst="textNoShape">
              <a:avLst/>
            </a:prstTxWarp>
            <a:spAutoFit/>
          </a:bodyPr>
          <a:lstStyle/>
          <a:p>
            <a:endParaRPr lang="en-US" sz="2400" b="0"/>
          </a:p>
        </p:txBody>
      </p:sp>
      <p:sp>
        <p:nvSpPr>
          <p:cNvPr id="26726" name="Rectangle 102"/>
          <p:cNvSpPr>
            <a:spLocks noChangeArrowheads="1"/>
          </p:cNvSpPr>
          <p:nvPr/>
        </p:nvSpPr>
        <p:spPr bwMode="auto">
          <a:xfrm>
            <a:off x="381000" y="233363"/>
            <a:ext cx="3652838" cy="366712"/>
          </a:xfrm>
          <a:prstGeom prst="rect">
            <a:avLst/>
          </a:prstGeom>
          <a:noFill/>
          <a:ln w="9525">
            <a:noFill/>
            <a:miter lim="800000"/>
            <a:headEnd/>
            <a:tailEnd/>
          </a:ln>
        </p:spPr>
        <p:txBody>
          <a:bodyPr wrap="none">
            <a:prstTxWarp prst="textNoShape">
              <a:avLst/>
            </a:prstTxWarp>
            <a:spAutoFit/>
          </a:bodyPr>
          <a:lstStyle/>
          <a:p>
            <a:r>
              <a:rPr lang="en-US" sz="1800">
                <a:solidFill>
                  <a:srgbClr val="008040"/>
                </a:solidFill>
              </a:rPr>
              <a:t>Lesson 5.2 Species Interactions</a:t>
            </a:r>
            <a:endParaRPr lang="en-US" sz="1800"/>
          </a:p>
        </p:txBody>
      </p:sp>
      <p:sp>
        <p:nvSpPr>
          <p:cNvPr id="26827" name="Text Box 203"/>
          <p:cNvSpPr txBox="1">
            <a:spLocks noChangeArrowheads="1"/>
          </p:cNvSpPr>
          <p:nvPr/>
        </p:nvSpPr>
        <p:spPr bwMode="auto">
          <a:xfrm>
            <a:off x="152400" y="1295400"/>
            <a:ext cx="8839200" cy="5262979"/>
          </a:xfrm>
          <a:prstGeom prst="rect">
            <a:avLst/>
          </a:prstGeom>
          <a:noFill/>
          <a:ln w="9525">
            <a:noFill/>
            <a:miter lim="800000"/>
            <a:headEnd/>
            <a:tailEnd/>
          </a:ln>
        </p:spPr>
        <p:txBody>
          <a:bodyPr>
            <a:prstTxWarp prst="textNoShape">
              <a:avLst/>
            </a:prstTxWarp>
            <a:spAutoFit/>
          </a:bodyPr>
          <a:lstStyle/>
          <a:p>
            <a:pPr marL="457200" indent="-457200">
              <a:spcBef>
                <a:spcPct val="50000"/>
              </a:spcBef>
              <a:buFont typeface="Times" pitchFamily="-123" charset="0"/>
              <a:buChar char="•"/>
            </a:pPr>
            <a:r>
              <a:rPr lang="en-US" sz="2400" b="0" dirty="0">
                <a:ea typeface="Osaka" pitchFamily="-123" charset="-128"/>
                <a:cs typeface="Osaka" pitchFamily="-123" charset="-128"/>
              </a:rPr>
              <a:t>Describes an organism’s use of _________________ and functional __________ in a community</a:t>
            </a:r>
          </a:p>
          <a:p>
            <a:pPr marL="457200" indent="-457200">
              <a:spcBef>
                <a:spcPct val="50000"/>
              </a:spcBef>
              <a:buFont typeface="Times" pitchFamily="-123" charset="0"/>
              <a:buChar char="•"/>
            </a:pPr>
            <a:r>
              <a:rPr lang="en-US" sz="2400" b="0" dirty="0">
                <a:ea typeface="Osaka" pitchFamily="-123" charset="-128"/>
                <a:cs typeface="Osaka" pitchFamily="-123" charset="-128"/>
              </a:rPr>
              <a:t>Includes: </a:t>
            </a:r>
          </a:p>
          <a:p>
            <a:pPr marL="914400" lvl="1" indent="-457200">
              <a:spcBef>
                <a:spcPct val="50000"/>
              </a:spcBef>
              <a:buFont typeface="Times" pitchFamily="-123" charset="0"/>
              <a:buChar char="•"/>
            </a:pPr>
            <a:r>
              <a:rPr lang="en-US" sz="2400" b="0" dirty="0">
                <a:ea typeface="Osaka" pitchFamily="-123" charset="-128"/>
                <a:cs typeface="Osaka" pitchFamily="-123" charset="-128"/>
              </a:rPr>
              <a:t>_________________</a:t>
            </a:r>
          </a:p>
          <a:p>
            <a:pPr marL="914400" lvl="1" indent="-457200">
              <a:spcBef>
                <a:spcPct val="50000"/>
              </a:spcBef>
              <a:buFont typeface="Times" pitchFamily="-123" charset="0"/>
              <a:buChar char="•"/>
            </a:pPr>
            <a:r>
              <a:rPr lang="en-US" sz="2400" b="0" dirty="0">
                <a:ea typeface="Osaka" pitchFamily="-123" charset="-128"/>
                <a:cs typeface="Osaka" pitchFamily="-123" charset="-128"/>
              </a:rPr>
              <a:t>_________________</a:t>
            </a:r>
          </a:p>
          <a:p>
            <a:pPr marL="914400" lvl="1" indent="-457200">
              <a:spcBef>
                <a:spcPct val="50000"/>
              </a:spcBef>
              <a:buFont typeface="Times" pitchFamily="-123" charset="0"/>
              <a:buChar char="•"/>
            </a:pPr>
            <a:r>
              <a:rPr lang="en-US" sz="2400" b="0" dirty="0">
                <a:ea typeface="Osaka" pitchFamily="-123" charset="-128"/>
                <a:cs typeface="Osaka" pitchFamily="-123" charset="-128"/>
              </a:rPr>
              <a:t>_________________</a:t>
            </a:r>
          </a:p>
          <a:p>
            <a:pPr marL="914400" lvl="1" indent="-457200">
              <a:spcBef>
                <a:spcPct val="50000"/>
              </a:spcBef>
              <a:buFont typeface="Times" pitchFamily="-123" charset="0"/>
              <a:buChar char="•"/>
            </a:pPr>
            <a:r>
              <a:rPr lang="en-US" sz="2400" b="0" dirty="0">
                <a:ea typeface="Osaka" pitchFamily="-123" charset="-128"/>
                <a:cs typeface="Osaka" pitchFamily="-123" charset="-128"/>
              </a:rPr>
              <a:t>_________________</a:t>
            </a:r>
          </a:p>
          <a:p>
            <a:pPr marL="914400" lvl="1" indent="-457200">
              <a:spcBef>
                <a:spcPct val="50000"/>
              </a:spcBef>
              <a:buFont typeface="Times" pitchFamily="-123" charset="0"/>
              <a:buChar char="•"/>
            </a:pPr>
            <a:endParaRPr lang="en-US" sz="2400" b="0" dirty="0">
              <a:ea typeface="Osaka" pitchFamily="-123" charset="-128"/>
              <a:cs typeface="Osaka" pitchFamily="-123" charset="-128"/>
            </a:endParaRPr>
          </a:p>
          <a:p>
            <a:pPr marL="457200" indent="-457200">
              <a:spcBef>
                <a:spcPct val="50000"/>
              </a:spcBef>
              <a:buFont typeface="Times" pitchFamily="-123" charset="0"/>
              <a:buChar char="•"/>
            </a:pPr>
            <a:r>
              <a:rPr lang="en-US" sz="2400" b="0" dirty="0">
                <a:ea typeface="Osaka" pitchFamily="-123" charset="-128"/>
                <a:cs typeface="Osaka" pitchFamily="-123" charset="-128"/>
              </a:rPr>
              <a:t>Ex. A big part of a spider’s niche is                                               to prey on food caught in its web. </a:t>
            </a:r>
          </a:p>
        </p:txBody>
      </p:sp>
      <p:sp>
        <p:nvSpPr>
          <p:cNvPr id="7" name="Rectangle 6"/>
          <p:cNvSpPr/>
          <p:nvPr/>
        </p:nvSpPr>
        <p:spPr>
          <a:xfrm>
            <a:off x="5044470" y="1231612"/>
            <a:ext cx="2786340" cy="584775"/>
          </a:xfrm>
          <a:prstGeom prst="rect">
            <a:avLst/>
          </a:prstGeom>
          <a:noFill/>
        </p:spPr>
        <p:txBody>
          <a:bodyPr wrap="none" lIns="91440" tIns="45720" rIns="91440" bIns="45720">
            <a:spAutoFit/>
          </a:bodyPr>
          <a:lstStyle/>
          <a:p>
            <a:pPr algn="ctr"/>
            <a:r>
              <a:rPr lang="en-US" sz="3200" dirty="0">
                <a:ln w="13462">
                  <a:solidFill>
                    <a:schemeClr val="bg1"/>
                  </a:solidFill>
                  <a:prstDash val="solid"/>
                </a:ln>
                <a:solidFill>
                  <a:schemeClr val="accent2">
                    <a:lumMod val="50000"/>
                  </a:schemeClr>
                </a:solidFill>
                <a:effectLst>
                  <a:outerShdw dist="38100" dir="2700000" algn="bl" rotWithShape="0">
                    <a:schemeClr val="accent5"/>
                  </a:outerShdw>
                </a:effectLst>
              </a:rPr>
              <a:t>RESOURCES</a:t>
            </a:r>
            <a:endParaRPr lang="en-US" sz="3200" b="1" cap="none" spc="0" dirty="0">
              <a:ln w="13462">
                <a:solidFill>
                  <a:schemeClr val="bg1"/>
                </a:solidFill>
                <a:prstDash val="solid"/>
              </a:ln>
              <a:solidFill>
                <a:schemeClr val="accent2">
                  <a:lumMod val="50000"/>
                </a:schemeClr>
              </a:solidFill>
              <a:effectLst>
                <a:outerShdw dist="38100" dir="2700000" algn="bl" rotWithShape="0">
                  <a:schemeClr val="accent5"/>
                </a:outerShdw>
              </a:effectLst>
            </a:endParaRPr>
          </a:p>
        </p:txBody>
      </p:sp>
      <p:sp>
        <p:nvSpPr>
          <p:cNvPr id="8" name="Rectangle 7"/>
          <p:cNvSpPr/>
          <p:nvPr/>
        </p:nvSpPr>
        <p:spPr>
          <a:xfrm>
            <a:off x="2253842" y="1577876"/>
            <a:ext cx="1324402" cy="584775"/>
          </a:xfrm>
          <a:prstGeom prst="rect">
            <a:avLst/>
          </a:prstGeom>
          <a:noFill/>
        </p:spPr>
        <p:txBody>
          <a:bodyPr wrap="none" lIns="91440" tIns="45720" rIns="91440" bIns="45720">
            <a:spAutoFit/>
          </a:bodyPr>
          <a:lstStyle/>
          <a:p>
            <a:pPr algn="ctr"/>
            <a:r>
              <a:rPr lang="en-US" sz="3200" dirty="0">
                <a:ln w="13462">
                  <a:solidFill>
                    <a:schemeClr val="bg1"/>
                  </a:solidFill>
                  <a:prstDash val="solid"/>
                </a:ln>
                <a:solidFill>
                  <a:schemeClr val="accent2">
                    <a:lumMod val="50000"/>
                  </a:schemeClr>
                </a:solidFill>
                <a:effectLst>
                  <a:outerShdw dist="38100" dir="2700000" algn="bl" rotWithShape="0">
                    <a:schemeClr val="accent5"/>
                  </a:outerShdw>
                </a:effectLst>
              </a:rPr>
              <a:t>ROLE</a:t>
            </a:r>
            <a:endParaRPr lang="en-US" sz="3200" b="1" cap="none" spc="0" dirty="0">
              <a:ln w="13462">
                <a:solidFill>
                  <a:schemeClr val="bg1"/>
                </a:solidFill>
                <a:prstDash val="solid"/>
              </a:ln>
              <a:solidFill>
                <a:schemeClr val="accent2">
                  <a:lumMod val="50000"/>
                </a:schemeClr>
              </a:solidFill>
              <a:effectLst>
                <a:outerShdw dist="38100" dir="2700000" algn="bl" rotWithShape="0">
                  <a:schemeClr val="accent5"/>
                </a:outerShdw>
              </a:effectLst>
            </a:endParaRPr>
          </a:p>
        </p:txBody>
      </p:sp>
      <p:sp>
        <p:nvSpPr>
          <p:cNvPr id="9" name="Rectangle 8"/>
          <p:cNvSpPr/>
          <p:nvPr/>
        </p:nvSpPr>
        <p:spPr>
          <a:xfrm>
            <a:off x="1101665" y="2652356"/>
            <a:ext cx="1572866" cy="584775"/>
          </a:xfrm>
          <a:prstGeom prst="rect">
            <a:avLst/>
          </a:prstGeom>
          <a:noFill/>
        </p:spPr>
        <p:txBody>
          <a:bodyPr wrap="none" lIns="91440" tIns="45720" rIns="91440" bIns="45720">
            <a:spAutoFit/>
          </a:bodyPr>
          <a:lstStyle/>
          <a:p>
            <a:pPr algn="ctr"/>
            <a:r>
              <a:rPr lang="en-US" sz="3200" dirty="0">
                <a:ln w="13462">
                  <a:solidFill>
                    <a:schemeClr val="bg1"/>
                  </a:solidFill>
                  <a:prstDash val="solid"/>
                </a:ln>
                <a:solidFill>
                  <a:schemeClr val="accent2">
                    <a:lumMod val="50000"/>
                  </a:schemeClr>
                </a:solidFill>
                <a:effectLst>
                  <a:outerShdw dist="38100" dir="2700000" algn="bl" rotWithShape="0">
                    <a:schemeClr val="accent5"/>
                  </a:outerShdw>
                </a:effectLst>
              </a:rPr>
              <a:t>Habitat</a:t>
            </a:r>
            <a:endParaRPr lang="en-US" sz="3200" b="1" cap="none" spc="0" dirty="0">
              <a:ln w="13462">
                <a:solidFill>
                  <a:schemeClr val="bg1"/>
                </a:solidFill>
                <a:prstDash val="solid"/>
              </a:ln>
              <a:solidFill>
                <a:schemeClr val="accent2">
                  <a:lumMod val="50000"/>
                </a:schemeClr>
              </a:solidFill>
              <a:effectLst>
                <a:outerShdw dist="38100" dir="2700000" algn="bl" rotWithShape="0">
                  <a:schemeClr val="accent5"/>
                </a:outerShdw>
              </a:effectLst>
            </a:endParaRPr>
          </a:p>
        </p:txBody>
      </p:sp>
      <p:sp>
        <p:nvSpPr>
          <p:cNvPr id="10" name="Rectangle 9"/>
          <p:cNvSpPr/>
          <p:nvPr/>
        </p:nvSpPr>
        <p:spPr>
          <a:xfrm>
            <a:off x="1042964" y="3189596"/>
            <a:ext cx="2414444" cy="584775"/>
          </a:xfrm>
          <a:prstGeom prst="rect">
            <a:avLst/>
          </a:prstGeom>
          <a:noFill/>
        </p:spPr>
        <p:txBody>
          <a:bodyPr wrap="none" lIns="91440" tIns="45720" rIns="91440" bIns="45720">
            <a:spAutoFit/>
          </a:bodyPr>
          <a:lstStyle/>
          <a:p>
            <a:pPr algn="ctr"/>
            <a:r>
              <a:rPr lang="en-US" sz="3200" dirty="0">
                <a:ln w="13462">
                  <a:solidFill>
                    <a:schemeClr val="bg1"/>
                  </a:solidFill>
                  <a:prstDash val="solid"/>
                </a:ln>
                <a:solidFill>
                  <a:schemeClr val="accent2">
                    <a:lumMod val="50000"/>
                  </a:schemeClr>
                </a:solidFill>
                <a:effectLst>
                  <a:outerShdw dist="38100" dir="2700000" algn="bl" rotWithShape="0">
                    <a:schemeClr val="accent5"/>
                  </a:outerShdw>
                </a:effectLst>
              </a:rPr>
              <a:t>Food Eaten</a:t>
            </a:r>
            <a:endParaRPr lang="en-US" sz="3200" b="1" cap="none" spc="0" dirty="0">
              <a:ln w="13462">
                <a:solidFill>
                  <a:schemeClr val="bg1"/>
                </a:solidFill>
                <a:prstDash val="solid"/>
              </a:ln>
              <a:solidFill>
                <a:schemeClr val="accent2">
                  <a:lumMod val="50000"/>
                </a:schemeClr>
              </a:solidFill>
              <a:effectLst>
                <a:outerShdw dist="38100" dir="2700000" algn="bl" rotWithShape="0">
                  <a:schemeClr val="accent5"/>
                </a:outerShdw>
              </a:effectLst>
            </a:endParaRPr>
          </a:p>
        </p:txBody>
      </p:sp>
      <p:sp>
        <p:nvSpPr>
          <p:cNvPr id="11" name="Rectangle 10"/>
          <p:cNvSpPr/>
          <p:nvPr/>
        </p:nvSpPr>
        <p:spPr>
          <a:xfrm>
            <a:off x="1006501" y="3726836"/>
            <a:ext cx="6170279" cy="584775"/>
          </a:xfrm>
          <a:prstGeom prst="rect">
            <a:avLst/>
          </a:prstGeom>
          <a:noFill/>
        </p:spPr>
        <p:txBody>
          <a:bodyPr wrap="none" lIns="91440" tIns="45720" rIns="91440" bIns="45720">
            <a:spAutoFit/>
          </a:bodyPr>
          <a:lstStyle/>
          <a:p>
            <a:pPr algn="ctr"/>
            <a:r>
              <a:rPr lang="en-US" sz="3200" dirty="0">
                <a:ln w="13462">
                  <a:solidFill>
                    <a:schemeClr val="bg1"/>
                  </a:solidFill>
                  <a:prstDash val="solid"/>
                </a:ln>
                <a:solidFill>
                  <a:schemeClr val="accent2">
                    <a:lumMod val="50000"/>
                  </a:schemeClr>
                </a:solidFill>
                <a:effectLst>
                  <a:outerShdw dist="38100" dir="2700000" algn="bl" rotWithShape="0">
                    <a:schemeClr val="accent5"/>
                  </a:outerShdw>
                </a:effectLst>
              </a:rPr>
              <a:t>Reproduction (How and When)</a:t>
            </a:r>
            <a:endParaRPr lang="en-US" sz="3200" b="1" cap="none" spc="0" dirty="0">
              <a:ln w="13462">
                <a:solidFill>
                  <a:schemeClr val="bg1"/>
                </a:solidFill>
                <a:prstDash val="solid"/>
              </a:ln>
              <a:solidFill>
                <a:schemeClr val="accent2">
                  <a:lumMod val="50000"/>
                </a:schemeClr>
              </a:solidFill>
              <a:effectLst>
                <a:outerShdw dist="38100" dir="2700000" algn="bl" rotWithShape="0">
                  <a:schemeClr val="accent5"/>
                </a:outerShdw>
              </a:effectLst>
            </a:endParaRPr>
          </a:p>
        </p:txBody>
      </p:sp>
      <p:sp>
        <p:nvSpPr>
          <p:cNvPr id="12" name="Rectangle 11"/>
          <p:cNvSpPr/>
          <p:nvPr/>
        </p:nvSpPr>
        <p:spPr>
          <a:xfrm>
            <a:off x="974837" y="4264076"/>
            <a:ext cx="6763390" cy="584775"/>
          </a:xfrm>
          <a:prstGeom prst="rect">
            <a:avLst/>
          </a:prstGeom>
          <a:noFill/>
        </p:spPr>
        <p:txBody>
          <a:bodyPr wrap="none" lIns="91440" tIns="45720" rIns="91440" bIns="45720">
            <a:spAutoFit/>
          </a:bodyPr>
          <a:lstStyle/>
          <a:p>
            <a:pPr algn="ctr"/>
            <a:r>
              <a:rPr lang="en-US" sz="3200" dirty="0">
                <a:ln w="13462">
                  <a:solidFill>
                    <a:schemeClr val="bg1"/>
                  </a:solidFill>
                  <a:prstDash val="solid"/>
                </a:ln>
                <a:solidFill>
                  <a:schemeClr val="accent2">
                    <a:lumMod val="50000"/>
                  </a:schemeClr>
                </a:solidFill>
                <a:effectLst>
                  <a:outerShdw dist="38100" dir="2700000" algn="bl" rotWithShape="0">
                    <a:schemeClr val="accent5"/>
                  </a:outerShdw>
                </a:effectLst>
              </a:rPr>
              <a:t>Interactions with other organisms</a:t>
            </a:r>
            <a:endParaRPr lang="en-US" sz="3200" b="1" cap="none" spc="0" dirty="0">
              <a:ln w="13462">
                <a:solidFill>
                  <a:schemeClr val="bg1"/>
                </a:solidFill>
                <a:prstDash val="solid"/>
              </a:ln>
              <a:solidFill>
                <a:schemeClr val="accent2">
                  <a:lumMod val="50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3321796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xfrm>
            <a:off x="685800" y="609600"/>
            <a:ext cx="7772400" cy="914400"/>
          </a:xfrm>
        </p:spPr>
        <p:txBody>
          <a:bodyPr/>
          <a:lstStyle/>
          <a:p>
            <a:r>
              <a:rPr lang="en-US" b="1">
                <a:latin typeface="Arial" pitchFamily="-123" charset="0"/>
              </a:rPr>
              <a:t>The Niche</a:t>
            </a:r>
            <a:endParaRPr lang="en-US" b="1"/>
          </a:p>
        </p:txBody>
      </p:sp>
      <p:sp>
        <p:nvSpPr>
          <p:cNvPr id="26629" name="Rectangle 5"/>
          <p:cNvSpPr>
            <a:spLocks noChangeArrowheads="1"/>
          </p:cNvSpPr>
          <p:nvPr/>
        </p:nvSpPr>
        <p:spPr bwMode="auto">
          <a:xfrm>
            <a:off x="890588" y="4478338"/>
            <a:ext cx="184150" cy="457200"/>
          </a:xfrm>
          <a:prstGeom prst="rect">
            <a:avLst/>
          </a:prstGeom>
          <a:noFill/>
          <a:ln w="9525">
            <a:noFill/>
            <a:miter lim="800000"/>
            <a:headEnd/>
            <a:tailEnd/>
          </a:ln>
        </p:spPr>
        <p:txBody>
          <a:bodyPr wrap="none">
            <a:prstTxWarp prst="textNoShape">
              <a:avLst/>
            </a:prstTxWarp>
            <a:spAutoFit/>
          </a:bodyPr>
          <a:lstStyle/>
          <a:p>
            <a:endParaRPr lang="en-US" sz="2400" b="0"/>
          </a:p>
        </p:txBody>
      </p:sp>
      <p:sp>
        <p:nvSpPr>
          <p:cNvPr id="26726" name="Rectangle 102"/>
          <p:cNvSpPr>
            <a:spLocks noChangeArrowheads="1"/>
          </p:cNvSpPr>
          <p:nvPr/>
        </p:nvSpPr>
        <p:spPr bwMode="auto">
          <a:xfrm>
            <a:off x="381000" y="233363"/>
            <a:ext cx="3652838" cy="366712"/>
          </a:xfrm>
          <a:prstGeom prst="rect">
            <a:avLst/>
          </a:prstGeom>
          <a:noFill/>
          <a:ln w="9525">
            <a:noFill/>
            <a:miter lim="800000"/>
            <a:headEnd/>
            <a:tailEnd/>
          </a:ln>
        </p:spPr>
        <p:txBody>
          <a:bodyPr wrap="none">
            <a:prstTxWarp prst="textNoShape">
              <a:avLst/>
            </a:prstTxWarp>
            <a:spAutoFit/>
          </a:bodyPr>
          <a:lstStyle/>
          <a:p>
            <a:r>
              <a:rPr lang="en-US" sz="1800">
                <a:solidFill>
                  <a:srgbClr val="008040"/>
                </a:solidFill>
              </a:rPr>
              <a:t>Lesson 5.2 Species Interactions</a:t>
            </a:r>
            <a:endParaRPr lang="en-US" sz="1800"/>
          </a:p>
        </p:txBody>
      </p:sp>
      <p:sp>
        <p:nvSpPr>
          <p:cNvPr id="26827" name="Text Box 203"/>
          <p:cNvSpPr txBox="1">
            <a:spLocks noChangeArrowheads="1"/>
          </p:cNvSpPr>
          <p:nvPr/>
        </p:nvSpPr>
        <p:spPr bwMode="auto">
          <a:xfrm>
            <a:off x="152400" y="1295400"/>
            <a:ext cx="5211688" cy="5262979"/>
          </a:xfrm>
          <a:prstGeom prst="rect">
            <a:avLst/>
          </a:prstGeom>
          <a:noFill/>
          <a:ln w="9525">
            <a:noFill/>
            <a:miter lim="800000"/>
            <a:headEnd/>
            <a:tailEnd/>
          </a:ln>
        </p:spPr>
        <p:txBody>
          <a:bodyPr wrap="square">
            <a:prstTxWarp prst="textNoShape">
              <a:avLst/>
            </a:prstTxWarp>
            <a:spAutoFit/>
          </a:bodyPr>
          <a:lstStyle/>
          <a:p>
            <a:pPr marL="457200" indent="-457200">
              <a:spcBef>
                <a:spcPct val="50000"/>
              </a:spcBef>
              <a:buFont typeface="Times" pitchFamily="-123" charset="0"/>
              <a:buChar char="•"/>
            </a:pPr>
            <a:r>
              <a:rPr lang="en-US" sz="2400" b="0" dirty="0">
                <a:ea typeface="Osaka" pitchFamily="-123" charset="-128"/>
                <a:cs typeface="Osaka" pitchFamily="-123" charset="-128"/>
              </a:rPr>
              <a:t>Affected by an organism’s _________________—its ability to survive and reproduce under changing environmental conditions</a:t>
            </a:r>
          </a:p>
          <a:p>
            <a:pPr marL="914400" lvl="1" indent="-457200">
              <a:spcBef>
                <a:spcPct val="50000"/>
              </a:spcBef>
              <a:buFont typeface="Times" pitchFamily="-123" charset="0"/>
              <a:buChar char="•"/>
            </a:pPr>
            <a:r>
              <a:rPr lang="en-US" sz="2400" b="0" dirty="0">
                <a:ea typeface="Osaka" pitchFamily="-123" charset="-128"/>
                <a:cs typeface="Osaka" pitchFamily="-123" charset="-128"/>
              </a:rPr>
              <a:t>___________________  - very restricted tolerance range Ex. Giant Panda</a:t>
            </a:r>
          </a:p>
          <a:p>
            <a:pPr marL="914400" lvl="1" indent="-457200">
              <a:spcBef>
                <a:spcPct val="50000"/>
              </a:spcBef>
              <a:buFont typeface="Times" pitchFamily="-123" charset="0"/>
              <a:buChar char="•"/>
            </a:pPr>
            <a:r>
              <a:rPr lang="en-US" sz="2400" b="0" dirty="0">
                <a:ea typeface="Osaka" pitchFamily="-123" charset="-128"/>
                <a:cs typeface="Osaka" pitchFamily="-123" charset="-128"/>
              </a:rPr>
              <a:t>___________________  - wide tolerance range, can live in a wide variety of places with a wide variety of resources  Ex. Rat</a:t>
            </a:r>
          </a:p>
        </p:txBody>
      </p:sp>
      <p:sp>
        <p:nvSpPr>
          <p:cNvPr id="7" name="Rectangle 6"/>
          <p:cNvSpPr/>
          <p:nvPr/>
        </p:nvSpPr>
        <p:spPr>
          <a:xfrm>
            <a:off x="682897" y="1581443"/>
            <a:ext cx="2730812" cy="584775"/>
          </a:xfrm>
          <a:prstGeom prst="rect">
            <a:avLst/>
          </a:prstGeom>
          <a:noFill/>
        </p:spPr>
        <p:txBody>
          <a:bodyPr wrap="none" lIns="91440" tIns="45720" rIns="91440" bIns="45720">
            <a:spAutoFit/>
          </a:bodyPr>
          <a:lstStyle/>
          <a:p>
            <a:pPr algn="ctr"/>
            <a:r>
              <a:rPr lang="en-US" sz="3200" dirty="0">
                <a:ln w="13462">
                  <a:solidFill>
                    <a:schemeClr val="bg1"/>
                  </a:solidFill>
                  <a:prstDash val="solid"/>
                </a:ln>
                <a:solidFill>
                  <a:schemeClr val="accent2">
                    <a:lumMod val="50000"/>
                  </a:schemeClr>
                </a:solidFill>
                <a:effectLst>
                  <a:outerShdw dist="38100" dir="2700000" algn="bl" rotWithShape="0">
                    <a:schemeClr val="accent5"/>
                  </a:outerShdw>
                </a:effectLst>
              </a:rPr>
              <a:t>TOLERANCE</a:t>
            </a:r>
            <a:endParaRPr lang="en-US" sz="3200" b="1" cap="none" spc="0" dirty="0">
              <a:ln w="13462">
                <a:solidFill>
                  <a:schemeClr val="bg1"/>
                </a:solidFill>
                <a:prstDash val="solid"/>
              </a:ln>
              <a:solidFill>
                <a:schemeClr val="accent2">
                  <a:lumMod val="50000"/>
                </a:schemeClr>
              </a:solidFill>
              <a:effectLst>
                <a:outerShdw dist="38100" dir="2700000" algn="bl" rotWithShape="0">
                  <a:schemeClr val="accent5"/>
                </a:outerShdw>
              </a:effectLst>
            </a:endParaRPr>
          </a:p>
        </p:txBody>
      </p:sp>
      <p:sp>
        <p:nvSpPr>
          <p:cNvPr id="8" name="Rectangle 7"/>
          <p:cNvSpPr/>
          <p:nvPr/>
        </p:nvSpPr>
        <p:spPr>
          <a:xfrm>
            <a:off x="1331640" y="3164027"/>
            <a:ext cx="2601995" cy="584775"/>
          </a:xfrm>
          <a:prstGeom prst="rect">
            <a:avLst/>
          </a:prstGeom>
          <a:noFill/>
        </p:spPr>
        <p:txBody>
          <a:bodyPr wrap="none" lIns="91440" tIns="45720" rIns="91440" bIns="45720">
            <a:spAutoFit/>
          </a:bodyPr>
          <a:lstStyle/>
          <a:p>
            <a:pPr algn="ctr"/>
            <a:r>
              <a:rPr lang="en-US" sz="3200" dirty="0">
                <a:ln w="13462">
                  <a:solidFill>
                    <a:schemeClr val="bg1"/>
                  </a:solidFill>
                  <a:prstDash val="solid"/>
                </a:ln>
                <a:solidFill>
                  <a:schemeClr val="accent2">
                    <a:lumMod val="50000"/>
                  </a:schemeClr>
                </a:solidFill>
                <a:effectLst>
                  <a:outerShdw dist="38100" dir="2700000" algn="bl" rotWithShape="0">
                    <a:schemeClr val="accent5"/>
                  </a:outerShdw>
                </a:effectLst>
              </a:rPr>
              <a:t>SPECIALIST</a:t>
            </a:r>
            <a:endParaRPr lang="en-US" sz="3200" b="1" cap="none" spc="0" dirty="0">
              <a:ln w="13462">
                <a:solidFill>
                  <a:schemeClr val="bg1"/>
                </a:solidFill>
                <a:prstDash val="solid"/>
              </a:ln>
              <a:solidFill>
                <a:schemeClr val="accent2">
                  <a:lumMod val="50000"/>
                </a:schemeClr>
              </a:solidFill>
              <a:effectLst>
                <a:outerShdw dist="38100" dir="2700000" algn="bl" rotWithShape="0">
                  <a:schemeClr val="accent5"/>
                </a:outerShdw>
              </a:effectLst>
            </a:endParaRPr>
          </a:p>
        </p:txBody>
      </p:sp>
      <p:sp>
        <p:nvSpPr>
          <p:cNvPr id="9" name="Rectangle 8"/>
          <p:cNvSpPr/>
          <p:nvPr/>
        </p:nvSpPr>
        <p:spPr>
          <a:xfrm>
            <a:off x="1271088" y="4474265"/>
            <a:ext cx="2829621" cy="584775"/>
          </a:xfrm>
          <a:prstGeom prst="rect">
            <a:avLst/>
          </a:prstGeom>
          <a:noFill/>
        </p:spPr>
        <p:txBody>
          <a:bodyPr wrap="none" lIns="91440" tIns="45720" rIns="91440" bIns="45720">
            <a:spAutoFit/>
          </a:bodyPr>
          <a:lstStyle/>
          <a:p>
            <a:pPr algn="ctr"/>
            <a:r>
              <a:rPr lang="en-US" sz="3200" dirty="0">
                <a:ln w="13462">
                  <a:solidFill>
                    <a:schemeClr val="bg1"/>
                  </a:solidFill>
                  <a:prstDash val="solid"/>
                </a:ln>
                <a:solidFill>
                  <a:schemeClr val="accent2">
                    <a:lumMod val="50000"/>
                  </a:schemeClr>
                </a:solidFill>
                <a:effectLst>
                  <a:outerShdw dist="38100" dir="2700000" algn="bl" rotWithShape="0">
                    <a:schemeClr val="accent5"/>
                  </a:outerShdw>
                </a:effectLst>
              </a:rPr>
              <a:t>GENERALIST</a:t>
            </a:r>
            <a:endParaRPr lang="en-US" sz="3200" b="1" cap="none" spc="0" dirty="0">
              <a:ln w="13462">
                <a:solidFill>
                  <a:schemeClr val="bg1"/>
                </a:solidFill>
                <a:prstDash val="solid"/>
              </a:ln>
              <a:solidFill>
                <a:schemeClr val="accent2">
                  <a:lumMod val="50000"/>
                </a:schemeClr>
              </a:solidFill>
              <a:effectLst>
                <a:outerShdw dist="38100" dir="2700000" algn="bl" rotWithShape="0">
                  <a:schemeClr val="accent5"/>
                </a:outerShdw>
              </a:effectLst>
            </a:endParaRPr>
          </a:p>
        </p:txBody>
      </p:sp>
      <p:pic>
        <p:nvPicPr>
          <p:cNvPr id="105474" name="Picture 2" descr="http://thefreaky.net/wp-content/uploads/2014/08/panda-paiwei-wei-isp.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184525" y="1845791"/>
            <a:ext cx="3812697" cy="208109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cstate="email"/>
          <a:stretch>
            <a:fillRect/>
          </a:stretch>
        </p:blipFill>
        <p:spPr>
          <a:xfrm>
            <a:off x="5723548" y="3929380"/>
            <a:ext cx="2734652" cy="28589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19" name="Picture 27" descr="Tslide-3-fgb01_smoothtrunkgps-copy-copy"/>
          <p:cNvPicPr>
            <a:picLocks noChangeAspect="1" noChangeArrowheads="1"/>
          </p:cNvPicPr>
          <p:nvPr/>
        </p:nvPicPr>
        <p:blipFill>
          <a:blip r:embed="rId3"/>
          <a:srcRect t="2423"/>
          <a:stretch>
            <a:fillRect/>
          </a:stretch>
        </p:blipFill>
        <p:spPr bwMode="auto">
          <a:xfrm>
            <a:off x="76200" y="990600"/>
            <a:ext cx="8991600" cy="5786438"/>
          </a:xfrm>
          <a:prstGeom prst="rect">
            <a:avLst/>
          </a:prstGeom>
          <a:noFill/>
        </p:spPr>
      </p:pic>
      <p:sp>
        <p:nvSpPr>
          <p:cNvPr id="8211" name="Rectangle 19"/>
          <p:cNvSpPr>
            <a:spLocks noGrp="1" noChangeArrowheads="1"/>
          </p:cNvSpPr>
          <p:nvPr>
            <p:ph type="ctrTitle"/>
          </p:nvPr>
        </p:nvSpPr>
        <p:spPr/>
        <p:txBody>
          <a:bodyPr/>
          <a:lstStyle/>
          <a:p>
            <a:r>
              <a:rPr lang="en-US"/>
              <a:t>Lesson 5.1 Evolution</a:t>
            </a:r>
          </a:p>
        </p:txBody>
      </p:sp>
      <p:sp>
        <p:nvSpPr>
          <p:cNvPr id="8212" name="Rectangle 20"/>
          <p:cNvSpPr>
            <a:spLocks noGrp="1" noChangeArrowheads="1"/>
          </p:cNvSpPr>
          <p:nvPr>
            <p:ph type="subTitle" idx="1"/>
          </p:nvPr>
        </p:nvSpPr>
        <p:spPr>
          <a:xfrm>
            <a:off x="5867400" y="1295400"/>
            <a:ext cx="2971800" cy="1447800"/>
          </a:xfrm>
          <a:solidFill>
            <a:srgbClr val="CCFF66">
              <a:alpha val="87000"/>
            </a:srgbClr>
          </a:solidFill>
          <a:ln/>
        </p:spPr>
        <p:txBody>
          <a:bodyPr/>
          <a:lstStyle/>
          <a:p>
            <a:r>
              <a:rPr lang="en-US" dirty="0"/>
              <a:t>Scientists have identified and described </a:t>
            </a:r>
            <a:br>
              <a:rPr lang="en-US" dirty="0"/>
            </a:br>
            <a:r>
              <a:rPr lang="en-US" dirty="0"/>
              <a:t>over 2 million species. Millions more </a:t>
            </a:r>
            <a:br>
              <a:rPr lang="en-US" dirty="0"/>
            </a:br>
            <a:r>
              <a:rPr lang="en-US" dirty="0"/>
              <a:t>have yet to be discovered.</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09600" y="609600"/>
            <a:ext cx="7772400" cy="1143000"/>
          </a:xfrm>
        </p:spPr>
        <p:txBody>
          <a:bodyPr/>
          <a:lstStyle/>
          <a:p>
            <a:r>
              <a:rPr lang="en-US" b="1" dirty="0">
                <a:latin typeface="Arial" pitchFamily="-123" charset="0"/>
              </a:rPr>
              <a:t>The Niche</a:t>
            </a:r>
            <a:endParaRPr lang="en-US" b="1" dirty="0"/>
          </a:p>
        </p:txBody>
      </p:sp>
      <p:sp>
        <p:nvSpPr>
          <p:cNvPr id="28675" name="Rectangle 3"/>
          <p:cNvSpPr>
            <a:spLocks noGrp="1" noChangeArrowheads="1"/>
          </p:cNvSpPr>
          <p:nvPr>
            <p:ph type="body" idx="1"/>
          </p:nvPr>
        </p:nvSpPr>
        <p:spPr>
          <a:xfrm>
            <a:off x="152400" y="1524000"/>
            <a:ext cx="8884096" cy="5105400"/>
          </a:xfrm>
        </p:spPr>
        <p:txBody>
          <a:bodyPr/>
          <a:lstStyle/>
          <a:p>
            <a:pPr marL="381000" indent="-190500">
              <a:spcBef>
                <a:spcPct val="50000"/>
              </a:spcBef>
            </a:pPr>
            <a:r>
              <a:rPr lang="en-US" dirty="0"/>
              <a:t>Organisms with similar roles in the environment compete when they seek the same _____________ resource.</a:t>
            </a:r>
          </a:p>
          <a:p>
            <a:pPr marL="381000" indent="-190500">
              <a:spcBef>
                <a:spcPct val="50000"/>
              </a:spcBef>
            </a:pPr>
            <a:r>
              <a:rPr lang="en-US" dirty="0"/>
              <a:t>____________________________ - In rare cases, one species can entirely exclude another from using resources.</a:t>
            </a:r>
          </a:p>
        </p:txBody>
      </p:sp>
      <p:sp>
        <p:nvSpPr>
          <p:cNvPr id="28729" name="Rectangle 57"/>
          <p:cNvSpPr>
            <a:spLocks noChangeArrowheads="1"/>
          </p:cNvSpPr>
          <p:nvPr/>
        </p:nvSpPr>
        <p:spPr bwMode="auto">
          <a:xfrm>
            <a:off x="381000" y="233363"/>
            <a:ext cx="3652838" cy="366712"/>
          </a:xfrm>
          <a:prstGeom prst="rect">
            <a:avLst/>
          </a:prstGeom>
          <a:noFill/>
          <a:ln w="9525">
            <a:noFill/>
            <a:miter lim="800000"/>
            <a:headEnd/>
            <a:tailEnd/>
          </a:ln>
        </p:spPr>
        <p:txBody>
          <a:bodyPr wrap="none">
            <a:prstTxWarp prst="textNoShape">
              <a:avLst/>
            </a:prstTxWarp>
            <a:spAutoFit/>
          </a:bodyPr>
          <a:lstStyle/>
          <a:p>
            <a:r>
              <a:rPr lang="en-US" sz="1800">
                <a:solidFill>
                  <a:srgbClr val="008040"/>
                </a:solidFill>
              </a:rPr>
              <a:t>Lesson 5.2 Species Interactions</a:t>
            </a:r>
          </a:p>
        </p:txBody>
      </p:sp>
      <p:sp>
        <p:nvSpPr>
          <p:cNvPr id="8" name="Rectangle 7"/>
          <p:cNvSpPr/>
          <p:nvPr/>
        </p:nvSpPr>
        <p:spPr>
          <a:xfrm>
            <a:off x="4241568" y="1752600"/>
            <a:ext cx="1824538" cy="584775"/>
          </a:xfrm>
          <a:prstGeom prst="rect">
            <a:avLst/>
          </a:prstGeom>
          <a:noFill/>
        </p:spPr>
        <p:txBody>
          <a:bodyPr wrap="none" lIns="91440" tIns="45720" rIns="91440" bIns="45720">
            <a:spAutoFit/>
          </a:bodyPr>
          <a:lstStyle/>
          <a:p>
            <a:pPr algn="ctr"/>
            <a:r>
              <a:rPr lang="en-US" sz="3200" dirty="0">
                <a:ln w="13462">
                  <a:solidFill>
                    <a:schemeClr val="bg1"/>
                  </a:solidFill>
                  <a:prstDash val="solid"/>
                </a:ln>
                <a:solidFill>
                  <a:schemeClr val="accent2">
                    <a:lumMod val="50000"/>
                  </a:schemeClr>
                </a:solidFill>
                <a:effectLst>
                  <a:outerShdw dist="38100" dir="2700000" algn="bl" rotWithShape="0">
                    <a:schemeClr val="accent5"/>
                  </a:outerShdw>
                </a:effectLst>
              </a:rPr>
              <a:t>LIMITED</a:t>
            </a:r>
            <a:endParaRPr lang="en-US" sz="3200" b="1" cap="none" spc="0" dirty="0">
              <a:ln w="13462">
                <a:solidFill>
                  <a:schemeClr val="bg1"/>
                </a:solidFill>
                <a:prstDash val="solid"/>
              </a:ln>
              <a:solidFill>
                <a:schemeClr val="accent2">
                  <a:lumMod val="50000"/>
                </a:schemeClr>
              </a:solidFill>
              <a:effectLst>
                <a:outerShdw dist="38100" dir="2700000" algn="bl" rotWithShape="0">
                  <a:schemeClr val="accent5"/>
                </a:outerShdw>
              </a:effectLst>
            </a:endParaRPr>
          </a:p>
        </p:txBody>
      </p:sp>
      <p:sp>
        <p:nvSpPr>
          <p:cNvPr id="9" name="Rectangle 8"/>
          <p:cNvSpPr/>
          <p:nvPr/>
        </p:nvSpPr>
        <p:spPr>
          <a:xfrm>
            <a:off x="609600" y="2285793"/>
            <a:ext cx="4908715" cy="523220"/>
          </a:xfrm>
          <a:prstGeom prst="rect">
            <a:avLst/>
          </a:prstGeom>
          <a:noFill/>
        </p:spPr>
        <p:txBody>
          <a:bodyPr wrap="none" lIns="91440" tIns="45720" rIns="91440" bIns="45720">
            <a:spAutoFit/>
          </a:bodyPr>
          <a:lstStyle/>
          <a:p>
            <a:pPr algn="ctr"/>
            <a:r>
              <a:rPr lang="en-US" sz="2800" dirty="0">
                <a:ln w="13462">
                  <a:solidFill>
                    <a:schemeClr val="bg1"/>
                  </a:solidFill>
                  <a:prstDash val="solid"/>
                </a:ln>
                <a:solidFill>
                  <a:schemeClr val="accent2">
                    <a:lumMod val="50000"/>
                  </a:schemeClr>
                </a:solidFill>
                <a:effectLst>
                  <a:outerShdw dist="38100" dir="2700000" algn="bl" rotWithShape="0">
                    <a:schemeClr val="accent5"/>
                  </a:outerShdw>
                </a:effectLst>
              </a:rPr>
              <a:t>COMPETITIVE  EXCLUSION</a:t>
            </a:r>
            <a:endParaRPr lang="en-US" sz="2800" b="1" cap="none" spc="0" dirty="0">
              <a:ln w="13462">
                <a:solidFill>
                  <a:schemeClr val="bg1"/>
                </a:solidFill>
                <a:prstDash val="solid"/>
              </a:ln>
              <a:solidFill>
                <a:schemeClr val="accent2">
                  <a:lumMod val="50000"/>
                </a:schemeClr>
              </a:solidFill>
              <a:effectLst>
                <a:outerShdw dist="38100" dir="2700000" algn="bl" rotWithShape="0">
                  <a:schemeClr val="accent5"/>
                </a:outerShdw>
              </a:effectLst>
            </a:endParaRPr>
          </a:p>
        </p:txBody>
      </p:sp>
      <p:pic>
        <p:nvPicPr>
          <p:cNvPr id="106500" name="Picture 4" descr="http://blogs.dallasobserver.com/unfairpark/Zebra%20Mussel%201.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411760" y="3316520"/>
            <a:ext cx="4293512" cy="30627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xfrm>
            <a:off x="685800" y="609600"/>
            <a:ext cx="7772400" cy="914400"/>
          </a:xfrm>
        </p:spPr>
        <p:txBody>
          <a:bodyPr/>
          <a:lstStyle/>
          <a:p>
            <a:r>
              <a:rPr lang="en-US" b="1">
                <a:latin typeface="Arial" pitchFamily="-123" charset="0"/>
              </a:rPr>
              <a:t>The Niche</a:t>
            </a:r>
            <a:endParaRPr lang="en-US" b="1"/>
          </a:p>
        </p:txBody>
      </p:sp>
      <p:sp>
        <p:nvSpPr>
          <p:cNvPr id="26629" name="Rectangle 5"/>
          <p:cNvSpPr>
            <a:spLocks noChangeArrowheads="1"/>
          </p:cNvSpPr>
          <p:nvPr/>
        </p:nvSpPr>
        <p:spPr bwMode="auto">
          <a:xfrm>
            <a:off x="890588" y="4478338"/>
            <a:ext cx="184150" cy="457200"/>
          </a:xfrm>
          <a:prstGeom prst="rect">
            <a:avLst/>
          </a:prstGeom>
          <a:noFill/>
          <a:ln w="9525">
            <a:noFill/>
            <a:miter lim="800000"/>
            <a:headEnd/>
            <a:tailEnd/>
          </a:ln>
        </p:spPr>
        <p:txBody>
          <a:bodyPr wrap="none">
            <a:prstTxWarp prst="textNoShape">
              <a:avLst/>
            </a:prstTxWarp>
            <a:spAutoFit/>
          </a:bodyPr>
          <a:lstStyle/>
          <a:p>
            <a:endParaRPr lang="en-US" sz="2400" b="0"/>
          </a:p>
        </p:txBody>
      </p:sp>
      <p:sp>
        <p:nvSpPr>
          <p:cNvPr id="26726" name="Rectangle 102"/>
          <p:cNvSpPr>
            <a:spLocks noChangeArrowheads="1"/>
          </p:cNvSpPr>
          <p:nvPr/>
        </p:nvSpPr>
        <p:spPr bwMode="auto">
          <a:xfrm>
            <a:off x="381000" y="233363"/>
            <a:ext cx="3652838" cy="366712"/>
          </a:xfrm>
          <a:prstGeom prst="rect">
            <a:avLst/>
          </a:prstGeom>
          <a:noFill/>
          <a:ln w="9525">
            <a:noFill/>
            <a:miter lim="800000"/>
            <a:headEnd/>
            <a:tailEnd/>
          </a:ln>
        </p:spPr>
        <p:txBody>
          <a:bodyPr wrap="none">
            <a:prstTxWarp prst="textNoShape">
              <a:avLst/>
            </a:prstTxWarp>
            <a:spAutoFit/>
          </a:bodyPr>
          <a:lstStyle/>
          <a:p>
            <a:r>
              <a:rPr lang="en-US" sz="1800">
                <a:solidFill>
                  <a:srgbClr val="008040"/>
                </a:solidFill>
              </a:rPr>
              <a:t>Lesson 5.2 Species Interactions</a:t>
            </a:r>
            <a:endParaRPr lang="en-US" sz="1800"/>
          </a:p>
        </p:txBody>
      </p:sp>
      <p:sp>
        <p:nvSpPr>
          <p:cNvPr id="26827" name="Text Box 203"/>
          <p:cNvSpPr txBox="1">
            <a:spLocks noChangeArrowheads="1"/>
          </p:cNvSpPr>
          <p:nvPr/>
        </p:nvSpPr>
        <p:spPr bwMode="auto">
          <a:xfrm>
            <a:off x="152400" y="1498532"/>
            <a:ext cx="8839200" cy="1754326"/>
          </a:xfrm>
          <a:prstGeom prst="rect">
            <a:avLst/>
          </a:prstGeom>
          <a:noFill/>
          <a:ln w="9525">
            <a:noFill/>
            <a:miter lim="800000"/>
            <a:headEnd/>
            <a:tailEnd/>
          </a:ln>
        </p:spPr>
        <p:txBody>
          <a:bodyPr>
            <a:prstTxWarp prst="textNoShape">
              <a:avLst/>
            </a:prstTxWarp>
            <a:spAutoFit/>
          </a:bodyPr>
          <a:lstStyle/>
          <a:p>
            <a:pPr marL="457200" indent="-457200">
              <a:spcBef>
                <a:spcPct val="50000"/>
              </a:spcBef>
              <a:buFont typeface="Times" pitchFamily="-123" charset="0"/>
              <a:buChar char="•"/>
            </a:pPr>
            <a:r>
              <a:rPr lang="en-US" sz="2400" b="0" dirty="0">
                <a:ea typeface="Osaka" pitchFamily="-123" charset="-128"/>
                <a:cs typeface="Osaka" pitchFamily="-123" charset="-128"/>
              </a:rPr>
              <a:t>____________________________ - when a species fulfills all its roles and uses all of the resources possible. </a:t>
            </a:r>
          </a:p>
          <a:p>
            <a:pPr marL="457200" indent="-457200">
              <a:spcBef>
                <a:spcPct val="50000"/>
              </a:spcBef>
              <a:buFont typeface="Times" pitchFamily="-123" charset="0"/>
              <a:buChar char="•"/>
            </a:pPr>
            <a:r>
              <a:rPr lang="en-US" sz="2400" b="0" dirty="0">
                <a:ea typeface="Osaka" pitchFamily="-123" charset="-128"/>
                <a:cs typeface="Osaka" pitchFamily="-123" charset="-128"/>
              </a:rPr>
              <a:t>______________________ - resources and roles fulfilled by a species competing with other species (adjusted) </a:t>
            </a:r>
          </a:p>
        </p:txBody>
      </p:sp>
      <p:pic>
        <p:nvPicPr>
          <p:cNvPr id="26849" name="Picture 225"/>
          <p:cNvPicPr>
            <a:picLocks noChangeAspect="1" noChangeArrowheads="1"/>
          </p:cNvPicPr>
          <p:nvPr/>
        </p:nvPicPr>
        <p:blipFill>
          <a:blip r:embed="rId3" cstate="email"/>
          <a:srcRect/>
          <a:stretch>
            <a:fillRect/>
          </a:stretch>
        </p:blipFill>
        <p:spPr bwMode="auto">
          <a:xfrm>
            <a:off x="1219200" y="3657600"/>
            <a:ext cx="6705600" cy="3040063"/>
          </a:xfrm>
          <a:prstGeom prst="rect">
            <a:avLst/>
          </a:prstGeom>
          <a:noFill/>
          <a:ln w="9525">
            <a:noFill/>
            <a:miter lim="800000"/>
            <a:headEnd/>
            <a:tailEnd/>
          </a:ln>
          <a:effectLst/>
        </p:spPr>
      </p:pic>
      <p:sp>
        <p:nvSpPr>
          <p:cNvPr id="7" name="Rectangle 6"/>
          <p:cNvSpPr/>
          <p:nvPr/>
        </p:nvSpPr>
        <p:spPr>
          <a:xfrm>
            <a:off x="662673" y="1375829"/>
            <a:ext cx="4683270" cy="584775"/>
          </a:xfrm>
          <a:prstGeom prst="rect">
            <a:avLst/>
          </a:prstGeom>
          <a:noFill/>
        </p:spPr>
        <p:txBody>
          <a:bodyPr wrap="none" lIns="91440" tIns="45720" rIns="91440" bIns="45720">
            <a:spAutoFit/>
          </a:bodyPr>
          <a:lstStyle/>
          <a:p>
            <a:pPr algn="ctr"/>
            <a:r>
              <a:rPr lang="en-US" sz="3200" dirty="0">
                <a:ln w="13462">
                  <a:solidFill>
                    <a:schemeClr val="bg1"/>
                  </a:solidFill>
                  <a:prstDash val="solid"/>
                </a:ln>
                <a:solidFill>
                  <a:schemeClr val="accent2">
                    <a:lumMod val="50000"/>
                  </a:schemeClr>
                </a:solidFill>
                <a:effectLst>
                  <a:outerShdw dist="38100" dir="2700000" algn="bl" rotWithShape="0">
                    <a:schemeClr val="accent5"/>
                  </a:outerShdw>
                </a:effectLst>
              </a:rPr>
              <a:t>FUNDAMENTAL NICHE</a:t>
            </a:r>
            <a:endParaRPr lang="en-US" sz="3200" b="1" cap="none" spc="0" dirty="0">
              <a:ln w="13462">
                <a:solidFill>
                  <a:schemeClr val="bg1"/>
                </a:solidFill>
                <a:prstDash val="solid"/>
              </a:ln>
              <a:solidFill>
                <a:schemeClr val="accent2">
                  <a:lumMod val="50000"/>
                </a:schemeClr>
              </a:solidFill>
              <a:effectLst>
                <a:outerShdw dist="38100" dir="2700000" algn="bl" rotWithShape="0">
                  <a:schemeClr val="accent5"/>
                </a:outerShdw>
              </a:effectLst>
            </a:endParaRPr>
          </a:p>
        </p:txBody>
      </p:sp>
      <p:sp>
        <p:nvSpPr>
          <p:cNvPr id="8" name="Rectangle 7"/>
          <p:cNvSpPr/>
          <p:nvPr/>
        </p:nvSpPr>
        <p:spPr>
          <a:xfrm>
            <a:off x="685800" y="2314343"/>
            <a:ext cx="3627917" cy="584775"/>
          </a:xfrm>
          <a:prstGeom prst="rect">
            <a:avLst/>
          </a:prstGeom>
          <a:noFill/>
        </p:spPr>
        <p:txBody>
          <a:bodyPr wrap="none" lIns="91440" tIns="45720" rIns="91440" bIns="45720">
            <a:spAutoFit/>
          </a:bodyPr>
          <a:lstStyle/>
          <a:p>
            <a:pPr algn="ctr"/>
            <a:r>
              <a:rPr lang="en-US" sz="3200" dirty="0">
                <a:ln w="13462">
                  <a:solidFill>
                    <a:schemeClr val="bg1"/>
                  </a:solidFill>
                  <a:prstDash val="solid"/>
                </a:ln>
                <a:solidFill>
                  <a:schemeClr val="accent2">
                    <a:lumMod val="50000"/>
                  </a:schemeClr>
                </a:solidFill>
                <a:effectLst>
                  <a:outerShdw dist="38100" dir="2700000" algn="bl" rotWithShape="0">
                    <a:schemeClr val="accent5"/>
                  </a:outerShdw>
                </a:effectLst>
              </a:rPr>
              <a:t>REALIZED NICHE</a:t>
            </a:r>
            <a:endParaRPr lang="en-US" sz="3200" b="1" cap="none" spc="0" dirty="0">
              <a:ln w="13462">
                <a:solidFill>
                  <a:schemeClr val="bg1"/>
                </a:solidFill>
                <a:prstDash val="solid"/>
              </a:ln>
              <a:solidFill>
                <a:schemeClr val="accent2">
                  <a:lumMod val="50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2143741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09600" y="609600"/>
            <a:ext cx="7772400" cy="1143000"/>
          </a:xfrm>
        </p:spPr>
        <p:txBody>
          <a:bodyPr/>
          <a:lstStyle/>
          <a:p>
            <a:r>
              <a:rPr lang="en-US" b="1" dirty="0"/>
              <a:t>The Niche</a:t>
            </a:r>
          </a:p>
        </p:txBody>
      </p:sp>
      <p:sp>
        <p:nvSpPr>
          <p:cNvPr id="28675" name="Rectangle 3"/>
          <p:cNvSpPr>
            <a:spLocks noGrp="1" noChangeArrowheads="1"/>
          </p:cNvSpPr>
          <p:nvPr>
            <p:ph type="body" idx="1"/>
          </p:nvPr>
        </p:nvSpPr>
        <p:spPr>
          <a:xfrm>
            <a:off x="178594" y="2324110"/>
            <a:ext cx="4495800" cy="4152890"/>
          </a:xfrm>
        </p:spPr>
        <p:txBody>
          <a:bodyPr/>
          <a:lstStyle/>
          <a:p>
            <a:pPr marL="381000" indent="-190500">
              <a:spcBef>
                <a:spcPct val="50000"/>
              </a:spcBef>
            </a:pPr>
            <a:r>
              <a:rPr lang="en-US" sz="2800" dirty="0"/>
              <a:t>__________________  - when species partition or divide the resource they use in common by specializing in different ways.</a:t>
            </a:r>
          </a:p>
          <a:p>
            <a:pPr marL="838200" lvl="1" indent="-190500">
              <a:spcBef>
                <a:spcPct val="50000"/>
              </a:spcBef>
            </a:pPr>
            <a:r>
              <a:rPr lang="en-US" sz="2400" dirty="0"/>
              <a:t>Ex. One may eat in the morning and one at night. </a:t>
            </a:r>
          </a:p>
        </p:txBody>
      </p:sp>
      <p:sp>
        <p:nvSpPr>
          <p:cNvPr id="28729" name="Rectangle 57"/>
          <p:cNvSpPr>
            <a:spLocks noChangeArrowheads="1"/>
          </p:cNvSpPr>
          <p:nvPr/>
        </p:nvSpPr>
        <p:spPr bwMode="auto">
          <a:xfrm>
            <a:off x="381000" y="233363"/>
            <a:ext cx="3652838" cy="366712"/>
          </a:xfrm>
          <a:prstGeom prst="rect">
            <a:avLst/>
          </a:prstGeom>
          <a:noFill/>
          <a:ln w="9525">
            <a:noFill/>
            <a:miter lim="800000"/>
            <a:headEnd/>
            <a:tailEnd/>
          </a:ln>
        </p:spPr>
        <p:txBody>
          <a:bodyPr wrap="none">
            <a:prstTxWarp prst="textNoShape">
              <a:avLst/>
            </a:prstTxWarp>
            <a:spAutoFit/>
          </a:bodyPr>
          <a:lstStyle/>
          <a:p>
            <a:r>
              <a:rPr lang="en-US" sz="1800">
                <a:solidFill>
                  <a:srgbClr val="008040"/>
                </a:solidFill>
              </a:rPr>
              <a:t>Lesson 5.2 Species Interactions</a:t>
            </a:r>
          </a:p>
        </p:txBody>
      </p:sp>
      <p:pic>
        <p:nvPicPr>
          <p:cNvPr id="28732" name="Picture 60"/>
          <p:cNvPicPr>
            <a:picLocks noChangeAspect="1" noChangeArrowheads="1"/>
          </p:cNvPicPr>
          <p:nvPr/>
        </p:nvPicPr>
        <p:blipFill>
          <a:blip r:embed="rId3" cstate="email"/>
          <a:srcRect/>
          <a:stretch>
            <a:fillRect/>
          </a:stretch>
        </p:blipFill>
        <p:spPr bwMode="auto">
          <a:xfrm>
            <a:off x="4852988" y="1828800"/>
            <a:ext cx="3833812" cy="4191000"/>
          </a:xfrm>
          <a:prstGeom prst="rect">
            <a:avLst/>
          </a:prstGeom>
          <a:noFill/>
          <a:ln w="9525">
            <a:noFill/>
            <a:miter lim="800000"/>
            <a:headEnd/>
            <a:tailEnd/>
          </a:ln>
          <a:effectLst/>
        </p:spPr>
      </p:pic>
      <p:sp>
        <p:nvSpPr>
          <p:cNvPr id="28733" name="Text Box 61"/>
          <p:cNvSpPr txBox="1">
            <a:spLocks noChangeArrowheads="1"/>
          </p:cNvSpPr>
          <p:nvPr/>
        </p:nvSpPr>
        <p:spPr bwMode="auto">
          <a:xfrm>
            <a:off x="5867400" y="6172200"/>
            <a:ext cx="2032000" cy="304800"/>
          </a:xfrm>
          <a:prstGeom prst="rect">
            <a:avLst/>
          </a:prstGeom>
          <a:noFill/>
          <a:ln w="9525">
            <a:noFill/>
            <a:miter lim="800000"/>
            <a:headEnd/>
            <a:tailEnd/>
          </a:ln>
        </p:spPr>
        <p:txBody>
          <a:bodyPr wrap="none">
            <a:prstTxWarp prst="textNoShape">
              <a:avLst/>
            </a:prstTxWarp>
            <a:spAutoFit/>
          </a:bodyPr>
          <a:lstStyle/>
          <a:p>
            <a:r>
              <a:rPr lang="en-US"/>
              <a:t>Resource Partitioning</a:t>
            </a:r>
          </a:p>
        </p:txBody>
      </p:sp>
      <p:sp>
        <p:nvSpPr>
          <p:cNvPr id="7" name="Rectangle 6"/>
          <p:cNvSpPr/>
          <p:nvPr/>
        </p:nvSpPr>
        <p:spPr>
          <a:xfrm>
            <a:off x="609600" y="2312983"/>
            <a:ext cx="4019049" cy="523220"/>
          </a:xfrm>
          <a:prstGeom prst="rect">
            <a:avLst/>
          </a:prstGeom>
          <a:noFill/>
        </p:spPr>
        <p:txBody>
          <a:bodyPr wrap="none" lIns="91440" tIns="45720" rIns="91440" bIns="45720">
            <a:spAutoFit/>
          </a:bodyPr>
          <a:lstStyle/>
          <a:p>
            <a:pPr algn="ctr"/>
            <a:r>
              <a:rPr lang="en-US" sz="2800" dirty="0">
                <a:ln w="13462">
                  <a:solidFill>
                    <a:schemeClr val="bg1"/>
                  </a:solidFill>
                  <a:prstDash val="solid"/>
                </a:ln>
                <a:solidFill>
                  <a:schemeClr val="accent2">
                    <a:lumMod val="50000"/>
                  </a:schemeClr>
                </a:solidFill>
                <a:effectLst>
                  <a:outerShdw dist="38100" dir="2700000" algn="bl" rotWithShape="0">
                    <a:schemeClr val="accent5"/>
                  </a:outerShdw>
                </a:effectLst>
              </a:rPr>
              <a:t>Resource Partitioning </a:t>
            </a:r>
            <a:endParaRPr lang="en-US" sz="2800" b="1" cap="none" spc="0" dirty="0">
              <a:ln w="13462">
                <a:solidFill>
                  <a:schemeClr val="bg1"/>
                </a:solidFill>
                <a:prstDash val="solid"/>
              </a:ln>
              <a:solidFill>
                <a:schemeClr val="accent2">
                  <a:lumMod val="50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420250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b="1" dirty="0">
                <a:latin typeface="Arial" pitchFamily="-123" charset="0"/>
              </a:rPr>
              <a:t> Species Interactions</a:t>
            </a:r>
            <a:endParaRPr lang="en-US" dirty="0"/>
          </a:p>
        </p:txBody>
      </p:sp>
      <p:sp>
        <p:nvSpPr>
          <p:cNvPr id="80899" name="Rectangle 3"/>
          <p:cNvSpPr>
            <a:spLocks noGrp="1" noChangeArrowheads="1"/>
          </p:cNvSpPr>
          <p:nvPr>
            <p:ph type="body" idx="1"/>
          </p:nvPr>
        </p:nvSpPr>
        <p:spPr>
          <a:xfrm>
            <a:off x="685800" y="1828800"/>
            <a:ext cx="4174232" cy="4876800"/>
          </a:xfrm>
        </p:spPr>
        <p:txBody>
          <a:bodyPr/>
          <a:lstStyle/>
          <a:p>
            <a:pPr marL="514350" lvl="1" indent="-514350">
              <a:spcBef>
                <a:spcPct val="50000"/>
              </a:spcBef>
              <a:buFont typeface="+mj-lt"/>
              <a:buAutoNum type="alphaUcPeriod"/>
            </a:pPr>
            <a:r>
              <a:rPr lang="en-US" sz="2800" dirty="0"/>
              <a:t>_______________ – when organisms of the same or different species attempt to use a resource in the same place at the same time (i.e. food, water, shelter, mate)</a:t>
            </a:r>
          </a:p>
          <a:p>
            <a:pPr marL="457200" indent="-457200">
              <a:spcBef>
                <a:spcPct val="50000"/>
              </a:spcBef>
            </a:pPr>
            <a:endParaRPr lang="en-US" sz="2000" dirty="0"/>
          </a:p>
        </p:txBody>
      </p:sp>
      <p:sp>
        <p:nvSpPr>
          <p:cNvPr id="80907" name="Rectangle 11"/>
          <p:cNvSpPr>
            <a:spLocks noChangeArrowheads="1"/>
          </p:cNvSpPr>
          <p:nvPr/>
        </p:nvSpPr>
        <p:spPr bwMode="auto">
          <a:xfrm>
            <a:off x="381000" y="233363"/>
            <a:ext cx="3652838" cy="366712"/>
          </a:xfrm>
          <a:prstGeom prst="rect">
            <a:avLst/>
          </a:prstGeom>
          <a:noFill/>
          <a:ln w="9525">
            <a:noFill/>
            <a:miter lim="800000"/>
            <a:headEnd/>
            <a:tailEnd/>
          </a:ln>
        </p:spPr>
        <p:txBody>
          <a:bodyPr wrap="none">
            <a:prstTxWarp prst="textNoShape">
              <a:avLst/>
            </a:prstTxWarp>
            <a:spAutoFit/>
          </a:bodyPr>
          <a:lstStyle/>
          <a:p>
            <a:r>
              <a:rPr lang="en-US" sz="1800">
                <a:solidFill>
                  <a:srgbClr val="008040"/>
                </a:solidFill>
              </a:rPr>
              <a:t>Lesson 5.2 Species Interactions</a:t>
            </a:r>
          </a:p>
        </p:txBody>
      </p:sp>
      <p:sp>
        <p:nvSpPr>
          <p:cNvPr id="8" name="Rectangle 7"/>
          <p:cNvSpPr/>
          <p:nvPr/>
        </p:nvSpPr>
        <p:spPr>
          <a:xfrm>
            <a:off x="1259632" y="1774537"/>
            <a:ext cx="3033203" cy="584775"/>
          </a:xfrm>
          <a:prstGeom prst="rect">
            <a:avLst/>
          </a:prstGeom>
          <a:noFill/>
        </p:spPr>
        <p:txBody>
          <a:bodyPr wrap="none" lIns="91440" tIns="45720" rIns="91440" bIns="45720">
            <a:spAutoFit/>
          </a:bodyPr>
          <a:lstStyle/>
          <a:p>
            <a:pPr algn="ctr"/>
            <a:r>
              <a:rPr lang="en-US" sz="3200" dirty="0">
                <a:ln w="13462">
                  <a:solidFill>
                    <a:schemeClr val="bg1"/>
                  </a:solidFill>
                  <a:prstDash val="solid"/>
                </a:ln>
                <a:solidFill>
                  <a:schemeClr val="accent2">
                    <a:lumMod val="50000"/>
                  </a:schemeClr>
                </a:solidFill>
                <a:effectLst>
                  <a:outerShdw dist="38100" dir="2700000" algn="bl" rotWithShape="0">
                    <a:schemeClr val="accent5"/>
                  </a:outerShdw>
                </a:effectLst>
              </a:rPr>
              <a:t>COMPETITION</a:t>
            </a:r>
            <a:endParaRPr lang="en-US" sz="3200" b="1" cap="none" spc="0" dirty="0">
              <a:ln w="13462">
                <a:solidFill>
                  <a:schemeClr val="bg1"/>
                </a:solidFill>
                <a:prstDash val="solid"/>
              </a:ln>
              <a:solidFill>
                <a:schemeClr val="accent2">
                  <a:lumMod val="50000"/>
                </a:schemeClr>
              </a:solidFill>
              <a:effectLst>
                <a:outerShdw dist="38100" dir="2700000" algn="bl" rotWithShape="0">
                  <a:schemeClr val="accent5"/>
                </a:outerShdw>
              </a:effectLst>
            </a:endParaRPr>
          </a:p>
        </p:txBody>
      </p:sp>
      <p:pic>
        <p:nvPicPr>
          <p:cNvPr id="9" name="Picture 2" descr="http://thebizzare.com/wp-content/uploads/2008/08/animal-fight-4.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076056" y="3284984"/>
            <a:ext cx="3783541" cy="283765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259632" y="5589240"/>
            <a:ext cx="2774206" cy="307777"/>
          </a:xfrm>
          <a:prstGeom prst="rect">
            <a:avLst/>
          </a:prstGeom>
          <a:noFill/>
        </p:spPr>
        <p:txBody>
          <a:bodyPr wrap="square" rtlCol="0">
            <a:spAutoFit/>
          </a:bodyPr>
          <a:lstStyle/>
          <a:p>
            <a:r>
              <a:rPr lang="en-US" dirty="0">
                <a:hlinkClick r:id="rId4"/>
              </a:rPr>
              <a:t>Ram Fight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b="1" dirty="0">
                <a:latin typeface="Arial" pitchFamily="-123" charset="0"/>
              </a:rPr>
              <a:t> Species Interactions</a:t>
            </a:r>
            <a:endParaRPr lang="en-US" dirty="0"/>
          </a:p>
        </p:txBody>
      </p:sp>
      <p:sp>
        <p:nvSpPr>
          <p:cNvPr id="80899" name="Rectangle 3"/>
          <p:cNvSpPr>
            <a:spLocks noGrp="1" noChangeArrowheads="1"/>
          </p:cNvSpPr>
          <p:nvPr>
            <p:ph type="body" idx="1"/>
          </p:nvPr>
        </p:nvSpPr>
        <p:spPr>
          <a:xfrm>
            <a:off x="504664" y="1381565"/>
            <a:ext cx="8134672" cy="4876800"/>
          </a:xfrm>
        </p:spPr>
        <p:txBody>
          <a:bodyPr/>
          <a:lstStyle/>
          <a:p>
            <a:pPr marL="0" lvl="0" indent="0">
              <a:buNone/>
            </a:pPr>
            <a:endParaRPr lang="en-US" dirty="0">
              <a:latin typeface="Comic Sans MS" panose="030F0702030302020204" pitchFamily="66" charset="0"/>
            </a:endParaRPr>
          </a:p>
          <a:p>
            <a:pPr marL="514350" lvl="1" indent="-514350">
              <a:spcBef>
                <a:spcPct val="50000"/>
              </a:spcBef>
              <a:buFont typeface="+mj-lt"/>
              <a:buAutoNum type="alphaUcPeriod" startAt="2"/>
            </a:pPr>
            <a:r>
              <a:rPr lang="en-US" sz="2800" dirty="0"/>
              <a:t>____________ – one organism (the _______________) captures and feeds on another organism (the _______)</a:t>
            </a:r>
          </a:p>
          <a:p>
            <a:pPr marL="457200" indent="-457200">
              <a:spcBef>
                <a:spcPct val="50000"/>
              </a:spcBef>
            </a:pPr>
            <a:endParaRPr lang="en-US" sz="2000" dirty="0"/>
          </a:p>
        </p:txBody>
      </p:sp>
      <p:sp>
        <p:nvSpPr>
          <p:cNvPr id="80907" name="Rectangle 11"/>
          <p:cNvSpPr>
            <a:spLocks noChangeArrowheads="1"/>
          </p:cNvSpPr>
          <p:nvPr/>
        </p:nvSpPr>
        <p:spPr bwMode="auto">
          <a:xfrm>
            <a:off x="381000" y="233363"/>
            <a:ext cx="3652838" cy="366712"/>
          </a:xfrm>
          <a:prstGeom prst="rect">
            <a:avLst/>
          </a:prstGeom>
          <a:noFill/>
          <a:ln w="9525">
            <a:noFill/>
            <a:miter lim="800000"/>
            <a:headEnd/>
            <a:tailEnd/>
          </a:ln>
        </p:spPr>
        <p:txBody>
          <a:bodyPr wrap="none">
            <a:prstTxWarp prst="textNoShape">
              <a:avLst/>
            </a:prstTxWarp>
            <a:spAutoFit/>
          </a:bodyPr>
          <a:lstStyle/>
          <a:p>
            <a:r>
              <a:rPr lang="en-US" sz="1800">
                <a:solidFill>
                  <a:srgbClr val="008040"/>
                </a:solidFill>
              </a:rPr>
              <a:t>Lesson 5.2 Species Interactions</a:t>
            </a:r>
          </a:p>
        </p:txBody>
      </p:sp>
      <p:sp>
        <p:nvSpPr>
          <p:cNvPr id="8" name="Rectangle 7"/>
          <p:cNvSpPr/>
          <p:nvPr/>
        </p:nvSpPr>
        <p:spPr>
          <a:xfrm>
            <a:off x="1043608" y="1841348"/>
            <a:ext cx="2571538" cy="584775"/>
          </a:xfrm>
          <a:prstGeom prst="rect">
            <a:avLst/>
          </a:prstGeom>
          <a:noFill/>
        </p:spPr>
        <p:txBody>
          <a:bodyPr wrap="none" lIns="91440" tIns="45720" rIns="91440" bIns="45720">
            <a:spAutoFit/>
          </a:bodyPr>
          <a:lstStyle/>
          <a:p>
            <a:pPr algn="ctr"/>
            <a:r>
              <a:rPr lang="en-US" sz="3200" dirty="0">
                <a:ln w="13462">
                  <a:solidFill>
                    <a:schemeClr val="bg1"/>
                  </a:solidFill>
                  <a:prstDash val="solid"/>
                </a:ln>
                <a:solidFill>
                  <a:schemeClr val="accent2">
                    <a:lumMod val="50000"/>
                  </a:schemeClr>
                </a:solidFill>
                <a:effectLst>
                  <a:outerShdw dist="38100" dir="2700000" algn="bl" rotWithShape="0">
                    <a:schemeClr val="accent5"/>
                  </a:outerShdw>
                </a:effectLst>
              </a:rPr>
              <a:t>PREDATION</a:t>
            </a:r>
            <a:endParaRPr lang="en-US" sz="3200" b="1" cap="none" spc="0" dirty="0">
              <a:ln w="13462">
                <a:solidFill>
                  <a:schemeClr val="bg1"/>
                </a:solidFill>
                <a:prstDash val="solid"/>
              </a:ln>
              <a:solidFill>
                <a:schemeClr val="accent2">
                  <a:lumMod val="50000"/>
                </a:schemeClr>
              </a:solidFill>
              <a:effectLst>
                <a:outerShdw dist="38100" dir="2700000" algn="bl" rotWithShape="0">
                  <a:schemeClr val="accent5"/>
                </a:outerShdw>
              </a:effectLst>
            </a:endParaRPr>
          </a:p>
        </p:txBody>
      </p:sp>
      <p:sp>
        <p:nvSpPr>
          <p:cNvPr id="10" name="Rectangle 9"/>
          <p:cNvSpPr/>
          <p:nvPr/>
        </p:nvSpPr>
        <p:spPr>
          <a:xfrm>
            <a:off x="1331640" y="2250424"/>
            <a:ext cx="2450286" cy="584775"/>
          </a:xfrm>
          <a:prstGeom prst="rect">
            <a:avLst/>
          </a:prstGeom>
          <a:noFill/>
        </p:spPr>
        <p:txBody>
          <a:bodyPr wrap="none" lIns="91440" tIns="45720" rIns="91440" bIns="45720">
            <a:spAutoFit/>
          </a:bodyPr>
          <a:lstStyle/>
          <a:p>
            <a:pPr algn="ctr"/>
            <a:r>
              <a:rPr lang="en-US" sz="3200" dirty="0">
                <a:ln w="13462">
                  <a:solidFill>
                    <a:schemeClr val="bg1"/>
                  </a:solidFill>
                  <a:prstDash val="solid"/>
                </a:ln>
                <a:solidFill>
                  <a:schemeClr val="accent2">
                    <a:lumMod val="50000"/>
                  </a:schemeClr>
                </a:solidFill>
                <a:effectLst>
                  <a:outerShdw dist="38100" dir="2700000" algn="bl" rotWithShape="0">
                    <a:schemeClr val="accent5"/>
                  </a:outerShdw>
                </a:effectLst>
              </a:rPr>
              <a:t>PREDATOR</a:t>
            </a:r>
            <a:endParaRPr lang="en-US" sz="3200" b="1" cap="none" spc="0" dirty="0">
              <a:ln w="13462">
                <a:solidFill>
                  <a:schemeClr val="bg1"/>
                </a:solidFill>
                <a:prstDash val="solid"/>
              </a:ln>
              <a:solidFill>
                <a:schemeClr val="accent2">
                  <a:lumMod val="50000"/>
                </a:schemeClr>
              </a:solidFill>
              <a:effectLst>
                <a:outerShdw dist="38100" dir="2700000" algn="bl" rotWithShape="0">
                  <a:schemeClr val="accent5"/>
                </a:outerShdw>
              </a:effectLst>
            </a:endParaRPr>
          </a:p>
        </p:txBody>
      </p:sp>
      <p:sp>
        <p:nvSpPr>
          <p:cNvPr id="11" name="Rectangle 10"/>
          <p:cNvSpPr/>
          <p:nvPr/>
        </p:nvSpPr>
        <p:spPr>
          <a:xfrm>
            <a:off x="4705766" y="2614827"/>
            <a:ext cx="1303562" cy="584775"/>
          </a:xfrm>
          <a:prstGeom prst="rect">
            <a:avLst/>
          </a:prstGeom>
          <a:noFill/>
        </p:spPr>
        <p:txBody>
          <a:bodyPr wrap="none" lIns="91440" tIns="45720" rIns="91440" bIns="45720">
            <a:spAutoFit/>
          </a:bodyPr>
          <a:lstStyle/>
          <a:p>
            <a:pPr algn="ctr"/>
            <a:r>
              <a:rPr lang="en-US" sz="3200" dirty="0">
                <a:ln w="13462">
                  <a:solidFill>
                    <a:schemeClr val="bg1"/>
                  </a:solidFill>
                  <a:prstDash val="solid"/>
                </a:ln>
                <a:solidFill>
                  <a:schemeClr val="accent2">
                    <a:lumMod val="50000"/>
                  </a:schemeClr>
                </a:solidFill>
                <a:effectLst>
                  <a:outerShdw dist="38100" dir="2700000" algn="bl" rotWithShape="0">
                    <a:schemeClr val="accent5"/>
                  </a:outerShdw>
                </a:effectLst>
              </a:rPr>
              <a:t>PREY</a:t>
            </a:r>
            <a:endParaRPr lang="en-US" sz="3200" b="1" cap="none" spc="0" dirty="0">
              <a:ln w="13462">
                <a:solidFill>
                  <a:schemeClr val="bg1"/>
                </a:solidFill>
                <a:prstDash val="solid"/>
              </a:ln>
              <a:solidFill>
                <a:schemeClr val="accent2">
                  <a:lumMod val="50000"/>
                </a:schemeClr>
              </a:solidFill>
              <a:effectLst>
                <a:outerShdw dist="38100" dir="2700000" algn="bl" rotWithShape="0">
                  <a:schemeClr val="accent5"/>
                </a:outerShdw>
              </a:effectLst>
            </a:endParaRPr>
          </a:p>
        </p:txBody>
      </p:sp>
      <p:pic>
        <p:nvPicPr>
          <p:cNvPr id="12" name="Picture 4" descr="https://encrypted-tbn0.gstatic.com/images?q=tbn:ANd9GcRXmNfcYTIGiPnGJXf9bvrlcAbKrLhY-XGC5EXxdn6T6ZNln4AJz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3216997"/>
            <a:ext cx="4680520" cy="3501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4481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b="1" dirty="0">
                <a:latin typeface="Arial" pitchFamily="-123" charset="0"/>
              </a:rPr>
              <a:t> Species Interactions</a:t>
            </a:r>
            <a:endParaRPr lang="en-US" dirty="0"/>
          </a:p>
        </p:txBody>
      </p:sp>
      <p:sp>
        <p:nvSpPr>
          <p:cNvPr id="80899" name="Rectangle 3"/>
          <p:cNvSpPr>
            <a:spLocks noGrp="1" noChangeArrowheads="1"/>
          </p:cNvSpPr>
          <p:nvPr>
            <p:ph type="body" idx="1"/>
          </p:nvPr>
        </p:nvSpPr>
        <p:spPr>
          <a:xfrm>
            <a:off x="685800" y="1828800"/>
            <a:ext cx="8278688" cy="4876800"/>
          </a:xfrm>
        </p:spPr>
        <p:txBody>
          <a:bodyPr/>
          <a:lstStyle/>
          <a:p>
            <a:pPr marL="457200" indent="-457200">
              <a:spcBef>
                <a:spcPct val="50000"/>
              </a:spcBef>
            </a:pPr>
            <a:r>
              <a:rPr lang="en-US" sz="2800" dirty="0"/>
              <a:t>Predation causes ____________ in predatory and prey population sizes</a:t>
            </a:r>
          </a:p>
          <a:p>
            <a:pPr marL="457200" indent="-457200"/>
            <a:endParaRPr lang="en-US" sz="2000" dirty="0"/>
          </a:p>
        </p:txBody>
      </p:sp>
      <p:sp>
        <p:nvSpPr>
          <p:cNvPr id="80907" name="Rectangle 11"/>
          <p:cNvSpPr>
            <a:spLocks noChangeArrowheads="1"/>
          </p:cNvSpPr>
          <p:nvPr/>
        </p:nvSpPr>
        <p:spPr bwMode="auto">
          <a:xfrm>
            <a:off x="381000" y="233363"/>
            <a:ext cx="3652838" cy="366712"/>
          </a:xfrm>
          <a:prstGeom prst="rect">
            <a:avLst/>
          </a:prstGeom>
          <a:noFill/>
          <a:ln w="9525">
            <a:noFill/>
            <a:miter lim="800000"/>
            <a:headEnd/>
            <a:tailEnd/>
          </a:ln>
        </p:spPr>
        <p:txBody>
          <a:bodyPr wrap="none">
            <a:prstTxWarp prst="textNoShape">
              <a:avLst/>
            </a:prstTxWarp>
            <a:spAutoFit/>
          </a:bodyPr>
          <a:lstStyle/>
          <a:p>
            <a:r>
              <a:rPr lang="en-US" sz="1800">
                <a:solidFill>
                  <a:srgbClr val="008040"/>
                </a:solidFill>
              </a:rPr>
              <a:t>Lesson 5.2 Species Interactions</a:t>
            </a:r>
          </a:p>
        </p:txBody>
      </p:sp>
      <p:pic>
        <p:nvPicPr>
          <p:cNvPr id="2" name="Picture 1"/>
          <p:cNvPicPr>
            <a:picLocks noChangeAspect="1"/>
          </p:cNvPicPr>
          <p:nvPr/>
        </p:nvPicPr>
        <p:blipFill>
          <a:blip r:embed="rId3" cstate="email"/>
          <a:stretch>
            <a:fillRect/>
          </a:stretch>
        </p:blipFill>
        <p:spPr>
          <a:xfrm>
            <a:off x="561988" y="2780928"/>
            <a:ext cx="8391525" cy="3343275"/>
          </a:xfrm>
          <a:prstGeom prst="rect">
            <a:avLst/>
          </a:prstGeom>
        </p:spPr>
      </p:pic>
      <p:sp>
        <p:nvSpPr>
          <p:cNvPr id="9" name="Rectangle 8"/>
          <p:cNvSpPr/>
          <p:nvPr/>
        </p:nvSpPr>
        <p:spPr>
          <a:xfrm>
            <a:off x="4211960" y="1758188"/>
            <a:ext cx="1850186" cy="584775"/>
          </a:xfrm>
          <a:prstGeom prst="rect">
            <a:avLst/>
          </a:prstGeom>
          <a:noFill/>
        </p:spPr>
        <p:txBody>
          <a:bodyPr wrap="none" lIns="91440" tIns="45720" rIns="91440" bIns="45720">
            <a:spAutoFit/>
          </a:bodyPr>
          <a:lstStyle/>
          <a:p>
            <a:pPr algn="ctr"/>
            <a:r>
              <a:rPr lang="en-US" sz="3200" dirty="0">
                <a:ln w="13462">
                  <a:solidFill>
                    <a:schemeClr val="bg1"/>
                  </a:solidFill>
                  <a:prstDash val="solid"/>
                </a:ln>
                <a:solidFill>
                  <a:schemeClr val="accent2">
                    <a:lumMod val="50000"/>
                  </a:schemeClr>
                </a:solidFill>
                <a:effectLst>
                  <a:outerShdw dist="38100" dir="2700000" algn="bl" rotWithShape="0">
                    <a:schemeClr val="accent5"/>
                  </a:outerShdw>
                </a:effectLst>
              </a:rPr>
              <a:t>CYCLES</a:t>
            </a:r>
            <a:endParaRPr lang="en-US" sz="3200" b="1" cap="none" spc="0" dirty="0">
              <a:ln w="13462">
                <a:solidFill>
                  <a:schemeClr val="bg1"/>
                </a:solidFill>
                <a:prstDash val="solid"/>
              </a:ln>
              <a:solidFill>
                <a:schemeClr val="accent2">
                  <a:lumMod val="50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2682926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b="1" dirty="0">
                <a:latin typeface="Arial" pitchFamily="-123" charset="0"/>
              </a:rPr>
              <a:t> Species Interactions</a:t>
            </a:r>
            <a:endParaRPr lang="en-US" dirty="0"/>
          </a:p>
        </p:txBody>
      </p:sp>
      <p:sp>
        <p:nvSpPr>
          <p:cNvPr id="80899" name="Rectangle 3"/>
          <p:cNvSpPr>
            <a:spLocks noGrp="1" noChangeArrowheads="1"/>
          </p:cNvSpPr>
          <p:nvPr>
            <p:ph type="body" idx="1"/>
          </p:nvPr>
        </p:nvSpPr>
        <p:spPr>
          <a:xfrm>
            <a:off x="685800" y="1828800"/>
            <a:ext cx="8278688" cy="4876800"/>
          </a:xfrm>
        </p:spPr>
        <p:txBody>
          <a:bodyPr/>
          <a:lstStyle/>
          <a:p>
            <a:pPr marL="457200" indent="-457200">
              <a:spcBef>
                <a:spcPct val="50000"/>
              </a:spcBef>
            </a:pPr>
            <a:r>
              <a:rPr lang="en-US" sz="2800" dirty="0"/>
              <a:t>Predation &amp; Evolution</a:t>
            </a:r>
          </a:p>
          <a:p>
            <a:pPr marL="457200" indent="-457200">
              <a:spcBef>
                <a:spcPct val="50000"/>
              </a:spcBef>
            </a:pPr>
            <a:r>
              <a:rPr lang="en-US" sz="2800" dirty="0"/>
              <a:t>Likewise, individuals predators that are better at hunting will likely be more successful than less skilled hunters so natural selection leads to evolution of characteristics that enable predators to be better hunters</a:t>
            </a:r>
          </a:p>
          <a:p>
            <a:pPr marL="457200" indent="-457200">
              <a:spcBef>
                <a:spcPct val="50000"/>
              </a:spcBef>
            </a:pPr>
            <a:r>
              <a:rPr lang="en-US" sz="2800" dirty="0"/>
              <a:t>Prey that are better at defending themselves will be more successful and pass these traits onto their offspring.</a:t>
            </a:r>
          </a:p>
          <a:p>
            <a:pPr marL="457200" indent="-457200"/>
            <a:endParaRPr lang="en-US" sz="2000" dirty="0"/>
          </a:p>
        </p:txBody>
      </p:sp>
      <p:sp>
        <p:nvSpPr>
          <p:cNvPr id="80907" name="Rectangle 11"/>
          <p:cNvSpPr>
            <a:spLocks noChangeArrowheads="1"/>
          </p:cNvSpPr>
          <p:nvPr/>
        </p:nvSpPr>
        <p:spPr bwMode="auto">
          <a:xfrm>
            <a:off x="381000" y="233363"/>
            <a:ext cx="3652838" cy="366712"/>
          </a:xfrm>
          <a:prstGeom prst="rect">
            <a:avLst/>
          </a:prstGeom>
          <a:noFill/>
          <a:ln w="9525">
            <a:noFill/>
            <a:miter lim="800000"/>
            <a:headEnd/>
            <a:tailEnd/>
          </a:ln>
        </p:spPr>
        <p:txBody>
          <a:bodyPr wrap="none">
            <a:prstTxWarp prst="textNoShape">
              <a:avLst/>
            </a:prstTxWarp>
            <a:spAutoFit/>
          </a:bodyPr>
          <a:lstStyle/>
          <a:p>
            <a:r>
              <a:rPr lang="en-US" sz="1800">
                <a:solidFill>
                  <a:srgbClr val="008040"/>
                </a:solidFill>
              </a:rPr>
              <a:t>Lesson 5.2 Species Interactions</a:t>
            </a:r>
          </a:p>
        </p:txBody>
      </p:sp>
    </p:spTree>
    <p:extLst>
      <p:ext uri="{BB962C8B-B14F-4D97-AF65-F5344CB8AC3E}">
        <p14:creationId xmlns:p14="http://schemas.microsoft.com/office/powerpoint/2010/main" val="26829260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s://encrypted-tbn3.gstatic.com/images?q=tbn:ANd9GcSg8bZMVyLqrlAK_8M4NRBtActDUd2qNv8MBLruF5HERsJDEENMZ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27693"/>
            <a:ext cx="7164288" cy="4750237"/>
          </a:xfrm>
          <a:prstGeom prst="rect">
            <a:avLst/>
          </a:prstGeom>
          <a:noFill/>
          <a:extLst>
            <a:ext uri="{909E8E84-426E-40DD-AFC4-6F175D3DCCD1}">
              <a14:hiddenFill xmlns:a14="http://schemas.microsoft.com/office/drawing/2010/main">
                <a:solidFill>
                  <a:srgbClr val="FFFFFF"/>
                </a:solidFill>
              </a14:hiddenFill>
            </a:ext>
          </a:extLst>
        </p:spPr>
      </p:pic>
      <p:sp>
        <p:nvSpPr>
          <p:cNvPr id="80898" name="Rectangle 2"/>
          <p:cNvSpPr>
            <a:spLocks noGrp="1" noChangeArrowheads="1"/>
          </p:cNvSpPr>
          <p:nvPr>
            <p:ph type="title"/>
          </p:nvPr>
        </p:nvSpPr>
        <p:spPr/>
        <p:txBody>
          <a:bodyPr/>
          <a:lstStyle/>
          <a:p>
            <a:r>
              <a:rPr lang="en-US" b="1" dirty="0">
                <a:latin typeface="Arial" pitchFamily="-123" charset="0"/>
              </a:rPr>
              <a:t> Species Interactions</a:t>
            </a:r>
            <a:endParaRPr lang="en-US" dirty="0"/>
          </a:p>
        </p:txBody>
      </p:sp>
      <p:sp>
        <p:nvSpPr>
          <p:cNvPr id="80899" name="Rectangle 3"/>
          <p:cNvSpPr>
            <a:spLocks noGrp="1" noChangeArrowheads="1"/>
          </p:cNvSpPr>
          <p:nvPr>
            <p:ph type="body" idx="1"/>
          </p:nvPr>
        </p:nvSpPr>
        <p:spPr>
          <a:xfrm>
            <a:off x="504664" y="1381565"/>
            <a:ext cx="8134672" cy="4876800"/>
          </a:xfrm>
        </p:spPr>
        <p:txBody>
          <a:bodyPr/>
          <a:lstStyle/>
          <a:p>
            <a:pPr marL="0" lvl="0" indent="0">
              <a:buNone/>
            </a:pPr>
            <a:endParaRPr lang="en-US" dirty="0">
              <a:latin typeface="Comic Sans MS" panose="030F0702030302020204" pitchFamily="66" charset="0"/>
            </a:endParaRPr>
          </a:p>
          <a:p>
            <a:pPr marL="514350" lvl="1" indent="-514350">
              <a:spcBef>
                <a:spcPct val="50000"/>
              </a:spcBef>
              <a:buFont typeface="+mj-lt"/>
              <a:buAutoNum type="alphaUcPeriod" startAt="3"/>
            </a:pPr>
            <a:r>
              <a:rPr lang="en-US" sz="2800" dirty="0"/>
              <a:t>____________ – A close relationship between two different species</a:t>
            </a:r>
          </a:p>
          <a:p>
            <a:pPr marL="3149600" lvl="8" indent="0">
              <a:spcBef>
                <a:spcPct val="50000"/>
              </a:spcBef>
              <a:buNone/>
            </a:pPr>
            <a:r>
              <a:rPr lang="en-US" sz="2400" dirty="0"/>
              <a:t>               Three Types: </a:t>
            </a:r>
          </a:p>
          <a:p>
            <a:pPr marL="3149600" lvl="8" indent="0">
              <a:spcBef>
                <a:spcPct val="50000"/>
              </a:spcBef>
              <a:buNone/>
            </a:pPr>
            <a:r>
              <a:rPr lang="en-US" sz="2400" dirty="0"/>
              <a:t>			1) Parasitism</a:t>
            </a:r>
          </a:p>
          <a:p>
            <a:pPr marL="3149600" lvl="8" indent="0">
              <a:spcBef>
                <a:spcPct val="50000"/>
              </a:spcBef>
              <a:buNone/>
            </a:pPr>
            <a:r>
              <a:rPr lang="en-US" sz="2400" dirty="0"/>
              <a:t>			2) Mutualism</a:t>
            </a:r>
          </a:p>
          <a:p>
            <a:pPr marL="3149600" lvl="8" indent="0">
              <a:spcBef>
                <a:spcPct val="50000"/>
              </a:spcBef>
              <a:buNone/>
            </a:pPr>
            <a:r>
              <a:rPr lang="en-US" sz="2400" dirty="0"/>
              <a:t>			3) Commensalism</a:t>
            </a:r>
          </a:p>
          <a:p>
            <a:pPr marL="457200" indent="-457200">
              <a:spcBef>
                <a:spcPct val="50000"/>
              </a:spcBef>
            </a:pPr>
            <a:endParaRPr lang="en-US" sz="2000" dirty="0"/>
          </a:p>
        </p:txBody>
      </p:sp>
      <p:sp>
        <p:nvSpPr>
          <p:cNvPr id="80907" name="Rectangle 11"/>
          <p:cNvSpPr>
            <a:spLocks noChangeArrowheads="1"/>
          </p:cNvSpPr>
          <p:nvPr/>
        </p:nvSpPr>
        <p:spPr bwMode="auto">
          <a:xfrm>
            <a:off x="381000" y="233363"/>
            <a:ext cx="3652838" cy="366712"/>
          </a:xfrm>
          <a:prstGeom prst="rect">
            <a:avLst/>
          </a:prstGeom>
          <a:noFill/>
          <a:ln w="9525">
            <a:noFill/>
            <a:miter lim="800000"/>
            <a:headEnd/>
            <a:tailEnd/>
          </a:ln>
        </p:spPr>
        <p:txBody>
          <a:bodyPr wrap="none">
            <a:prstTxWarp prst="textNoShape">
              <a:avLst/>
            </a:prstTxWarp>
            <a:spAutoFit/>
          </a:bodyPr>
          <a:lstStyle/>
          <a:p>
            <a:r>
              <a:rPr lang="en-US" sz="1800">
                <a:solidFill>
                  <a:srgbClr val="008040"/>
                </a:solidFill>
              </a:rPr>
              <a:t>Lesson 5.2 Species Interactions</a:t>
            </a:r>
          </a:p>
        </p:txBody>
      </p:sp>
      <p:sp>
        <p:nvSpPr>
          <p:cNvPr id="8" name="Rectangle 7"/>
          <p:cNvSpPr/>
          <p:nvPr/>
        </p:nvSpPr>
        <p:spPr>
          <a:xfrm>
            <a:off x="1096507" y="1841348"/>
            <a:ext cx="2465740" cy="584775"/>
          </a:xfrm>
          <a:prstGeom prst="rect">
            <a:avLst/>
          </a:prstGeom>
          <a:noFill/>
        </p:spPr>
        <p:txBody>
          <a:bodyPr wrap="none" lIns="91440" tIns="45720" rIns="91440" bIns="45720">
            <a:spAutoFit/>
          </a:bodyPr>
          <a:lstStyle/>
          <a:p>
            <a:pPr algn="ctr"/>
            <a:r>
              <a:rPr lang="en-US" sz="3200" dirty="0">
                <a:ln w="13462">
                  <a:solidFill>
                    <a:schemeClr val="bg1"/>
                  </a:solidFill>
                  <a:prstDash val="solid"/>
                </a:ln>
                <a:solidFill>
                  <a:schemeClr val="accent2">
                    <a:lumMod val="50000"/>
                  </a:schemeClr>
                </a:solidFill>
                <a:effectLst>
                  <a:outerShdw dist="38100" dir="2700000" algn="bl" rotWithShape="0">
                    <a:schemeClr val="accent5"/>
                  </a:outerShdw>
                </a:effectLst>
              </a:rPr>
              <a:t>SYMBIOSIS</a:t>
            </a:r>
            <a:endParaRPr lang="en-US" sz="3200" b="1" cap="none" spc="0" dirty="0">
              <a:ln w="13462">
                <a:solidFill>
                  <a:schemeClr val="bg1"/>
                </a:solidFill>
                <a:prstDash val="solid"/>
              </a:ln>
              <a:solidFill>
                <a:schemeClr val="accent2">
                  <a:lumMod val="50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3733691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b="1" dirty="0">
                <a:latin typeface="Arial" pitchFamily="-123" charset="0"/>
              </a:rPr>
              <a:t> Species Interactions</a:t>
            </a:r>
            <a:endParaRPr lang="en-US" dirty="0"/>
          </a:p>
        </p:txBody>
      </p:sp>
      <p:sp>
        <p:nvSpPr>
          <p:cNvPr id="80899" name="Rectangle 3"/>
          <p:cNvSpPr>
            <a:spLocks noGrp="1" noChangeArrowheads="1"/>
          </p:cNvSpPr>
          <p:nvPr>
            <p:ph type="body" idx="1"/>
          </p:nvPr>
        </p:nvSpPr>
        <p:spPr>
          <a:xfrm>
            <a:off x="685800" y="1828800"/>
            <a:ext cx="8278688" cy="4876800"/>
          </a:xfrm>
        </p:spPr>
        <p:txBody>
          <a:bodyPr/>
          <a:lstStyle/>
          <a:p>
            <a:pPr marL="457200" lvl="1" indent="-457200">
              <a:buFont typeface="+mj-lt"/>
              <a:buAutoNum type="arabicParenR"/>
            </a:pPr>
            <a:r>
              <a:rPr lang="en-US" sz="3200" dirty="0"/>
              <a:t>Parasitism - One organism __________ at the expense of another (the other is _________ ) Ex. _________________ </a:t>
            </a:r>
          </a:p>
          <a:p>
            <a:pPr marL="0" indent="0">
              <a:buNone/>
            </a:pPr>
            <a:endParaRPr lang="en-US" sz="3200" dirty="0"/>
          </a:p>
        </p:txBody>
      </p:sp>
      <p:sp>
        <p:nvSpPr>
          <p:cNvPr id="80907" name="Rectangle 11"/>
          <p:cNvSpPr>
            <a:spLocks noChangeArrowheads="1"/>
          </p:cNvSpPr>
          <p:nvPr/>
        </p:nvSpPr>
        <p:spPr bwMode="auto">
          <a:xfrm>
            <a:off x="381000" y="233363"/>
            <a:ext cx="3652838" cy="366712"/>
          </a:xfrm>
          <a:prstGeom prst="rect">
            <a:avLst/>
          </a:prstGeom>
          <a:noFill/>
          <a:ln w="9525">
            <a:noFill/>
            <a:miter lim="800000"/>
            <a:headEnd/>
            <a:tailEnd/>
          </a:ln>
        </p:spPr>
        <p:txBody>
          <a:bodyPr wrap="none">
            <a:prstTxWarp prst="textNoShape">
              <a:avLst/>
            </a:prstTxWarp>
            <a:spAutoFit/>
          </a:bodyPr>
          <a:lstStyle/>
          <a:p>
            <a:r>
              <a:rPr lang="en-US" sz="1800">
                <a:solidFill>
                  <a:srgbClr val="008040"/>
                </a:solidFill>
              </a:rPr>
              <a:t>Lesson 5.2 Species Interactions</a:t>
            </a:r>
          </a:p>
        </p:txBody>
      </p:sp>
      <p:sp>
        <p:nvSpPr>
          <p:cNvPr id="9" name="Rectangle 8"/>
          <p:cNvSpPr/>
          <p:nvPr/>
        </p:nvSpPr>
        <p:spPr>
          <a:xfrm>
            <a:off x="6216461" y="1774537"/>
            <a:ext cx="2214068" cy="584775"/>
          </a:xfrm>
          <a:prstGeom prst="rect">
            <a:avLst/>
          </a:prstGeom>
          <a:noFill/>
        </p:spPr>
        <p:txBody>
          <a:bodyPr wrap="none" lIns="91440" tIns="45720" rIns="91440" bIns="45720">
            <a:spAutoFit/>
          </a:bodyPr>
          <a:lstStyle/>
          <a:p>
            <a:pPr algn="ctr"/>
            <a:r>
              <a:rPr lang="en-US" sz="3200" dirty="0">
                <a:ln w="13462">
                  <a:solidFill>
                    <a:schemeClr val="bg1"/>
                  </a:solidFill>
                  <a:prstDash val="solid"/>
                </a:ln>
                <a:solidFill>
                  <a:schemeClr val="accent2">
                    <a:lumMod val="50000"/>
                  </a:schemeClr>
                </a:solidFill>
                <a:effectLst>
                  <a:outerShdw dist="38100" dir="2700000" algn="bl" rotWithShape="0">
                    <a:schemeClr val="accent5"/>
                  </a:outerShdw>
                </a:effectLst>
              </a:rPr>
              <a:t>BENEFITS</a:t>
            </a:r>
            <a:endParaRPr lang="en-US" sz="3200" b="1" cap="none" spc="0" dirty="0">
              <a:ln w="13462">
                <a:solidFill>
                  <a:schemeClr val="bg1"/>
                </a:solidFill>
                <a:prstDash val="solid"/>
              </a:ln>
              <a:solidFill>
                <a:schemeClr val="accent2">
                  <a:lumMod val="50000"/>
                </a:schemeClr>
              </a:solidFill>
              <a:effectLst>
                <a:outerShdw dist="38100" dir="2700000" algn="bl" rotWithShape="0">
                  <a:schemeClr val="accent5"/>
                </a:outerShdw>
              </a:effectLst>
            </a:endParaRPr>
          </a:p>
        </p:txBody>
      </p:sp>
      <p:sp>
        <p:nvSpPr>
          <p:cNvPr id="8" name="Rectangle 7"/>
          <p:cNvSpPr/>
          <p:nvPr/>
        </p:nvSpPr>
        <p:spPr>
          <a:xfrm>
            <a:off x="1301436" y="2679412"/>
            <a:ext cx="1986442" cy="584775"/>
          </a:xfrm>
          <a:prstGeom prst="rect">
            <a:avLst/>
          </a:prstGeom>
          <a:noFill/>
        </p:spPr>
        <p:txBody>
          <a:bodyPr wrap="none" lIns="91440" tIns="45720" rIns="91440" bIns="45720">
            <a:spAutoFit/>
          </a:bodyPr>
          <a:lstStyle/>
          <a:p>
            <a:pPr algn="ctr"/>
            <a:r>
              <a:rPr lang="en-US" sz="3200" dirty="0">
                <a:ln w="13462">
                  <a:solidFill>
                    <a:schemeClr val="bg1"/>
                  </a:solidFill>
                  <a:prstDash val="solid"/>
                </a:ln>
                <a:solidFill>
                  <a:schemeClr val="accent2">
                    <a:lumMod val="50000"/>
                  </a:schemeClr>
                </a:solidFill>
                <a:effectLst>
                  <a:outerShdw dist="38100" dir="2700000" algn="bl" rotWithShape="0">
                    <a:schemeClr val="accent5"/>
                  </a:outerShdw>
                </a:effectLst>
              </a:rPr>
              <a:t>HARMED</a:t>
            </a:r>
            <a:endParaRPr lang="en-US" sz="3200" b="1" cap="none" spc="0" dirty="0">
              <a:ln w="13462">
                <a:solidFill>
                  <a:schemeClr val="bg1"/>
                </a:solidFill>
                <a:prstDash val="solid"/>
              </a:ln>
              <a:solidFill>
                <a:schemeClr val="accent2">
                  <a:lumMod val="50000"/>
                </a:schemeClr>
              </a:solidFill>
              <a:effectLst>
                <a:outerShdw dist="38100" dir="2700000" algn="bl" rotWithShape="0">
                  <a:schemeClr val="accent5"/>
                </a:outerShdw>
              </a:effectLst>
            </a:endParaRPr>
          </a:p>
        </p:txBody>
      </p:sp>
      <p:sp>
        <p:nvSpPr>
          <p:cNvPr id="10" name="Rectangle 9"/>
          <p:cNvSpPr/>
          <p:nvPr/>
        </p:nvSpPr>
        <p:spPr>
          <a:xfrm>
            <a:off x="4257431" y="2679411"/>
            <a:ext cx="3918060" cy="584775"/>
          </a:xfrm>
          <a:prstGeom prst="rect">
            <a:avLst/>
          </a:prstGeom>
          <a:noFill/>
        </p:spPr>
        <p:txBody>
          <a:bodyPr wrap="none" lIns="91440" tIns="45720" rIns="91440" bIns="45720">
            <a:spAutoFit/>
          </a:bodyPr>
          <a:lstStyle/>
          <a:p>
            <a:pPr algn="ctr"/>
            <a:r>
              <a:rPr lang="en-US" sz="3200" dirty="0">
                <a:ln w="13462">
                  <a:solidFill>
                    <a:schemeClr val="bg1"/>
                  </a:solidFill>
                  <a:prstDash val="solid"/>
                </a:ln>
                <a:solidFill>
                  <a:schemeClr val="accent2">
                    <a:lumMod val="50000"/>
                  </a:schemeClr>
                </a:solidFill>
                <a:effectLst>
                  <a:outerShdw dist="38100" dir="2700000" algn="bl" rotWithShape="0">
                    <a:schemeClr val="accent5"/>
                  </a:outerShdw>
                </a:effectLst>
              </a:rPr>
              <a:t>Human &amp; Mosquito</a:t>
            </a:r>
            <a:endParaRPr lang="en-US" sz="3200" b="1" cap="none" spc="0" dirty="0">
              <a:ln w="13462">
                <a:solidFill>
                  <a:schemeClr val="bg1"/>
                </a:solidFill>
                <a:prstDash val="solid"/>
              </a:ln>
              <a:solidFill>
                <a:schemeClr val="accent2">
                  <a:lumMod val="50000"/>
                </a:schemeClr>
              </a:solidFill>
              <a:effectLst>
                <a:outerShdw dist="38100" dir="2700000" algn="bl" rotWithShape="0">
                  <a:schemeClr val="accent5"/>
                </a:outerShdw>
              </a:effectLst>
            </a:endParaRPr>
          </a:p>
        </p:txBody>
      </p:sp>
      <p:pic>
        <p:nvPicPr>
          <p:cNvPr id="11" name="Picture 4" descr="https://encrypted-tbn1.gstatic.com/images?q=tbn:ANd9GcTmb2YIjtOqRMt5KaXp062VnpIccX9K5GPsptLg3NIJemKEZQzm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3426112"/>
            <a:ext cx="5086334" cy="3299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284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P spid="1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b="1" dirty="0">
                <a:latin typeface="Arial" pitchFamily="-123" charset="0"/>
              </a:rPr>
              <a:t> Species Interactions</a:t>
            </a:r>
            <a:endParaRPr lang="en-US" dirty="0"/>
          </a:p>
        </p:txBody>
      </p:sp>
      <p:sp>
        <p:nvSpPr>
          <p:cNvPr id="80899" name="Rectangle 3"/>
          <p:cNvSpPr>
            <a:spLocks noGrp="1" noChangeArrowheads="1"/>
          </p:cNvSpPr>
          <p:nvPr>
            <p:ph type="body" idx="1"/>
          </p:nvPr>
        </p:nvSpPr>
        <p:spPr>
          <a:xfrm>
            <a:off x="685800" y="1828800"/>
            <a:ext cx="8278688" cy="4876800"/>
          </a:xfrm>
        </p:spPr>
        <p:txBody>
          <a:bodyPr/>
          <a:lstStyle/>
          <a:p>
            <a:pPr marL="514350" lvl="1" indent="-514350">
              <a:buFont typeface="+mj-lt"/>
              <a:buAutoNum type="arabicParenR" startAt="2"/>
            </a:pPr>
            <a:r>
              <a:rPr lang="en-US" sz="3200" dirty="0"/>
              <a:t>Mutualism – Both organisms __________ Ex. ________________________ </a:t>
            </a:r>
          </a:p>
          <a:p>
            <a:pPr marL="0" indent="0">
              <a:buNone/>
            </a:pPr>
            <a:endParaRPr lang="en-US" sz="3200" dirty="0"/>
          </a:p>
        </p:txBody>
      </p:sp>
      <p:sp>
        <p:nvSpPr>
          <p:cNvPr id="80907" name="Rectangle 11"/>
          <p:cNvSpPr>
            <a:spLocks noChangeArrowheads="1"/>
          </p:cNvSpPr>
          <p:nvPr/>
        </p:nvSpPr>
        <p:spPr bwMode="auto">
          <a:xfrm>
            <a:off x="381000" y="233363"/>
            <a:ext cx="3652838" cy="366712"/>
          </a:xfrm>
          <a:prstGeom prst="rect">
            <a:avLst/>
          </a:prstGeom>
          <a:noFill/>
          <a:ln w="9525">
            <a:noFill/>
            <a:miter lim="800000"/>
            <a:headEnd/>
            <a:tailEnd/>
          </a:ln>
        </p:spPr>
        <p:txBody>
          <a:bodyPr wrap="none">
            <a:prstTxWarp prst="textNoShape">
              <a:avLst/>
            </a:prstTxWarp>
            <a:spAutoFit/>
          </a:bodyPr>
          <a:lstStyle/>
          <a:p>
            <a:r>
              <a:rPr lang="en-US" sz="1800">
                <a:solidFill>
                  <a:srgbClr val="008040"/>
                </a:solidFill>
              </a:rPr>
              <a:t>Lesson 5.2 Species Interactions</a:t>
            </a:r>
          </a:p>
        </p:txBody>
      </p:sp>
      <p:sp>
        <p:nvSpPr>
          <p:cNvPr id="9" name="Rectangle 8"/>
          <p:cNvSpPr/>
          <p:nvPr/>
        </p:nvSpPr>
        <p:spPr>
          <a:xfrm>
            <a:off x="6634332" y="1788393"/>
            <a:ext cx="1939955" cy="584775"/>
          </a:xfrm>
          <a:prstGeom prst="rect">
            <a:avLst/>
          </a:prstGeom>
          <a:noFill/>
        </p:spPr>
        <p:txBody>
          <a:bodyPr wrap="none" lIns="91440" tIns="45720" rIns="91440" bIns="45720">
            <a:spAutoFit/>
          </a:bodyPr>
          <a:lstStyle/>
          <a:p>
            <a:pPr algn="ctr"/>
            <a:r>
              <a:rPr lang="en-US" sz="3200" dirty="0">
                <a:ln w="13462">
                  <a:solidFill>
                    <a:schemeClr val="bg1"/>
                  </a:solidFill>
                  <a:prstDash val="solid"/>
                </a:ln>
                <a:solidFill>
                  <a:schemeClr val="accent2">
                    <a:lumMod val="50000"/>
                  </a:schemeClr>
                </a:solidFill>
                <a:effectLst>
                  <a:outerShdw dist="38100" dir="2700000" algn="bl" rotWithShape="0">
                    <a:schemeClr val="accent5"/>
                  </a:outerShdw>
                </a:effectLst>
              </a:rPr>
              <a:t>BENEFIT</a:t>
            </a:r>
            <a:endParaRPr lang="en-US" sz="3200" b="1" cap="none" spc="0" dirty="0">
              <a:ln w="13462">
                <a:solidFill>
                  <a:schemeClr val="bg1"/>
                </a:solidFill>
                <a:prstDash val="solid"/>
              </a:ln>
              <a:solidFill>
                <a:schemeClr val="accent2">
                  <a:lumMod val="50000"/>
                </a:schemeClr>
              </a:solidFill>
              <a:effectLst>
                <a:outerShdw dist="38100" dir="2700000" algn="bl" rotWithShape="0">
                  <a:schemeClr val="accent5"/>
                </a:outerShdw>
              </a:effectLst>
            </a:endParaRPr>
          </a:p>
        </p:txBody>
      </p:sp>
      <p:sp>
        <p:nvSpPr>
          <p:cNvPr id="10" name="Rectangle 9"/>
          <p:cNvSpPr/>
          <p:nvPr/>
        </p:nvSpPr>
        <p:spPr>
          <a:xfrm>
            <a:off x="1872315" y="2242705"/>
            <a:ext cx="5589159" cy="584775"/>
          </a:xfrm>
          <a:prstGeom prst="rect">
            <a:avLst/>
          </a:prstGeom>
          <a:noFill/>
        </p:spPr>
        <p:txBody>
          <a:bodyPr wrap="none" lIns="91440" tIns="45720" rIns="91440" bIns="45720">
            <a:spAutoFit/>
          </a:bodyPr>
          <a:lstStyle/>
          <a:p>
            <a:pPr algn="ctr"/>
            <a:r>
              <a:rPr lang="en-US" sz="3200" dirty="0">
                <a:ln w="13462">
                  <a:solidFill>
                    <a:schemeClr val="bg1"/>
                  </a:solidFill>
                  <a:prstDash val="solid"/>
                </a:ln>
                <a:solidFill>
                  <a:schemeClr val="accent2">
                    <a:lumMod val="50000"/>
                  </a:schemeClr>
                </a:solidFill>
                <a:effectLst>
                  <a:outerShdw dist="38100" dir="2700000" algn="bl" rotWithShape="0">
                    <a:schemeClr val="accent5"/>
                  </a:outerShdw>
                </a:effectLst>
              </a:rPr>
              <a:t>Sea Anemone &amp; Clown Fish</a:t>
            </a:r>
            <a:endParaRPr lang="en-US" sz="3200" b="1" cap="none" spc="0" dirty="0">
              <a:ln w="13462">
                <a:solidFill>
                  <a:schemeClr val="bg1"/>
                </a:solidFill>
                <a:prstDash val="solid"/>
              </a:ln>
              <a:solidFill>
                <a:schemeClr val="accent2">
                  <a:lumMod val="50000"/>
                </a:schemeClr>
              </a:solidFill>
              <a:effectLst>
                <a:outerShdw dist="38100" dir="2700000" algn="bl" rotWithShape="0">
                  <a:schemeClr val="accent5"/>
                </a:outerShdw>
              </a:effectLst>
            </a:endParaRPr>
          </a:p>
        </p:txBody>
      </p:sp>
      <p:pic>
        <p:nvPicPr>
          <p:cNvPr id="12" name="Picture 2" descr="http://www.okeanosgroup.com/blog/wp-content/uploads/2012/06/anemone.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27584" y="2903588"/>
            <a:ext cx="3973016" cy="353531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Crocodile Plover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9747" y="3381265"/>
            <a:ext cx="3810000" cy="2647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98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b="1">
                <a:latin typeface="Arial" pitchFamily="-123" charset="0"/>
              </a:rPr>
              <a:t>Evolution and Natural Selection</a:t>
            </a:r>
            <a:endParaRPr lang="en-US"/>
          </a:p>
        </p:txBody>
      </p:sp>
      <p:sp>
        <p:nvSpPr>
          <p:cNvPr id="11267" name="Rectangle 3"/>
          <p:cNvSpPr>
            <a:spLocks noGrp="1" noChangeArrowheads="1"/>
          </p:cNvSpPr>
          <p:nvPr>
            <p:ph type="body" idx="1"/>
          </p:nvPr>
        </p:nvSpPr>
        <p:spPr>
          <a:xfrm>
            <a:off x="251520" y="2057400"/>
            <a:ext cx="8435280" cy="3733800"/>
          </a:xfrm>
        </p:spPr>
        <p:txBody>
          <a:bodyPr/>
          <a:lstStyle/>
          <a:p>
            <a:pPr marL="377825" indent="-187325">
              <a:spcBef>
                <a:spcPct val="50000"/>
              </a:spcBef>
            </a:pPr>
            <a:r>
              <a:rPr lang="en-US" sz="3600" dirty="0"/>
              <a:t>_______________ - Change over Time</a:t>
            </a:r>
          </a:p>
          <a:p>
            <a:pPr marL="835025" lvl="1" indent="-187325">
              <a:spcBef>
                <a:spcPct val="50000"/>
              </a:spcBef>
            </a:pPr>
            <a:r>
              <a:rPr lang="en-US" sz="3200" dirty="0"/>
              <a:t>More specifically, ________________ evolution refers to a change in a population’s _________________ over time.</a:t>
            </a:r>
          </a:p>
        </p:txBody>
      </p:sp>
      <p:sp>
        <p:nvSpPr>
          <p:cNvPr id="11274" name="Text Box 10"/>
          <p:cNvSpPr txBox="1">
            <a:spLocks noChangeArrowheads="1"/>
          </p:cNvSpPr>
          <p:nvPr/>
        </p:nvSpPr>
        <p:spPr bwMode="auto">
          <a:xfrm>
            <a:off x="1066800" y="1981200"/>
            <a:ext cx="3581400" cy="274638"/>
          </a:xfrm>
          <a:prstGeom prst="rect">
            <a:avLst/>
          </a:prstGeom>
          <a:noFill/>
          <a:ln w="9525">
            <a:noFill/>
            <a:miter lim="800000"/>
            <a:headEnd/>
            <a:tailEnd/>
          </a:ln>
        </p:spPr>
        <p:txBody>
          <a:bodyPr>
            <a:prstTxWarp prst="textNoShape">
              <a:avLst/>
            </a:prstTxWarp>
            <a:spAutoFit/>
          </a:bodyPr>
          <a:lstStyle/>
          <a:p>
            <a:pPr>
              <a:spcBef>
                <a:spcPct val="50000"/>
              </a:spcBef>
            </a:pPr>
            <a:endParaRPr lang="en-US" sz="1200" i="1"/>
          </a:p>
        </p:txBody>
      </p:sp>
      <p:sp>
        <p:nvSpPr>
          <p:cNvPr id="11283" name="Rectangle 19"/>
          <p:cNvSpPr>
            <a:spLocks noChangeArrowheads="1"/>
          </p:cNvSpPr>
          <p:nvPr/>
        </p:nvSpPr>
        <p:spPr bwMode="auto">
          <a:xfrm>
            <a:off x="381000" y="228600"/>
            <a:ext cx="4572000" cy="366713"/>
          </a:xfrm>
          <a:prstGeom prst="rect">
            <a:avLst/>
          </a:prstGeom>
          <a:noFill/>
          <a:ln w="9525">
            <a:noFill/>
            <a:miter lim="800000"/>
            <a:headEnd/>
            <a:tailEnd/>
          </a:ln>
        </p:spPr>
        <p:txBody>
          <a:bodyPr>
            <a:prstTxWarp prst="textNoShape">
              <a:avLst/>
            </a:prstTxWarp>
            <a:spAutoFit/>
          </a:bodyPr>
          <a:lstStyle/>
          <a:p>
            <a:r>
              <a:rPr lang="en-US" sz="1800">
                <a:solidFill>
                  <a:srgbClr val="008040"/>
                </a:solidFill>
              </a:rPr>
              <a:t>Lesson 5.</a:t>
            </a:r>
            <a:r>
              <a:rPr lang="en-US" sz="1800">
                <a:solidFill>
                  <a:srgbClr val="008040"/>
                </a:solidFill>
                <a:latin typeface="Arial Bold" pitchFamily="-123" charset="0"/>
                <a:ea typeface="MS Pゴシック" pitchFamily="-92" charset="-128"/>
                <a:cs typeface="MS Pゴシック" pitchFamily="-92" charset="-128"/>
              </a:rPr>
              <a:t>1 Evolution</a:t>
            </a:r>
          </a:p>
        </p:txBody>
      </p:sp>
      <p:sp>
        <p:nvSpPr>
          <p:cNvPr id="2" name="Rectangle 1"/>
          <p:cNvSpPr/>
          <p:nvPr/>
        </p:nvSpPr>
        <p:spPr>
          <a:xfrm>
            <a:off x="778502" y="1840339"/>
            <a:ext cx="3776996" cy="830997"/>
          </a:xfrm>
          <a:prstGeom prst="rect">
            <a:avLst/>
          </a:prstGeom>
          <a:noFill/>
        </p:spPr>
        <p:txBody>
          <a:bodyPr wrap="none" lIns="91440" tIns="45720" rIns="91440" bIns="45720">
            <a:spAutoFit/>
          </a:bodyPr>
          <a:lstStyle/>
          <a:p>
            <a:pPr algn="ctr"/>
            <a:r>
              <a:rPr lang="en-US" sz="4800" b="1" cap="none" spc="0" dirty="0">
                <a:ln w="13462">
                  <a:solidFill>
                    <a:schemeClr val="bg1"/>
                  </a:solidFill>
                  <a:prstDash val="solid"/>
                </a:ln>
                <a:solidFill>
                  <a:schemeClr val="accent2">
                    <a:lumMod val="50000"/>
                  </a:schemeClr>
                </a:solidFill>
                <a:effectLst>
                  <a:outerShdw dist="38100" dir="2700000" algn="bl" rotWithShape="0">
                    <a:schemeClr val="accent5"/>
                  </a:outerShdw>
                </a:effectLst>
              </a:rPr>
              <a:t>EVOLUTION</a:t>
            </a:r>
          </a:p>
        </p:txBody>
      </p:sp>
      <p:sp>
        <p:nvSpPr>
          <p:cNvPr id="9" name="Rectangle 8"/>
          <p:cNvSpPr/>
          <p:nvPr/>
        </p:nvSpPr>
        <p:spPr>
          <a:xfrm>
            <a:off x="4283968" y="3049433"/>
            <a:ext cx="4051109" cy="830997"/>
          </a:xfrm>
          <a:prstGeom prst="rect">
            <a:avLst/>
          </a:prstGeom>
          <a:noFill/>
        </p:spPr>
        <p:txBody>
          <a:bodyPr wrap="none" lIns="91440" tIns="45720" rIns="91440" bIns="45720">
            <a:spAutoFit/>
          </a:bodyPr>
          <a:lstStyle/>
          <a:p>
            <a:pPr algn="ctr"/>
            <a:r>
              <a:rPr lang="en-US" sz="4800" b="1" cap="none" spc="0" dirty="0">
                <a:ln w="13462">
                  <a:solidFill>
                    <a:schemeClr val="bg1"/>
                  </a:solidFill>
                  <a:prstDash val="solid"/>
                </a:ln>
                <a:solidFill>
                  <a:schemeClr val="accent2">
                    <a:lumMod val="50000"/>
                  </a:schemeClr>
                </a:solidFill>
                <a:effectLst>
                  <a:outerShdw dist="38100" dir="2700000" algn="bl" rotWithShape="0">
                    <a:schemeClr val="accent5"/>
                  </a:outerShdw>
                </a:effectLst>
              </a:rPr>
              <a:t>BIOLOGICAL</a:t>
            </a:r>
          </a:p>
        </p:txBody>
      </p:sp>
      <p:sp>
        <p:nvSpPr>
          <p:cNvPr id="10" name="Rectangle 9"/>
          <p:cNvSpPr/>
          <p:nvPr/>
        </p:nvSpPr>
        <p:spPr>
          <a:xfrm>
            <a:off x="3419872" y="3956630"/>
            <a:ext cx="3845926" cy="830997"/>
          </a:xfrm>
          <a:prstGeom prst="rect">
            <a:avLst/>
          </a:prstGeom>
          <a:noFill/>
        </p:spPr>
        <p:txBody>
          <a:bodyPr wrap="none" lIns="91440" tIns="45720" rIns="91440" bIns="45720">
            <a:spAutoFit/>
          </a:bodyPr>
          <a:lstStyle/>
          <a:p>
            <a:pPr algn="ctr"/>
            <a:r>
              <a:rPr lang="en-US" sz="4800" dirty="0">
                <a:ln w="13462">
                  <a:solidFill>
                    <a:schemeClr val="bg1"/>
                  </a:solidFill>
                  <a:prstDash val="solid"/>
                </a:ln>
                <a:solidFill>
                  <a:schemeClr val="accent2">
                    <a:lumMod val="50000"/>
                  </a:schemeClr>
                </a:solidFill>
                <a:effectLst>
                  <a:outerShdw dist="38100" dir="2700000" algn="bl" rotWithShape="0">
                    <a:schemeClr val="accent5"/>
                  </a:outerShdw>
                </a:effectLst>
              </a:rPr>
              <a:t>GENE POOL</a:t>
            </a:r>
            <a:endParaRPr lang="en-US" sz="4800" b="1" cap="none" spc="0" dirty="0">
              <a:ln w="13462">
                <a:solidFill>
                  <a:schemeClr val="bg1"/>
                </a:solidFill>
                <a:prstDash val="solid"/>
              </a:ln>
              <a:solidFill>
                <a:schemeClr val="accent2">
                  <a:lumMod val="50000"/>
                </a:schemeClr>
              </a:solidFill>
              <a:effectLst>
                <a:outerShdw dist="38100" dir="2700000" algn="bl" rotWithShape="0">
                  <a:schemeClr val="accent5"/>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b="1" dirty="0">
                <a:latin typeface="Arial" pitchFamily="-123" charset="0"/>
              </a:rPr>
              <a:t> Species Interactions</a:t>
            </a:r>
            <a:endParaRPr lang="en-US" dirty="0"/>
          </a:p>
        </p:txBody>
      </p:sp>
      <p:sp>
        <p:nvSpPr>
          <p:cNvPr id="80899" name="Rectangle 3"/>
          <p:cNvSpPr>
            <a:spLocks noGrp="1" noChangeArrowheads="1"/>
          </p:cNvSpPr>
          <p:nvPr>
            <p:ph type="body" idx="1"/>
          </p:nvPr>
        </p:nvSpPr>
        <p:spPr>
          <a:xfrm>
            <a:off x="685800" y="1828800"/>
            <a:ext cx="8278688" cy="4876800"/>
          </a:xfrm>
        </p:spPr>
        <p:txBody>
          <a:bodyPr/>
          <a:lstStyle/>
          <a:p>
            <a:pPr marL="514350" lvl="1" indent="-514350">
              <a:buFont typeface="+mj-lt"/>
              <a:buAutoNum type="arabicParenR" startAt="3"/>
            </a:pPr>
            <a:r>
              <a:rPr lang="en-US" sz="3200" dirty="0"/>
              <a:t>Commensalism – One organism _________ &amp; the other is neither harmed nor benefited Ex. ___________________ </a:t>
            </a:r>
          </a:p>
          <a:p>
            <a:pPr marL="0" indent="0">
              <a:buNone/>
            </a:pPr>
            <a:endParaRPr lang="en-US" sz="3200" dirty="0"/>
          </a:p>
        </p:txBody>
      </p:sp>
      <p:sp>
        <p:nvSpPr>
          <p:cNvPr id="80907" name="Rectangle 11"/>
          <p:cNvSpPr>
            <a:spLocks noChangeArrowheads="1"/>
          </p:cNvSpPr>
          <p:nvPr/>
        </p:nvSpPr>
        <p:spPr bwMode="auto">
          <a:xfrm>
            <a:off x="381000" y="233363"/>
            <a:ext cx="3652838" cy="366712"/>
          </a:xfrm>
          <a:prstGeom prst="rect">
            <a:avLst/>
          </a:prstGeom>
          <a:noFill/>
          <a:ln w="9525">
            <a:noFill/>
            <a:miter lim="800000"/>
            <a:headEnd/>
            <a:tailEnd/>
          </a:ln>
        </p:spPr>
        <p:txBody>
          <a:bodyPr wrap="none">
            <a:prstTxWarp prst="textNoShape">
              <a:avLst/>
            </a:prstTxWarp>
            <a:spAutoFit/>
          </a:bodyPr>
          <a:lstStyle/>
          <a:p>
            <a:r>
              <a:rPr lang="en-US" sz="1800">
                <a:solidFill>
                  <a:srgbClr val="008040"/>
                </a:solidFill>
              </a:rPr>
              <a:t>Lesson 5.2 Species Interactions</a:t>
            </a:r>
          </a:p>
        </p:txBody>
      </p:sp>
      <p:sp>
        <p:nvSpPr>
          <p:cNvPr id="9" name="Rectangle 8"/>
          <p:cNvSpPr/>
          <p:nvPr/>
        </p:nvSpPr>
        <p:spPr>
          <a:xfrm>
            <a:off x="1187624" y="2204864"/>
            <a:ext cx="2214068" cy="584775"/>
          </a:xfrm>
          <a:prstGeom prst="rect">
            <a:avLst/>
          </a:prstGeom>
          <a:noFill/>
        </p:spPr>
        <p:txBody>
          <a:bodyPr wrap="none" lIns="91440" tIns="45720" rIns="91440" bIns="45720">
            <a:spAutoFit/>
          </a:bodyPr>
          <a:lstStyle/>
          <a:p>
            <a:pPr algn="ctr"/>
            <a:r>
              <a:rPr lang="en-US" sz="3200" dirty="0">
                <a:ln w="13462">
                  <a:solidFill>
                    <a:schemeClr val="bg1"/>
                  </a:solidFill>
                  <a:prstDash val="solid"/>
                </a:ln>
                <a:solidFill>
                  <a:schemeClr val="accent2">
                    <a:lumMod val="50000"/>
                  </a:schemeClr>
                </a:solidFill>
                <a:effectLst>
                  <a:outerShdw dist="38100" dir="2700000" algn="bl" rotWithShape="0">
                    <a:schemeClr val="accent5"/>
                  </a:outerShdw>
                </a:effectLst>
              </a:rPr>
              <a:t>BENEFITS</a:t>
            </a:r>
            <a:endParaRPr lang="en-US" sz="3200" b="1" cap="none" spc="0" dirty="0">
              <a:ln w="13462">
                <a:solidFill>
                  <a:schemeClr val="bg1"/>
                </a:solidFill>
                <a:prstDash val="solid"/>
              </a:ln>
              <a:solidFill>
                <a:schemeClr val="accent2">
                  <a:lumMod val="50000"/>
                </a:schemeClr>
              </a:solidFill>
              <a:effectLst>
                <a:outerShdw dist="38100" dir="2700000" algn="bl" rotWithShape="0">
                  <a:schemeClr val="accent5"/>
                </a:outerShdw>
              </a:effectLst>
            </a:endParaRPr>
          </a:p>
        </p:txBody>
      </p:sp>
      <p:pic>
        <p:nvPicPr>
          <p:cNvPr id="107522" name="Picture 2" descr="http://yr11-biology-revision.wikispaces.com/file/view/10.JPG/354335188/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1700" y="3174573"/>
            <a:ext cx="5400600" cy="3496994"/>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4299070" y="2679412"/>
            <a:ext cx="4618572" cy="584775"/>
          </a:xfrm>
          <a:prstGeom prst="rect">
            <a:avLst/>
          </a:prstGeom>
          <a:noFill/>
        </p:spPr>
        <p:txBody>
          <a:bodyPr wrap="none" lIns="91440" tIns="45720" rIns="91440" bIns="45720">
            <a:spAutoFit/>
          </a:bodyPr>
          <a:lstStyle/>
          <a:p>
            <a:pPr algn="ctr"/>
            <a:r>
              <a:rPr lang="en-US" sz="3200" dirty="0">
                <a:ln w="13462">
                  <a:solidFill>
                    <a:schemeClr val="bg1"/>
                  </a:solidFill>
                  <a:prstDash val="solid"/>
                </a:ln>
                <a:solidFill>
                  <a:schemeClr val="accent2">
                    <a:lumMod val="50000"/>
                  </a:schemeClr>
                </a:solidFill>
                <a:effectLst>
                  <a:outerShdw dist="38100" dir="2700000" algn="bl" rotWithShape="0">
                    <a:schemeClr val="accent5"/>
                  </a:outerShdw>
                </a:effectLst>
              </a:rPr>
              <a:t>Sea Turtle &amp; Barnacles</a:t>
            </a:r>
            <a:endParaRPr lang="en-US" sz="3200" b="1" cap="none" spc="0" dirty="0">
              <a:ln w="13462">
                <a:solidFill>
                  <a:schemeClr val="bg1"/>
                </a:solidFill>
                <a:prstDash val="solid"/>
              </a:ln>
              <a:solidFill>
                <a:schemeClr val="accent2">
                  <a:lumMod val="50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407119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52" name="Picture 36" descr="Tslide 17 0872 copy"/>
          <p:cNvPicPr>
            <a:picLocks noChangeAspect="1" noChangeArrowheads="1"/>
          </p:cNvPicPr>
          <p:nvPr/>
        </p:nvPicPr>
        <p:blipFill>
          <a:blip r:embed="rId3"/>
          <a:srcRect/>
          <a:stretch>
            <a:fillRect/>
          </a:stretch>
        </p:blipFill>
        <p:spPr bwMode="auto">
          <a:xfrm>
            <a:off x="74613" y="1111250"/>
            <a:ext cx="8993187" cy="5670550"/>
          </a:xfrm>
          <a:prstGeom prst="rect">
            <a:avLst/>
          </a:prstGeom>
          <a:noFill/>
        </p:spPr>
      </p:pic>
      <p:sp>
        <p:nvSpPr>
          <p:cNvPr id="34848" name="Rectangle 32"/>
          <p:cNvSpPr>
            <a:spLocks noGrp="1" noChangeArrowheads="1"/>
          </p:cNvSpPr>
          <p:nvPr>
            <p:ph type="ctrTitle"/>
          </p:nvPr>
        </p:nvSpPr>
        <p:spPr/>
        <p:txBody>
          <a:bodyPr/>
          <a:lstStyle/>
          <a:p>
            <a:r>
              <a:rPr lang="en-US" sz="2800"/>
              <a:t>Lesson 5.3  Ecological Communities</a:t>
            </a:r>
            <a:endParaRPr lang="en-US"/>
          </a:p>
        </p:txBody>
      </p:sp>
      <p:sp>
        <p:nvSpPr>
          <p:cNvPr id="34849" name="Rectangle 33"/>
          <p:cNvSpPr>
            <a:spLocks noGrp="1" noChangeArrowheads="1"/>
          </p:cNvSpPr>
          <p:nvPr>
            <p:ph type="subTitle" idx="1"/>
          </p:nvPr>
        </p:nvSpPr>
        <p:spPr>
          <a:xfrm>
            <a:off x="4953000" y="2743200"/>
            <a:ext cx="3505200" cy="1066800"/>
          </a:xfrm>
          <a:ln/>
        </p:spPr>
        <p:txBody>
          <a:bodyPr/>
          <a:lstStyle/>
          <a:p>
            <a:r>
              <a:rPr lang="en-US"/>
              <a:t>The sun provides the energy for almost all of the ecological communities and species interactions on Earth.</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b="1" dirty="0">
                <a:latin typeface="Arial" pitchFamily="-123" charset="0"/>
              </a:rPr>
              <a:t>ENERGY</a:t>
            </a:r>
            <a:endParaRPr lang="en-US" dirty="0"/>
          </a:p>
        </p:txBody>
      </p:sp>
      <p:sp>
        <p:nvSpPr>
          <p:cNvPr id="81923" name="Rectangle 3"/>
          <p:cNvSpPr>
            <a:spLocks noGrp="1" noChangeArrowheads="1"/>
          </p:cNvSpPr>
          <p:nvPr>
            <p:ph type="body" idx="1"/>
          </p:nvPr>
        </p:nvSpPr>
        <p:spPr>
          <a:xfrm>
            <a:off x="1259632" y="2573101"/>
            <a:ext cx="3695328" cy="4572000"/>
          </a:xfrm>
        </p:spPr>
        <p:txBody>
          <a:bodyPr/>
          <a:lstStyle/>
          <a:p>
            <a:pPr marL="381000" indent="-190500">
              <a:spcBef>
                <a:spcPct val="50000"/>
              </a:spcBef>
            </a:pPr>
            <a:r>
              <a:rPr lang="en-US" sz="2800" dirty="0"/>
              <a:t>All life requires _________. </a:t>
            </a:r>
          </a:p>
          <a:p>
            <a:pPr marL="381000" indent="-190500">
              <a:spcBef>
                <a:spcPct val="50000"/>
              </a:spcBef>
            </a:pPr>
            <a:r>
              <a:rPr lang="en-US" sz="2800" dirty="0"/>
              <a:t>Organisms are grouped based on how they obtain energy. </a:t>
            </a:r>
          </a:p>
        </p:txBody>
      </p:sp>
      <p:sp>
        <p:nvSpPr>
          <p:cNvPr id="81926" name="Rectangle 6"/>
          <p:cNvSpPr>
            <a:spLocks noChangeArrowheads="1"/>
          </p:cNvSpPr>
          <p:nvPr/>
        </p:nvSpPr>
        <p:spPr bwMode="auto">
          <a:xfrm>
            <a:off x="381000" y="233363"/>
            <a:ext cx="4084638" cy="366712"/>
          </a:xfrm>
          <a:prstGeom prst="rect">
            <a:avLst/>
          </a:prstGeom>
          <a:noFill/>
          <a:ln w="9525">
            <a:noFill/>
            <a:miter lim="800000"/>
            <a:headEnd/>
            <a:tailEnd/>
          </a:ln>
        </p:spPr>
        <p:txBody>
          <a:bodyPr wrap="none">
            <a:prstTxWarp prst="textNoShape">
              <a:avLst/>
            </a:prstTxWarp>
            <a:spAutoFit/>
          </a:bodyPr>
          <a:lstStyle/>
          <a:p>
            <a:r>
              <a:rPr lang="en-US" sz="1800">
                <a:solidFill>
                  <a:srgbClr val="008040"/>
                </a:solidFill>
              </a:rPr>
              <a:t>Lesson 5.3 Ecological Communities</a:t>
            </a:r>
            <a:endParaRPr lang="en-US" sz="1800"/>
          </a:p>
        </p:txBody>
      </p:sp>
      <p:sp>
        <p:nvSpPr>
          <p:cNvPr id="8" name="Rectangle 7"/>
          <p:cNvSpPr/>
          <p:nvPr/>
        </p:nvSpPr>
        <p:spPr>
          <a:xfrm>
            <a:off x="1619672" y="2852936"/>
            <a:ext cx="2124512" cy="584775"/>
          </a:xfrm>
          <a:prstGeom prst="rect">
            <a:avLst/>
          </a:prstGeom>
          <a:noFill/>
        </p:spPr>
        <p:txBody>
          <a:bodyPr wrap="square" lIns="91440" tIns="45720" rIns="91440" bIns="45720">
            <a:spAutoFit/>
          </a:bodyPr>
          <a:lstStyle/>
          <a:p>
            <a:pPr algn="ctr"/>
            <a:r>
              <a:rPr lang="en-US" sz="3200" dirty="0">
                <a:ln w="13462">
                  <a:solidFill>
                    <a:schemeClr val="bg1"/>
                  </a:solidFill>
                  <a:prstDash val="solid"/>
                </a:ln>
                <a:solidFill>
                  <a:schemeClr val="accent2">
                    <a:lumMod val="50000"/>
                  </a:schemeClr>
                </a:solidFill>
                <a:effectLst>
                  <a:outerShdw dist="38100" dir="2700000" algn="bl" rotWithShape="0">
                    <a:schemeClr val="accent5"/>
                  </a:outerShdw>
                </a:effectLst>
              </a:rPr>
              <a:t>ENERGY</a:t>
            </a:r>
            <a:endParaRPr lang="en-US" sz="3200" b="1" cap="none" spc="0" dirty="0">
              <a:ln w="13462">
                <a:solidFill>
                  <a:schemeClr val="bg1"/>
                </a:solidFill>
                <a:prstDash val="solid"/>
              </a:ln>
              <a:solidFill>
                <a:schemeClr val="accent2">
                  <a:lumMod val="50000"/>
                </a:schemeClr>
              </a:solidFill>
              <a:effectLst>
                <a:outerShdw dist="38100" dir="2700000" algn="bl" rotWithShape="0">
                  <a:schemeClr val="accent5"/>
                </a:outerShdw>
              </a:effectLst>
            </a:endParaRPr>
          </a:p>
        </p:txBody>
      </p:sp>
      <p:pic>
        <p:nvPicPr>
          <p:cNvPr id="108546" name="Picture 2" descr="http://i.imgur.com/UqKpHZX.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164506" y="2276872"/>
            <a:ext cx="2248435" cy="415895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b="1">
                <a:latin typeface="Arial" pitchFamily="-123" charset="0"/>
              </a:rPr>
              <a:t>Primary Producers (Autotrophs)</a:t>
            </a:r>
            <a:endParaRPr lang="en-US"/>
          </a:p>
        </p:txBody>
      </p:sp>
      <p:sp>
        <p:nvSpPr>
          <p:cNvPr id="81923" name="Rectangle 3"/>
          <p:cNvSpPr>
            <a:spLocks noGrp="1" noChangeArrowheads="1"/>
          </p:cNvSpPr>
          <p:nvPr>
            <p:ph type="body" idx="1"/>
          </p:nvPr>
        </p:nvSpPr>
        <p:spPr>
          <a:xfrm>
            <a:off x="228600" y="1676400"/>
            <a:ext cx="4953000" cy="4572000"/>
          </a:xfrm>
        </p:spPr>
        <p:txBody>
          <a:bodyPr/>
          <a:lstStyle/>
          <a:p>
            <a:pPr marL="381000" indent="-190500">
              <a:spcBef>
                <a:spcPct val="50000"/>
              </a:spcBef>
            </a:pPr>
            <a:r>
              <a:rPr lang="en-US" sz="2800" dirty="0"/>
              <a:t>Capture energy from the sun or from chemicals and store it in the bonds of __________, making it available to the rest of the community</a:t>
            </a:r>
          </a:p>
          <a:p>
            <a:pPr marL="381000" indent="-190500">
              <a:spcBef>
                <a:spcPct val="50000"/>
              </a:spcBef>
            </a:pPr>
            <a:r>
              <a:rPr lang="en-US" sz="2800" dirty="0"/>
              <a:t>Energy from the _____ is captured by plants, algae, or bacteria through ____________________.</a:t>
            </a:r>
          </a:p>
        </p:txBody>
      </p:sp>
      <p:sp>
        <p:nvSpPr>
          <p:cNvPr id="81926" name="Rectangle 6"/>
          <p:cNvSpPr>
            <a:spLocks noChangeArrowheads="1"/>
          </p:cNvSpPr>
          <p:nvPr/>
        </p:nvSpPr>
        <p:spPr bwMode="auto">
          <a:xfrm>
            <a:off x="381000" y="233363"/>
            <a:ext cx="4084638" cy="366712"/>
          </a:xfrm>
          <a:prstGeom prst="rect">
            <a:avLst/>
          </a:prstGeom>
          <a:noFill/>
          <a:ln w="9525">
            <a:noFill/>
            <a:miter lim="800000"/>
            <a:headEnd/>
            <a:tailEnd/>
          </a:ln>
        </p:spPr>
        <p:txBody>
          <a:bodyPr wrap="none">
            <a:prstTxWarp prst="textNoShape">
              <a:avLst/>
            </a:prstTxWarp>
            <a:spAutoFit/>
          </a:bodyPr>
          <a:lstStyle/>
          <a:p>
            <a:r>
              <a:rPr lang="en-US" sz="1800">
                <a:solidFill>
                  <a:srgbClr val="008040"/>
                </a:solidFill>
              </a:rPr>
              <a:t>Lesson 5.3 Ecological Communities</a:t>
            </a:r>
            <a:endParaRPr lang="en-US" sz="1800"/>
          </a:p>
        </p:txBody>
      </p:sp>
      <p:pic>
        <p:nvPicPr>
          <p:cNvPr id="81935" name="Picture 15" descr="Tslide 18-b silver_maple_leaf_250x188_6sec copy"/>
          <p:cNvPicPr>
            <a:picLocks noChangeAspect="1" noChangeArrowheads="1"/>
          </p:cNvPicPr>
          <p:nvPr/>
        </p:nvPicPr>
        <p:blipFill>
          <a:blip r:embed="rId3"/>
          <a:srcRect/>
          <a:stretch>
            <a:fillRect/>
          </a:stretch>
        </p:blipFill>
        <p:spPr bwMode="auto">
          <a:xfrm>
            <a:off x="4962406" y="2348880"/>
            <a:ext cx="3960822" cy="2979080"/>
          </a:xfrm>
          <a:prstGeom prst="rect">
            <a:avLst/>
          </a:prstGeom>
          <a:noFill/>
        </p:spPr>
      </p:pic>
      <p:sp>
        <p:nvSpPr>
          <p:cNvPr id="8" name="Rectangle 7"/>
          <p:cNvSpPr/>
          <p:nvPr/>
        </p:nvSpPr>
        <p:spPr>
          <a:xfrm>
            <a:off x="580588" y="2716484"/>
            <a:ext cx="2124512" cy="584775"/>
          </a:xfrm>
          <a:prstGeom prst="rect">
            <a:avLst/>
          </a:prstGeom>
          <a:noFill/>
        </p:spPr>
        <p:txBody>
          <a:bodyPr wrap="square" lIns="91440" tIns="45720" rIns="91440" bIns="45720">
            <a:spAutoFit/>
          </a:bodyPr>
          <a:lstStyle/>
          <a:p>
            <a:pPr algn="ctr"/>
            <a:r>
              <a:rPr lang="en-US" sz="3200" dirty="0">
                <a:ln w="13462">
                  <a:solidFill>
                    <a:schemeClr val="bg1"/>
                  </a:solidFill>
                  <a:prstDash val="solid"/>
                </a:ln>
                <a:solidFill>
                  <a:schemeClr val="accent2">
                    <a:lumMod val="50000"/>
                  </a:schemeClr>
                </a:solidFill>
                <a:effectLst>
                  <a:outerShdw dist="38100" dir="2700000" algn="bl" rotWithShape="0">
                    <a:schemeClr val="accent5"/>
                  </a:outerShdw>
                </a:effectLst>
              </a:rPr>
              <a:t>ENERGY</a:t>
            </a:r>
            <a:endParaRPr lang="en-US" sz="3200" b="1" cap="none" spc="0" dirty="0">
              <a:ln w="13462">
                <a:solidFill>
                  <a:schemeClr val="bg1"/>
                </a:solidFill>
                <a:prstDash val="solid"/>
              </a:ln>
              <a:solidFill>
                <a:schemeClr val="accent2">
                  <a:lumMod val="50000"/>
                </a:schemeClr>
              </a:solidFill>
              <a:effectLst>
                <a:outerShdw dist="38100" dir="2700000" algn="bl" rotWithShape="0">
                  <a:schemeClr val="accent5"/>
                </a:outerShdw>
              </a:effectLst>
            </a:endParaRPr>
          </a:p>
        </p:txBody>
      </p:sp>
      <p:sp>
        <p:nvSpPr>
          <p:cNvPr id="9" name="Rectangle 8"/>
          <p:cNvSpPr/>
          <p:nvPr/>
        </p:nvSpPr>
        <p:spPr>
          <a:xfrm>
            <a:off x="558512" y="5229200"/>
            <a:ext cx="4174259" cy="584775"/>
          </a:xfrm>
          <a:prstGeom prst="rect">
            <a:avLst/>
          </a:prstGeom>
          <a:noFill/>
        </p:spPr>
        <p:txBody>
          <a:bodyPr wrap="square" lIns="91440" tIns="45720" rIns="91440" bIns="45720">
            <a:spAutoFit/>
          </a:bodyPr>
          <a:lstStyle/>
          <a:p>
            <a:pPr algn="ctr"/>
            <a:r>
              <a:rPr lang="en-US" sz="3200" dirty="0">
                <a:ln w="13462">
                  <a:solidFill>
                    <a:schemeClr val="bg1"/>
                  </a:solidFill>
                  <a:prstDash val="solid"/>
                </a:ln>
                <a:solidFill>
                  <a:schemeClr val="accent2">
                    <a:lumMod val="50000"/>
                  </a:schemeClr>
                </a:solidFill>
                <a:effectLst>
                  <a:outerShdw dist="38100" dir="2700000" algn="bl" rotWithShape="0">
                    <a:schemeClr val="accent5"/>
                  </a:outerShdw>
                </a:effectLst>
              </a:rPr>
              <a:t>PHOTOSYNTHESIS</a:t>
            </a:r>
            <a:endParaRPr lang="en-US" sz="3200" b="1" cap="none" spc="0" dirty="0">
              <a:ln w="13462">
                <a:solidFill>
                  <a:schemeClr val="bg1"/>
                </a:solidFill>
                <a:prstDash val="solid"/>
              </a:ln>
              <a:solidFill>
                <a:schemeClr val="accent2">
                  <a:lumMod val="50000"/>
                </a:schemeClr>
              </a:solidFill>
              <a:effectLst>
                <a:outerShdw dist="38100" dir="2700000" algn="bl" rotWithShape="0">
                  <a:schemeClr val="accent5"/>
                </a:outerShdw>
              </a:effectLst>
            </a:endParaRPr>
          </a:p>
        </p:txBody>
      </p:sp>
      <p:sp>
        <p:nvSpPr>
          <p:cNvPr id="10" name="Rectangle 9"/>
          <p:cNvSpPr/>
          <p:nvPr/>
        </p:nvSpPr>
        <p:spPr>
          <a:xfrm>
            <a:off x="2771497" y="4106262"/>
            <a:ext cx="2124512" cy="584775"/>
          </a:xfrm>
          <a:prstGeom prst="rect">
            <a:avLst/>
          </a:prstGeom>
          <a:noFill/>
        </p:spPr>
        <p:txBody>
          <a:bodyPr wrap="square" lIns="91440" tIns="45720" rIns="91440" bIns="45720">
            <a:spAutoFit/>
          </a:bodyPr>
          <a:lstStyle/>
          <a:p>
            <a:pPr algn="ctr"/>
            <a:r>
              <a:rPr lang="en-US" sz="3200" dirty="0">
                <a:ln w="13462">
                  <a:solidFill>
                    <a:schemeClr val="bg1"/>
                  </a:solidFill>
                  <a:prstDash val="solid"/>
                </a:ln>
                <a:solidFill>
                  <a:schemeClr val="accent2">
                    <a:lumMod val="50000"/>
                  </a:schemeClr>
                </a:solidFill>
                <a:effectLst>
                  <a:outerShdw dist="38100" dir="2700000" algn="bl" rotWithShape="0">
                    <a:schemeClr val="accent5"/>
                  </a:outerShdw>
                </a:effectLst>
              </a:rPr>
              <a:t>SUN</a:t>
            </a:r>
            <a:endParaRPr lang="en-US" sz="3200" b="1" cap="none" spc="0" dirty="0">
              <a:ln w="13462">
                <a:solidFill>
                  <a:schemeClr val="bg1"/>
                </a:solidFill>
                <a:prstDash val="solid"/>
              </a:ln>
              <a:solidFill>
                <a:schemeClr val="accent2">
                  <a:lumMod val="50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3293804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b="1">
                <a:latin typeface="Arial" pitchFamily="-123" charset="0"/>
              </a:rPr>
              <a:t>Primary Producers (Autotrophs)</a:t>
            </a:r>
            <a:endParaRPr lang="en-US"/>
          </a:p>
        </p:txBody>
      </p:sp>
      <p:sp>
        <p:nvSpPr>
          <p:cNvPr id="81923" name="Rectangle 3"/>
          <p:cNvSpPr>
            <a:spLocks noGrp="1" noChangeArrowheads="1"/>
          </p:cNvSpPr>
          <p:nvPr>
            <p:ph type="body" idx="1"/>
          </p:nvPr>
        </p:nvSpPr>
        <p:spPr>
          <a:xfrm>
            <a:off x="228600" y="1676400"/>
            <a:ext cx="4953000" cy="4572000"/>
          </a:xfrm>
        </p:spPr>
        <p:txBody>
          <a:bodyPr/>
          <a:lstStyle/>
          <a:p>
            <a:pPr marL="381000" indent="-190500">
              <a:spcBef>
                <a:spcPct val="50000"/>
              </a:spcBef>
            </a:pPr>
            <a:r>
              <a:rPr lang="en-US" dirty="0"/>
              <a:t>Energy from ______________ is captured by some bacteria through ______________________.</a:t>
            </a:r>
          </a:p>
        </p:txBody>
      </p:sp>
      <p:sp>
        <p:nvSpPr>
          <p:cNvPr id="81926" name="Rectangle 6"/>
          <p:cNvSpPr>
            <a:spLocks noChangeArrowheads="1"/>
          </p:cNvSpPr>
          <p:nvPr/>
        </p:nvSpPr>
        <p:spPr bwMode="auto">
          <a:xfrm>
            <a:off x="381000" y="233363"/>
            <a:ext cx="4084638" cy="366712"/>
          </a:xfrm>
          <a:prstGeom prst="rect">
            <a:avLst/>
          </a:prstGeom>
          <a:noFill/>
          <a:ln w="9525">
            <a:noFill/>
            <a:miter lim="800000"/>
            <a:headEnd/>
            <a:tailEnd/>
          </a:ln>
        </p:spPr>
        <p:txBody>
          <a:bodyPr wrap="none">
            <a:prstTxWarp prst="textNoShape">
              <a:avLst/>
            </a:prstTxWarp>
            <a:spAutoFit/>
          </a:bodyPr>
          <a:lstStyle/>
          <a:p>
            <a:r>
              <a:rPr lang="en-US" sz="1800">
                <a:solidFill>
                  <a:srgbClr val="008040"/>
                </a:solidFill>
              </a:rPr>
              <a:t>Lesson 5.3 Ecological Communities</a:t>
            </a:r>
            <a:endParaRPr lang="en-US" sz="1800"/>
          </a:p>
        </p:txBody>
      </p:sp>
      <p:sp>
        <p:nvSpPr>
          <p:cNvPr id="81928" name="Rectangle 8"/>
          <p:cNvSpPr>
            <a:spLocks noChangeArrowheads="1"/>
          </p:cNvSpPr>
          <p:nvPr/>
        </p:nvSpPr>
        <p:spPr bwMode="auto">
          <a:xfrm>
            <a:off x="4864708" y="5247155"/>
            <a:ext cx="4196643" cy="1032520"/>
          </a:xfrm>
          <a:prstGeom prst="rect">
            <a:avLst/>
          </a:prstGeom>
          <a:solidFill>
            <a:srgbClr val="FDFFED"/>
          </a:solidFill>
          <a:ln w="25400">
            <a:solidFill>
              <a:srgbClr val="99CC00"/>
            </a:solidFill>
            <a:miter lim="800000"/>
            <a:headEnd/>
            <a:tailEnd/>
          </a:ln>
          <a:effectLst>
            <a:outerShdw blurRad="137160" dist="88794" dir="1799997" algn="ctr" rotWithShape="0">
              <a:schemeClr val="bg2">
                <a:alpha val="50000"/>
              </a:schemeClr>
            </a:outerShdw>
          </a:effectLst>
        </p:spPr>
        <p:txBody>
          <a:bodyPr lIns="182880" tIns="182880" rIns="182880" bIns="182880">
            <a:prstTxWarp prst="textNoShape">
              <a:avLst/>
            </a:prstTxWarp>
          </a:bodyPr>
          <a:lstStyle/>
          <a:p>
            <a:pPr eaLnBrk="1" hangingPunct="1">
              <a:lnSpc>
                <a:spcPct val="90000"/>
              </a:lnSpc>
              <a:spcBef>
                <a:spcPct val="20000"/>
              </a:spcBef>
              <a:buFont typeface="Times" pitchFamily="-123" charset="0"/>
              <a:buNone/>
            </a:pPr>
            <a:r>
              <a:rPr lang="en-US" b="0">
                <a:solidFill>
                  <a:srgbClr val="008040"/>
                </a:solidFill>
                <a:latin typeface="Arial Bold" pitchFamily="-123" charset="0"/>
                <a:ea typeface="MS Pゴシック" pitchFamily="-92" charset="-128"/>
                <a:cs typeface="MS Pゴシック" pitchFamily="-92" charset="-128"/>
              </a:rPr>
              <a:t>Did You Know?</a:t>
            </a:r>
            <a:r>
              <a:rPr lang="en-US" b="0" i="1">
                <a:latin typeface="Myriad Pro" pitchFamily="-123" charset="0"/>
                <a:ea typeface="MS Pゴシック" pitchFamily="-92" charset="-128"/>
                <a:cs typeface="MS Pゴシック" pitchFamily="-92" charset="-128"/>
              </a:rPr>
              <a:t> </a:t>
            </a:r>
            <a:r>
              <a:rPr lang="en-US" b="0" i="1"/>
              <a:t>Deep-sea vents, far from sunlight, support entire communities of fish, clams, and other sea animals, which depend on energy converted through chemosynthesis.</a:t>
            </a:r>
            <a:endParaRPr lang="en-US" sz="2000" b="0">
              <a:ea typeface="MS Pゴシック" pitchFamily="-92" charset="-128"/>
              <a:cs typeface="MS Pゴシック" pitchFamily="-92" charset="-128"/>
            </a:endParaRPr>
          </a:p>
        </p:txBody>
      </p:sp>
      <p:pic>
        <p:nvPicPr>
          <p:cNvPr id="81936" name="Picture 16" descr="Tslide 18-a noaa brothers_smoker_hires"/>
          <p:cNvPicPr>
            <a:picLocks noChangeAspect="1" noChangeArrowheads="1"/>
          </p:cNvPicPr>
          <p:nvPr/>
        </p:nvPicPr>
        <p:blipFill>
          <a:blip r:embed="rId3"/>
          <a:srcRect/>
          <a:stretch>
            <a:fillRect/>
          </a:stretch>
        </p:blipFill>
        <p:spPr bwMode="auto">
          <a:xfrm>
            <a:off x="5118348" y="2046755"/>
            <a:ext cx="3403104" cy="3000586"/>
          </a:xfrm>
          <a:prstGeom prst="rect">
            <a:avLst/>
          </a:prstGeom>
          <a:noFill/>
        </p:spPr>
      </p:pic>
      <p:sp>
        <p:nvSpPr>
          <p:cNvPr id="8" name="Rectangle 7"/>
          <p:cNvSpPr/>
          <p:nvPr/>
        </p:nvSpPr>
        <p:spPr>
          <a:xfrm>
            <a:off x="2150840" y="1534645"/>
            <a:ext cx="2954560" cy="584775"/>
          </a:xfrm>
          <a:prstGeom prst="rect">
            <a:avLst/>
          </a:prstGeom>
          <a:noFill/>
        </p:spPr>
        <p:txBody>
          <a:bodyPr wrap="square" lIns="91440" tIns="45720" rIns="91440" bIns="45720">
            <a:spAutoFit/>
          </a:bodyPr>
          <a:lstStyle/>
          <a:p>
            <a:pPr algn="ctr"/>
            <a:r>
              <a:rPr lang="en-US" sz="3200" dirty="0">
                <a:ln w="13462">
                  <a:solidFill>
                    <a:schemeClr val="bg1"/>
                  </a:solidFill>
                  <a:prstDash val="solid"/>
                </a:ln>
                <a:solidFill>
                  <a:schemeClr val="accent2">
                    <a:lumMod val="50000"/>
                  </a:schemeClr>
                </a:solidFill>
                <a:effectLst>
                  <a:outerShdw dist="38100" dir="2700000" algn="bl" rotWithShape="0">
                    <a:schemeClr val="accent5"/>
                  </a:outerShdw>
                </a:effectLst>
              </a:rPr>
              <a:t>CHEMICALS</a:t>
            </a:r>
            <a:endParaRPr lang="en-US" sz="3200" b="1" cap="none" spc="0" dirty="0">
              <a:ln w="13462">
                <a:solidFill>
                  <a:schemeClr val="bg1"/>
                </a:solidFill>
                <a:prstDash val="solid"/>
              </a:ln>
              <a:solidFill>
                <a:schemeClr val="accent2">
                  <a:lumMod val="50000"/>
                </a:schemeClr>
              </a:solidFill>
              <a:effectLst>
                <a:outerShdw dist="38100" dir="2700000" algn="bl" rotWithShape="0">
                  <a:schemeClr val="accent5"/>
                </a:outerShdw>
              </a:effectLst>
            </a:endParaRPr>
          </a:p>
        </p:txBody>
      </p:sp>
      <p:sp>
        <p:nvSpPr>
          <p:cNvPr id="9" name="Rectangle 8"/>
          <p:cNvSpPr/>
          <p:nvPr/>
        </p:nvSpPr>
        <p:spPr>
          <a:xfrm>
            <a:off x="388417" y="2527012"/>
            <a:ext cx="4320480" cy="584775"/>
          </a:xfrm>
          <a:prstGeom prst="rect">
            <a:avLst/>
          </a:prstGeom>
          <a:noFill/>
        </p:spPr>
        <p:txBody>
          <a:bodyPr wrap="square" lIns="91440" tIns="45720" rIns="91440" bIns="45720">
            <a:spAutoFit/>
          </a:bodyPr>
          <a:lstStyle/>
          <a:p>
            <a:pPr algn="ctr"/>
            <a:r>
              <a:rPr lang="en-US" sz="3200" dirty="0">
                <a:ln w="13462">
                  <a:solidFill>
                    <a:schemeClr val="bg1"/>
                  </a:solidFill>
                  <a:prstDash val="solid"/>
                </a:ln>
                <a:solidFill>
                  <a:schemeClr val="accent2">
                    <a:lumMod val="50000"/>
                  </a:schemeClr>
                </a:solidFill>
                <a:effectLst>
                  <a:outerShdw dist="38100" dir="2700000" algn="bl" rotWithShape="0">
                    <a:schemeClr val="accent5"/>
                  </a:outerShdw>
                </a:effectLst>
              </a:rPr>
              <a:t>CHEMOSYNTHESIS</a:t>
            </a:r>
            <a:endParaRPr lang="en-US" sz="3200" b="1" cap="none" spc="0" dirty="0">
              <a:ln w="13462">
                <a:solidFill>
                  <a:schemeClr val="bg1"/>
                </a:solidFill>
                <a:prstDash val="solid"/>
              </a:ln>
              <a:solidFill>
                <a:schemeClr val="accent2">
                  <a:lumMod val="50000"/>
                </a:schemeClr>
              </a:solidFill>
              <a:effectLst>
                <a:outerShdw dist="38100" dir="2700000" algn="bl" rotWithShape="0">
                  <a:schemeClr val="accent5"/>
                </a:outerShdw>
              </a:effectLst>
            </a:endParaRPr>
          </a:p>
        </p:txBody>
      </p:sp>
      <p:pic>
        <p:nvPicPr>
          <p:cNvPr id="109572" name="Picture 4" descr="http://www.wired.com/wp-content/uploads/images_blogs/wiredscience/2012/05/goc-tubewormstack.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53751" y="3614102"/>
            <a:ext cx="4483709" cy="2697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6468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b="1">
                <a:latin typeface="Arial" pitchFamily="-123" charset="0"/>
              </a:rPr>
              <a:t>Consumers (Heterotrophs)</a:t>
            </a:r>
            <a:endParaRPr lang="en-US" b="1"/>
          </a:p>
        </p:txBody>
      </p:sp>
      <p:sp>
        <p:nvSpPr>
          <p:cNvPr id="38915" name="Rectangle 3"/>
          <p:cNvSpPr>
            <a:spLocks noGrp="1" noChangeArrowheads="1"/>
          </p:cNvSpPr>
          <p:nvPr>
            <p:ph type="body" idx="1"/>
          </p:nvPr>
        </p:nvSpPr>
        <p:spPr>
          <a:xfrm>
            <a:off x="152400" y="1676400"/>
            <a:ext cx="9244136" cy="5181600"/>
          </a:xfrm>
        </p:spPr>
        <p:txBody>
          <a:bodyPr/>
          <a:lstStyle/>
          <a:p>
            <a:pPr marL="317500" indent="-127000">
              <a:spcBef>
                <a:spcPct val="50000"/>
              </a:spcBef>
            </a:pPr>
            <a:r>
              <a:rPr lang="en-US" dirty="0"/>
              <a:t>Rely on other organisms for ____________ and nutrients</a:t>
            </a:r>
          </a:p>
          <a:p>
            <a:pPr marL="677863" lvl="1">
              <a:spcBef>
                <a:spcPct val="50000"/>
              </a:spcBef>
            </a:pPr>
            <a:r>
              <a:rPr lang="en-US" b="1" dirty="0"/>
              <a:t>_____________:</a:t>
            </a:r>
            <a:r>
              <a:rPr lang="en-US" dirty="0"/>
              <a:t> plant-eaters</a:t>
            </a:r>
          </a:p>
          <a:p>
            <a:pPr marL="677863" lvl="1">
              <a:spcBef>
                <a:spcPct val="50000"/>
              </a:spcBef>
            </a:pPr>
            <a:r>
              <a:rPr lang="en-US" b="1" dirty="0"/>
              <a:t>_____________:</a:t>
            </a:r>
            <a:r>
              <a:rPr lang="en-US" dirty="0"/>
              <a:t> meat-eaters </a:t>
            </a:r>
          </a:p>
          <a:p>
            <a:pPr marL="677863" lvl="1">
              <a:spcBef>
                <a:spcPct val="50000"/>
              </a:spcBef>
            </a:pPr>
            <a:r>
              <a:rPr lang="en-US" b="1" dirty="0"/>
              <a:t>_____________:</a:t>
            </a:r>
            <a:r>
              <a:rPr lang="en-US" dirty="0"/>
              <a:t> combination-eaters</a:t>
            </a:r>
          </a:p>
          <a:p>
            <a:pPr marL="677863" lvl="1">
              <a:spcBef>
                <a:spcPct val="50000"/>
              </a:spcBef>
            </a:pPr>
            <a:r>
              <a:rPr lang="en-US" b="1" dirty="0"/>
              <a:t>_____________________________:</a:t>
            </a:r>
            <a:r>
              <a:rPr lang="en-US" dirty="0"/>
              <a:t> recycle nutrients within the ecosystem by breaking down nonliving organic matter</a:t>
            </a:r>
          </a:p>
          <a:p>
            <a:pPr marL="317500" indent="-127000">
              <a:spcBef>
                <a:spcPct val="50000"/>
              </a:spcBef>
            </a:pPr>
            <a:r>
              <a:rPr lang="en-US" dirty="0"/>
              <a:t>Use ____________ to break bonds in sugar and release its energy through cellular respiration (primary producers do this, too)</a:t>
            </a:r>
          </a:p>
        </p:txBody>
      </p:sp>
      <p:sp>
        <p:nvSpPr>
          <p:cNvPr id="38947" name="Rectangle 35"/>
          <p:cNvSpPr>
            <a:spLocks noChangeArrowheads="1"/>
          </p:cNvSpPr>
          <p:nvPr/>
        </p:nvSpPr>
        <p:spPr bwMode="auto">
          <a:xfrm>
            <a:off x="381000" y="233363"/>
            <a:ext cx="4084638" cy="366712"/>
          </a:xfrm>
          <a:prstGeom prst="rect">
            <a:avLst/>
          </a:prstGeom>
          <a:noFill/>
          <a:ln w="9525">
            <a:noFill/>
            <a:miter lim="800000"/>
            <a:headEnd/>
            <a:tailEnd/>
          </a:ln>
        </p:spPr>
        <p:txBody>
          <a:bodyPr wrap="none">
            <a:prstTxWarp prst="textNoShape">
              <a:avLst/>
            </a:prstTxWarp>
            <a:spAutoFit/>
          </a:bodyPr>
          <a:lstStyle/>
          <a:p>
            <a:r>
              <a:rPr lang="en-US" sz="1800">
                <a:solidFill>
                  <a:srgbClr val="008040"/>
                </a:solidFill>
              </a:rPr>
              <a:t>Lesson 5.3 Ecological Communities</a:t>
            </a:r>
            <a:endParaRPr lang="en-US" sz="1200"/>
          </a:p>
        </p:txBody>
      </p:sp>
      <p:sp>
        <p:nvSpPr>
          <p:cNvPr id="9" name="Rectangle 8"/>
          <p:cNvSpPr/>
          <p:nvPr/>
        </p:nvSpPr>
        <p:spPr>
          <a:xfrm>
            <a:off x="3923928" y="1482150"/>
            <a:ext cx="2954560" cy="584775"/>
          </a:xfrm>
          <a:prstGeom prst="rect">
            <a:avLst/>
          </a:prstGeom>
          <a:noFill/>
        </p:spPr>
        <p:txBody>
          <a:bodyPr wrap="square" lIns="91440" tIns="45720" rIns="91440" bIns="45720">
            <a:spAutoFit/>
          </a:bodyPr>
          <a:lstStyle/>
          <a:p>
            <a:pPr algn="ctr"/>
            <a:r>
              <a:rPr lang="en-US" sz="3200" dirty="0">
                <a:ln w="13462">
                  <a:solidFill>
                    <a:schemeClr val="bg1"/>
                  </a:solidFill>
                  <a:prstDash val="solid"/>
                </a:ln>
                <a:solidFill>
                  <a:schemeClr val="accent2">
                    <a:lumMod val="50000"/>
                  </a:schemeClr>
                </a:solidFill>
                <a:effectLst>
                  <a:outerShdw dist="38100" dir="2700000" algn="bl" rotWithShape="0">
                    <a:schemeClr val="accent5"/>
                  </a:outerShdw>
                </a:effectLst>
              </a:rPr>
              <a:t>ENERGY</a:t>
            </a:r>
            <a:endParaRPr lang="en-US" sz="3200" b="1" cap="none" spc="0" dirty="0">
              <a:ln w="13462">
                <a:solidFill>
                  <a:schemeClr val="bg1"/>
                </a:solidFill>
                <a:prstDash val="solid"/>
              </a:ln>
              <a:solidFill>
                <a:schemeClr val="accent2">
                  <a:lumMod val="50000"/>
                </a:schemeClr>
              </a:solidFill>
              <a:effectLst>
                <a:outerShdw dist="38100" dir="2700000" algn="bl" rotWithShape="0">
                  <a:schemeClr val="accent5"/>
                </a:outerShdw>
              </a:effectLst>
            </a:endParaRPr>
          </a:p>
        </p:txBody>
      </p:sp>
      <p:sp>
        <p:nvSpPr>
          <p:cNvPr id="12" name="Rectangle 11"/>
          <p:cNvSpPr/>
          <p:nvPr/>
        </p:nvSpPr>
        <p:spPr>
          <a:xfrm>
            <a:off x="381000" y="2049379"/>
            <a:ext cx="2954560" cy="461665"/>
          </a:xfrm>
          <a:prstGeom prst="rect">
            <a:avLst/>
          </a:prstGeom>
          <a:noFill/>
        </p:spPr>
        <p:txBody>
          <a:bodyPr wrap="square" lIns="91440" tIns="45720" rIns="91440" bIns="45720">
            <a:spAutoFit/>
          </a:bodyPr>
          <a:lstStyle/>
          <a:p>
            <a:pPr algn="ctr"/>
            <a:r>
              <a:rPr lang="en-US" sz="2400" dirty="0">
                <a:ln w="13462">
                  <a:solidFill>
                    <a:schemeClr val="bg1"/>
                  </a:solidFill>
                  <a:prstDash val="solid"/>
                </a:ln>
                <a:solidFill>
                  <a:schemeClr val="accent2">
                    <a:lumMod val="50000"/>
                  </a:schemeClr>
                </a:solidFill>
                <a:effectLst>
                  <a:outerShdw dist="38100" dir="2700000" algn="bl" rotWithShape="0">
                    <a:schemeClr val="accent5"/>
                  </a:outerShdw>
                </a:effectLst>
              </a:rPr>
              <a:t>Herbivores</a:t>
            </a:r>
            <a:endParaRPr lang="en-US" sz="2400" b="1" cap="none" spc="0" dirty="0">
              <a:ln w="13462">
                <a:solidFill>
                  <a:schemeClr val="bg1"/>
                </a:solidFill>
                <a:prstDash val="solid"/>
              </a:ln>
              <a:solidFill>
                <a:schemeClr val="accent2">
                  <a:lumMod val="50000"/>
                </a:schemeClr>
              </a:solidFill>
              <a:effectLst>
                <a:outerShdw dist="38100" dir="2700000" algn="bl" rotWithShape="0">
                  <a:schemeClr val="accent5"/>
                </a:outerShdw>
              </a:effectLst>
            </a:endParaRPr>
          </a:p>
        </p:txBody>
      </p:sp>
      <p:sp>
        <p:nvSpPr>
          <p:cNvPr id="13" name="Rectangle 12"/>
          <p:cNvSpPr/>
          <p:nvPr/>
        </p:nvSpPr>
        <p:spPr>
          <a:xfrm>
            <a:off x="379548" y="2484943"/>
            <a:ext cx="2954560" cy="461665"/>
          </a:xfrm>
          <a:prstGeom prst="rect">
            <a:avLst/>
          </a:prstGeom>
          <a:noFill/>
        </p:spPr>
        <p:txBody>
          <a:bodyPr wrap="square" lIns="91440" tIns="45720" rIns="91440" bIns="45720">
            <a:spAutoFit/>
          </a:bodyPr>
          <a:lstStyle/>
          <a:p>
            <a:pPr algn="ctr"/>
            <a:r>
              <a:rPr lang="en-US" sz="2400" dirty="0">
                <a:ln w="13462">
                  <a:solidFill>
                    <a:schemeClr val="bg1"/>
                  </a:solidFill>
                  <a:prstDash val="solid"/>
                </a:ln>
                <a:solidFill>
                  <a:schemeClr val="accent2">
                    <a:lumMod val="50000"/>
                  </a:schemeClr>
                </a:solidFill>
                <a:effectLst>
                  <a:outerShdw dist="38100" dir="2700000" algn="bl" rotWithShape="0">
                    <a:schemeClr val="accent5"/>
                  </a:outerShdw>
                </a:effectLst>
              </a:rPr>
              <a:t>Carnivores</a:t>
            </a:r>
            <a:endParaRPr lang="en-US" sz="2400" b="1" cap="none" spc="0" dirty="0">
              <a:ln w="13462">
                <a:solidFill>
                  <a:schemeClr val="bg1"/>
                </a:solidFill>
                <a:prstDash val="solid"/>
              </a:ln>
              <a:solidFill>
                <a:schemeClr val="accent2">
                  <a:lumMod val="50000"/>
                </a:schemeClr>
              </a:solidFill>
              <a:effectLst>
                <a:outerShdw dist="38100" dir="2700000" algn="bl" rotWithShape="0">
                  <a:schemeClr val="accent5"/>
                </a:outerShdw>
              </a:effectLst>
            </a:endParaRPr>
          </a:p>
        </p:txBody>
      </p:sp>
      <p:sp>
        <p:nvSpPr>
          <p:cNvPr id="14" name="Rectangle 13"/>
          <p:cNvSpPr/>
          <p:nvPr/>
        </p:nvSpPr>
        <p:spPr>
          <a:xfrm>
            <a:off x="362577" y="2946608"/>
            <a:ext cx="2954560" cy="461665"/>
          </a:xfrm>
          <a:prstGeom prst="rect">
            <a:avLst/>
          </a:prstGeom>
          <a:noFill/>
        </p:spPr>
        <p:txBody>
          <a:bodyPr wrap="square" lIns="91440" tIns="45720" rIns="91440" bIns="45720">
            <a:spAutoFit/>
          </a:bodyPr>
          <a:lstStyle/>
          <a:p>
            <a:pPr algn="ctr"/>
            <a:r>
              <a:rPr lang="en-US" sz="2400" dirty="0">
                <a:ln w="13462">
                  <a:solidFill>
                    <a:schemeClr val="bg1"/>
                  </a:solidFill>
                  <a:prstDash val="solid"/>
                </a:ln>
                <a:solidFill>
                  <a:schemeClr val="accent2">
                    <a:lumMod val="50000"/>
                  </a:schemeClr>
                </a:solidFill>
                <a:effectLst>
                  <a:outerShdw dist="38100" dir="2700000" algn="bl" rotWithShape="0">
                    <a:schemeClr val="accent5"/>
                  </a:outerShdw>
                </a:effectLst>
              </a:rPr>
              <a:t>Omnivores</a:t>
            </a:r>
            <a:endParaRPr lang="en-US" sz="2400" b="1" cap="none" spc="0" dirty="0">
              <a:ln w="13462">
                <a:solidFill>
                  <a:schemeClr val="bg1"/>
                </a:solidFill>
                <a:prstDash val="solid"/>
              </a:ln>
              <a:solidFill>
                <a:schemeClr val="accent2">
                  <a:lumMod val="50000"/>
                </a:schemeClr>
              </a:solidFill>
              <a:effectLst>
                <a:outerShdw dist="38100" dir="2700000" algn="bl" rotWithShape="0">
                  <a:schemeClr val="accent5"/>
                </a:outerShdw>
              </a:effectLst>
            </a:endParaRPr>
          </a:p>
        </p:txBody>
      </p:sp>
      <p:sp>
        <p:nvSpPr>
          <p:cNvPr id="15" name="Rectangle 14"/>
          <p:cNvSpPr/>
          <p:nvPr/>
        </p:nvSpPr>
        <p:spPr>
          <a:xfrm>
            <a:off x="572754" y="3371690"/>
            <a:ext cx="4791334" cy="461665"/>
          </a:xfrm>
          <a:prstGeom prst="rect">
            <a:avLst/>
          </a:prstGeom>
          <a:noFill/>
        </p:spPr>
        <p:txBody>
          <a:bodyPr wrap="square" lIns="91440" tIns="45720" rIns="91440" bIns="45720">
            <a:spAutoFit/>
          </a:bodyPr>
          <a:lstStyle/>
          <a:p>
            <a:pPr algn="ctr"/>
            <a:r>
              <a:rPr lang="en-US" sz="2400" dirty="0">
                <a:ln w="13462">
                  <a:solidFill>
                    <a:schemeClr val="bg1"/>
                  </a:solidFill>
                  <a:prstDash val="solid"/>
                </a:ln>
                <a:solidFill>
                  <a:schemeClr val="accent2">
                    <a:lumMod val="50000"/>
                  </a:schemeClr>
                </a:solidFill>
                <a:effectLst>
                  <a:outerShdw dist="38100" dir="2700000" algn="bl" rotWithShape="0">
                    <a:schemeClr val="accent5"/>
                  </a:outerShdw>
                </a:effectLst>
              </a:rPr>
              <a:t>Decomposers &amp; Detritivores</a:t>
            </a:r>
            <a:endParaRPr lang="en-US" sz="2400" b="1" cap="none" spc="0" dirty="0">
              <a:ln w="13462">
                <a:solidFill>
                  <a:schemeClr val="bg1"/>
                </a:solidFill>
                <a:prstDash val="solid"/>
              </a:ln>
              <a:solidFill>
                <a:schemeClr val="accent2">
                  <a:lumMod val="50000"/>
                </a:schemeClr>
              </a:solidFill>
              <a:effectLst>
                <a:outerShdw dist="38100" dir="2700000" algn="bl" rotWithShape="0">
                  <a:schemeClr val="accent5"/>
                </a:outerShdw>
              </a:effectLst>
            </a:endParaRPr>
          </a:p>
        </p:txBody>
      </p:sp>
      <p:sp>
        <p:nvSpPr>
          <p:cNvPr id="16" name="Rectangle 15"/>
          <p:cNvSpPr/>
          <p:nvPr/>
        </p:nvSpPr>
        <p:spPr>
          <a:xfrm>
            <a:off x="704016" y="4022933"/>
            <a:ext cx="2954560" cy="584775"/>
          </a:xfrm>
          <a:prstGeom prst="rect">
            <a:avLst/>
          </a:prstGeom>
          <a:noFill/>
        </p:spPr>
        <p:txBody>
          <a:bodyPr wrap="square" lIns="91440" tIns="45720" rIns="91440" bIns="45720">
            <a:spAutoFit/>
          </a:bodyPr>
          <a:lstStyle/>
          <a:p>
            <a:pPr algn="ctr"/>
            <a:r>
              <a:rPr lang="en-US" sz="3200" dirty="0">
                <a:ln w="13462">
                  <a:solidFill>
                    <a:schemeClr val="bg1"/>
                  </a:solidFill>
                  <a:prstDash val="solid"/>
                </a:ln>
                <a:solidFill>
                  <a:schemeClr val="accent2">
                    <a:lumMod val="50000"/>
                  </a:schemeClr>
                </a:solidFill>
                <a:effectLst>
                  <a:outerShdw dist="38100" dir="2700000" algn="bl" rotWithShape="0">
                    <a:schemeClr val="accent5"/>
                  </a:outerShdw>
                </a:effectLst>
              </a:rPr>
              <a:t>OXYGEN</a:t>
            </a:r>
            <a:endParaRPr lang="en-US" sz="3200" b="1" cap="none" spc="0" dirty="0">
              <a:ln w="13462">
                <a:solidFill>
                  <a:schemeClr val="bg1"/>
                </a:solidFill>
                <a:prstDash val="solid"/>
              </a:ln>
              <a:solidFill>
                <a:schemeClr val="accent2">
                  <a:lumMod val="50000"/>
                </a:schemeClr>
              </a:solidFill>
              <a:effectLst>
                <a:outerShdw dist="38100" dir="2700000" algn="bl" rotWithShape="0">
                  <a:schemeClr val="accent5"/>
                </a:outerShdw>
              </a:effectLst>
            </a:endParaRPr>
          </a:p>
        </p:txBody>
      </p:sp>
      <p:pic>
        <p:nvPicPr>
          <p:cNvPr id="111626" name="Picture 10" descr="http://www.get-covers.com/wp-content/uploads/2012/01/Lion.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923928" y="4939261"/>
            <a:ext cx="5220072" cy="193449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3" grpId="0"/>
      <p:bldP spid="14" grpId="0"/>
      <p:bldP spid="15" grpId="0"/>
      <p:bldP spid="1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52400" y="762000"/>
            <a:ext cx="8991600" cy="990600"/>
          </a:xfrm>
        </p:spPr>
        <p:txBody>
          <a:bodyPr/>
          <a:lstStyle/>
          <a:p>
            <a:r>
              <a:rPr lang="en-US" b="1">
                <a:latin typeface="Arial" pitchFamily="-123" charset="0"/>
              </a:rPr>
              <a:t>Energy in Communities</a:t>
            </a:r>
            <a:endParaRPr lang="en-US" b="1"/>
          </a:p>
        </p:txBody>
      </p:sp>
      <p:sp>
        <p:nvSpPr>
          <p:cNvPr id="43011" name="Rectangle 3"/>
          <p:cNvSpPr>
            <a:spLocks noGrp="1" noChangeArrowheads="1"/>
          </p:cNvSpPr>
          <p:nvPr>
            <p:ph type="body" idx="1"/>
          </p:nvPr>
        </p:nvSpPr>
        <p:spPr>
          <a:xfrm>
            <a:off x="228600" y="1600200"/>
            <a:ext cx="8663880" cy="5105400"/>
          </a:xfrm>
        </p:spPr>
        <p:txBody>
          <a:bodyPr/>
          <a:lstStyle/>
          <a:p>
            <a:pPr marL="385763" indent="-195263"/>
            <a:r>
              <a:rPr lang="en-US" dirty="0"/>
              <a:t>Even though overall energy is ________________ in a system, it is often lost as _______ during conversion from one thing to another. </a:t>
            </a:r>
          </a:p>
          <a:p>
            <a:pPr marL="385763" indent="-195263"/>
            <a:endParaRPr lang="en-US" dirty="0"/>
          </a:p>
          <a:p>
            <a:pPr marL="385763" indent="-195263"/>
            <a:r>
              <a:rPr lang="en-US" dirty="0"/>
              <a:t>So, no process involving energy conversion is ________ efficient. </a:t>
            </a:r>
          </a:p>
          <a:p>
            <a:pPr marL="385763" indent="-195263"/>
            <a:endParaRPr lang="en-US" dirty="0"/>
          </a:p>
          <a:p>
            <a:pPr marL="385763" indent="-195263"/>
            <a:r>
              <a:rPr lang="en-US" dirty="0"/>
              <a:t>This limits how many trophic levels there can be in a community.</a:t>
            </a:r>
          </a:p>
          <a:p>
            <a:pPr marL="385763" indent="-195263"/>
            <a:endParaRPr lang="en-US" dirty="0"/>
          </a:p>
          <a:p>
            <a:pPr marL="385763" indent="-195263"/>
            <a:r>
              <a:rPr lang="en-US" dirty="0"/>
              <a:t>_____________________ - a rank in the feeding hierarchy.</a:t>
            </a:r>
          </a:p>
        </p:txBody>
      </p:sp>
      <p:sp>
        <p:nvSpPr>
          <p:cNvPr id="43014" name="Rectangle 6"/>
          <p:cNvSpPr>
            <a:spLocks noChangeArrowheads="1"/>
          </p:cNvSpPr>
          <p:nvPr/>
        </p:nvSpPr>
        <p:spPr bwMode="auto">
          <a:xfrm>
            <a:off x="381000" y="233363"/>
            <a:ext cx="4084638" cy="366712"/>
          </a:xfrm>
          <a:prstGeom prst="rect">
            <a:avLst/>
          </a:prstGeom>
          <a:noFill/>
          <a:ln w="9525">
            <a:noFill/>
            <a:miter lim="800000"/>
            <a:headEnd/>
            <a:tailEnd/>
          </a:ln>
        </p:spPr>
        <p:txBody>
          <a:bodyPr wrap="none">
            <a:prstTxWarp prst="textNoShape">
              <a:avLst/>
            </a:prstTxWarp>
            <a:spAutoFit/>
          </a:bodyPr>
          <a:lstStyle/>
          <a:p>
            <a:r>
              <a:rPr lang="en-US" sz="1800">
                <a:solidFill>
                  <a:srgbClr val="008040"/>
                </a:solidFill>
              </a:rPr>
              <a:t>Lesson 5.3 Ecological Communities</a:t>
            </a:r>
            <a:endParaRPr lang="en-US" sz="1200"/>
          </a:p>
        </p:txBody>
      </p:sp>
      <p:sp>
        <p:nvSpPr>
          <p:cNvPr id="7" name="Rectangle 6"/>
          <p:cNvSpPr/>
          <p:nvPr/>
        </p:nvSpPr>
        <p:spPr>
          <a:xfrm>
            <a:off x="4649405" y="1460212"/>
            <a:ext cx="2954560" cy="584775"/>
          </a:xfrm>
          <a:prstGeom prst="rect">
            <a:avLst/>
          </a:prstGeom>
          <a:noFill/>
        </p:spPr>
        <p:txBody>
          <a:bodyPr wrap="square" lIns="91440" tIns="45720" rIns="91440" bIns="45720">
            <a:spAutoFit/>
          </a:bodyPr>
          <a:lstStyle/>
          <a:p>
            <a:pPr algn="ctr"/>
            <a:r>
              <a:rPr lang="en-US" sz="3200" dirty="0">
                <a:ln w="13462">
                  <a:solidFill>
                    <a:schemeClr val="bg1"/>
                  </a:solidFill>
                  <a:prstDash val="solid"/>
                </a:ln>
                <a:solidFill>
                  <a:schemeClr val="accent2">
                    <a:lumMod val="50000"/>
                  </a:schemeClr>
                </a:solidFill>
                <a:effectLst>
                  <a:outerShdw dist="38100" dir="2700000" algn="bl" rotWithShape="0">
                    <a:schemeClr val="accent5"/>
                  </a:outerShdw>
                </a:effectLst>
              </a:rPr>
              <a:t>CONSERVED</a:t>
            </a:r>
            <a:endParaRPr lang="en-US" sz="3200" b="1" cap="none" spc="0" dirty="0">
              <a:ln w="13462">
                <a:solidFill>
                  <a:schemeClr val="bg1"/>
                </a:solidFill>
                <a:prstDash val="solid"/>
              </a:ln>
              <a:solidFill>
                <a:schemeClr val="accent2">
                  <a:lumMod val="50000"/>
                </a:schemeClr>
              </a:solidFill>
              <a:effectLst>
                <a:outerShdw dist="38100" dir="2700000" algn="bl" rotWithShape="0">
                  <a:schemeClr val="accent5"/>
                </a:outerShdw>
              </a:effectLst>
            </a:endParaRPr>
          </a:p>
        </p:txBody>
      </p:sp>
      <p:sp>
        <p:nvSpPr>
          <p:cNvPr id="8" name="Rectangle 7"/>
          <p:cNvSpPr/>
          <p:nvPr/>
        </p:nvSpPr>
        <p:spPr>
          <a:xfrm>
            <a:off x="3181184" y="1866037"/>
            <a:ext cx="2954560" cy="584775"/>
          </a:xfrm>
          <a:prstGeom prst="rect">
            <a:avLst/>
          </a:prstGeom>
          <a:noFill/>
        </p:spPr>
        <p:txBody>
          <a:bodyPr wrap="square" lIns="91440" tIns="45720" rIns="91440" bIns="45720">
            <a:spAutoFit/>
          </a:bodyPr>
          <a:lstStyle/>
          <a:p>
            <a:pPr algn="ctr"/>
            <a:r>
              <a:rPr lang="en-US" sz="3200" dirty="0">
                <a:ln w="13462">
                  <a:solidFill>
                    <a:schemeClr val="bg1"/>
                  </a:solidFill>
                  <a:prstDash val="solid"/>
                </a:ln>
                <a:solidFill>
                  <a:schemeClr val="accent2">
                    <a:lumMod val="50000"/>
                  </a:schemeClr>
                </a:solidFill>
                <a:effectLst>
                  <a:outerShdw dist="38100" dir="2700000" algn="bl" rotWithShape="0">
                    <a:schemeClr val="accent5"/>
                  </a:outerShdw>
                </a:effectLst>
              </a:rPr>
              <a:t>HEAT</a:t>
            </a:r>
            <a:endParaRPr lang="en-US" sz="3200" b="1" cap="none" spc="0" dirty="0">
              <a:ln w="13462">
                <a:solidFill>
                  <a:schemeClr val="bg1"/>
                </a:solidFill>
                <a:prstDash val="solid"/>
              </a:ln>
              <a:solidFill>
                <a:schemeClr val="accent2">
                  <a:lumMod val="50000"/>
                </a:schemeClr>
              </a:solidFill>
              <a:effectLst>
                <a:outerShdw dist="38100" dir="2700000" algn="bl" rotWithShape="0">
                  <a:schemeClr val="accent5"/>
                </a:outerShdw>
              </a:effectLst>
            </a:endParaRPr>
          </a:p>
        </p:txBody>
      </p:sp>
      <p:sp>
        <p:nvSpPr>
          <p:cNvPr id="9" name="Rectangle 8"/>
          <p:cNvSpPr/>
          <p:nvPr/>
        </p:nvSpPr>
        <p:spPr>
          <a:xfrm>
            <a:off x="6235760" y="2883187"/>
            <a:ext cx="2954560" cy="584775"/>
          </a:xfrm>
          <a:prstGeom prst="rect">
            <a:avLst/>
          </a:prstGeom>
          <a:noFill/>
        </p:spPr>
        <p:txBody>
          <a:bodyPr wrap="square" lIns="91440" tIns="45720" rIns="91440" bIns="45720">
            <a:spAutoFit/>
          </a:bodyPr>
          <a:lstStyle/>
          <a:p>
            <a:pPr algn="ctr"/>
            <a:r>
              <a:rPr lang="en-US" sz="3200" dirty="0">
                <a:ln w="13462">
                  <a:solidFill>
                    <a:schemeClr val="bg1"/>
                  </a:solidFill>
                  <a:prstDash val="solid"/>
                </a:ln>
                <a:solidFill>
                  <a:schemeClr val="accent2">
                    <a:lumMod val="50000"/>
                  </a:schemeClr>
                </a:solidFill>
                <a:effectLst>
                  <a:outerShdw dist="38100" dir="2700000" algn="bl" rotWithShape="0">
                    <a:schemeClr val="accent5"/>
                  </a:outerShdw>
                </a:effectLst>
              </a:rPr>
              <a:t>100%</a:t>
            </a:r>
            <a:endParaRPr lang="en-US" sz="3200" b="1" cap="none" spc="0" dirty="0">
              <a:ln w="13462">
                <a:solidFill>
                  <a:schemeClr val="bg1"/>
                </a:solidFill>
                <a:prstDash val="solid"/>
              </a:ln>
              <a:solidFill>
                <a:schemeClr val="accent2">
                  <a:lumMod val="50000"/>
                </a:schemeClr>
              </a:solidFill>
              <a:effectLst>
                <a:outerShdw dist="38100" dir="2700000" algn="bl" rotWithShape="0">
                  <a:schemeClr val="accent5"/>
                </a:outerShdw>
              </a:effectLst>
            </a:endParaRPr>
          </a:p>
        </p:txBody>
      </p:sp>
      <p:sp>
        <p:nvSpPr>
          <p:cNvPr id="10" name="Rectangle 9"/>
          <p:cNvSpPr/>
          <p:nvPr/>
        </p:nvSpPr>
        <p:spPr>
          <a:xfrm>
            <a:off x="478948" y="5157192"/>
            <a:ext cx="3960440" cy="584775"/>
          </a:xfrm>
          <a:prstGeom prst="rect">
            <a:avLst/>
          </a:prstGeom>
          <a:noFill/>
        </p:spPr>
        <p:txBody>
          <a:bodyPr wrap="square" lIns="91440" tIns="45720" rIns="91440" bIns="45720">
            <a:spAutoFit/>
          </a:bodyPr>
          <a:lstStyle/>
          <a:p>
            <a:pPr algn="ctr"/>
            <a:r>
              <a:rPr lang="en-US" sz="3200" dirty="0">
                <a:ln w="13462">
                  <a:solidFill>
                    <a:schemeClr val="bg1"/>
                  </a:solidFill>
                  <a:prstDash val="solid"/>
                </a:ln>
                <a:solidFill>
                  <a:schemeClr val="accent2">
                    <a:lumMod val="50000"/>
                  </a:schemeClr>
                </a:solidFill>
                <a:effectLst>
                  <a:outerShdw dist="38100" dir="2700000" algn="bl" rotWithShape="0">
                    <a:schemeClr val="accent5"/>
                  </a:outerShdw>
                </a:effectLst>
              </a:rPr>
              <a:t>TROPHIC  LEVEL</a:t>
            </a:r>
            <a:endParaRPr lang="en-US" sz="3200" b="1" cap="none" spc="0" dirty="0">
              <a:ln w="13462">
                <a:solidFill>
                  <a:schemeClr val="bg1"/>
                </a:solidFill>
                <a:prstDash val="solid"/>
              </a:ln>
              <a:solidFill>
                <a:schemeClr val="accent2">
                  <a:lumMod val="50000"/>
                </a:schemeClr>
              </a:solidFill>
              <a:effectLst>
                <a:outerShdw dist="38100" dir="2700000" algn="bl" rotWithShape="0">
                  <a:schemeClr val="accent5"/>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52400" y="762000"/>
            <a:ext cx="8991600" cy="990600"/>
          </a:xfrm>
        </p:spPr>
        <p:txBody>
          <a:bodyPr/>
          <a:lstStyle/>
          <a:p>
            <a:r>
              <a:rPr lang="en-US" b="1">
                <a:latin typeface="Arial" pitchFamily="-123" charset="0"/>
              </a:rPr>
              <a:t>Energy in Communities</a:t>
            </a:r>
            <a:endParaRPr lang="en-US" b="1"/>
          </a:p>
        </p:txBody>
      </p:sp>
      <p:sp>
        <p:nvSpPr>
          <p:cNvPr id="43011" name="Rectangle 3"/>
          <p:cNvSpPr>
            <a:spLocks noGrp="1" noChangeArrowheads="1"/>
          </p:cNvSpPr>
          <p:nvPr>
            <p:ph type="body" idx="1"/>
          </p:nvPr>
        </p:nvSpPr>
        <p:spPr>
          <a:xfrm>
            <a:off x="228600" y="1600200"/>
            <a:ext cx="8663880" cy="5105400"/>
          </a:xfrm>
        </p:spPr>
        <p:txBody>
          <a:bodyPr/>
          <a:lstStyle/>
          <a:p>
            <a:pPr marL="385763" indent="-195263"/>
            <a:r>
              <a:rPr lang="en-US" sz="2600" dirty="0"/>
              <a:t>Trophic Levels:</a:t>
            </a:r>
          </a:p>
          <a:p>
            <a:pPr marL="842963" lvl="1" indent="-195263"/>
            <a:r>
              <a:rPr lang="en-US" sz="2600" dirty="0"/>
              <a:t>Always Starts with a _________________________.</a:t>
            </a:r>
          </a:p>
          <a:p>
            <a:pPr marL="842963" lvl="1" indent="-195263"/>
            <a:r>
              <a:rPr lang="en-US" sz="2600" dirty="0"/>
              <a:t>Followed by __________________________</a:t>
            </a:r>
          </a:p>
          <a:p>
            <a:pPr marL="842963" lvl="1" indent="-195263"/>
            <a:r>
              <a:rPr lang="en-US" sz="2600" dirty="0"/>
              <a:t>Followed by __________________________</a:t>
            </a:r>
          </a:p>
          <a:p>
            <a:pPr marL="842963" lvl="1" indent="-195263"/>
            <a:r>
              <a:rPr lang="en-US" sz="2600" dirty="0"/>
              <a:t>Followed by __________________________</a:t>
            </a:r>
          </a:p>
          <a:p>
            <a:pPr marL="842963" lvl="1" indent="-195263"/>
            <a:r>
              <a:rPr lang="en-US" sz="2600" dirty="0"/>
              <a:t>Followed by __________________________</a:t>
            </a:r>
          </a:p>
        </p:txBody>
      </p:sp>
      <p:sp>
        <p:nvSpPr>
          <p:cNvPr id="43014" name="Rectangle 6"/>
          <p:cNvSpPr>
            <a:spLocks noChangeArrowheads="1"/>
          </p:cNvSpPr>
          <p:nvPr/>
        </p:nvSpPr>
        <p:spPr bwMode="auto">
          <a:xfrm>
            <a:off x="381000" y="233363"/>
            <a:ext cx="4084638" cy="366712"/>
          </a:xfrm>
          <a:prstGeom prst="rect">
            <a:avLst/>
          </a:prstGeom>
          <a:noFill/>
          <a:ln w="9525">
            <a:noFill/>
            <a:miter lim="800000"/>
            <a:headEnd/>
            <a:tailEnd/>
          </a:ln>
        </p:spPr>
        <p:txBody>
          <a:bodyPr wrap="none">
            <a:prstTxWarp prst="textNoShape">
              <a:avLst/>
            </a:prstTxWarp>
            <a:spAutoFit/>
          </a:bodyPr>
          <a:lstStyle/>
          <a:p>
            <a:r>
              <a:rPr lang="en-US" sz="1800">
                <a:solidFill>
                  <a:srgbClr val="008040"/>
                </a:solidFill>
              </a:rPr>
              <a:t>Lesson 5.3 Ecological Communities</a:t>
            </a:r>
            <a:endParaRPr lang="en-US" sz="1200"/>
          </a:p>
        </p:txBody>
      </p:sp>
      <p:sp>
        <p:nvSpPr>
          <p:cNvPr id="7" name="Rectangle 6"/>
          <p:cNvSpPr/>
          <p:nvPr/>
        </p:nvSpPr>
        <p:spPr>
          <a:xfrm>
            <a:off x="827584" y="2298412"/>
            <a:ext cx="5038201" cy="584775"/>
          </a:xfrm>
          <a:prstGeom prst="rect">
            <a:avLst/>
          </a:prstGeom>
          <a:noFill/>
        </p:spPr>
        <p:txBody>
          <a:bodyPr wrap="square" lIns="91440" tIns="45720" rIns="91440" bIns="45720">
            <a:spAutoFit/>
          </a:bodyPr>
          <a:lstStyle/>
          <a:p>
            <a:pPr algn="ctr"/>
            <a:r>
              <a:rPr lang="en-US" sz="3200" dirty="0">
                <a:ln w="13462">
                  <a:solidFill>
                    <a:schemeClr val="bg1"/>
                  </a:solidFill>
                  <a:prstDash val="solid"/>
                </a:ln>
                <a:solidFill>
                  <a:schemeClr val="accent2">
                    <a:lumMod val="50000"/>
                  </a:schemeClr>
                </a:solidFill>
                <a:effectLst>
                  <a:outerShdw dist="38100" dir="2700000" algn="bl" rotWithShape="0">
                    <a:schemeClr val="accent5"/>
                  </a:outerShdw>
                </a:effectLst>
              </a:rPr>
              <a:t>PRIMARY  PRODUCER</a:t>
            </a:r>
            <a:endParaRPr lang="en-US" sz="3200" b="1" cap="none" spc="0" dirty="0">
              <a:ln w="13462">
                <a:solidFill>
                  <a:schemeClr val="bg1"/>
                </a:solidFill>
                <a:prstDash val="solid"/>
              </a:ln>
              <a:solidFill>
                <a:schemeClr val="accent2">
                  <a:lumMod val="50000"/>
                </a:schemeClr>
              </a:solidFill>
              <a:effectLst>
                <a:outerShdw dist="38100" dir="2700000" algn="bl" rotWithShape="0">
                  <a:schemeClr val="accent5"/>
                </a:outerShdw>
              </a:effectLst>
            </a:endParaRPr>
          </a:p>
        </p:txBody>
      </p:sp>
      <p:sp>
        <p:nvSpPr>
          <p:cNvPr id="8" name="Rectangle 7"/>
          <p:cNvSpPr/>
          <p:nvPr/>
        </p:nvSpPr>
        <p:spPr>
          <a:xfrm>
            <a:off x="1547664" y="2812203"/>
            <a:ext cx="8280920" cy="461665"/>
          </a:xfrm>
          <a:prstGeom prst="rect">
            <a:avLst/>
          </a:prstGeom>
          <a:noFill/>
        </p:spPr>
        <p:txBody>
          <a:bodyPr wrap="square" lIns="91440" tIns="45720" rIns="91440" bIns="45720">
            <a:spAutoFit/>
          </a:bodyPr>
          <a:lstStyle/>
          <a:p>
            <a:pPr algn="ctr"/>
            <a:r>
              <a:rPr lang="en-US" sz="2400" dirty="0">
                <a:ln w="13462">
                  <a:solidFill>
                    <a:schemeClr val="bg1"/>
                  </a:solidFill>
                  <a:prstDash val="solid"/>
                </a:ln>
                <a:solidFill>
                  <a:schemeClr val="accent2">
                    <a:lumMod val="50000"/>
                  </a:schemeClr>
                </a:solidFill>
                <a:effectLst>
                  <a:outerShdw dist="38100" dir="2700000" algn="bl" rotWithShape="0">
                    <a:schemeClr val="accent5"/>
                  </a:outerShdw>
                </a:effectLst>
              </a:rPr>
              <a:t>PRIMARY  CONSUMER (1</a:t>
            </a:r>
            <a:r>
              <a:rPr lang="en-US" sz="2400" baseline="30000" dirty="0">
                <a:ln w="13462">
                  <a:solidFill>
                    <a:schemeClr val="bg1"/>
                  </a:solidFill>
                  <a:prstDash val="solid"/>
                </a:ln>
                <a:solidFill>
                  <a:schemeClr val="accent2">
                    <a:lumMod val="50000"/>
                  </a:schemeClr>
                </a:solidFill>
                <a:effectLst>
                  <a:outerShdw dist="38100" dir="2700000" algn="bl" rotWithShape="0">
                    <a:schemeClr val="accent5"/>
                  </a:outerShdw>
                </a:effectLst>
              </a:rPr>
              <a:t>ST</a:t>
            </a:r>
            <a:r>
              <a:rPr lang="en-US" sz="2400" dirty="0">
                <a:ln w="13462">
                  <a:solidFill>
                    <a:schemeClr val="bg1"/>
                  </a:solidFill>
                  <a:prstDash val="solid"/>
                </a:ln>
                <a:solidFill>
                  <a:schemeClr val="accent2">
                    <a:lumMod val="50000"/>
                  </a:schemeClr>
                </a:solidFill>
                <a:effectLst>
                  <a:outerShdw dist="38100" dir="2700000" algn="bl" rotWithShape="0">
                    <a:schemeClr val="accent5"/>
                  </a:outerShdw>
                </a:effectLst>
              </a:rPr>
              <a:t> LEVEL)</a:t>
            </a:r>
            <a:endParaRPr lang="en-US" sz="2400" b="1" cap="none" spc="0" dirty="0">
              <a:ln w="13462">
                <a:solidFill>
                  <a:schemeClr val="bg1"/>
                </a:solidFill>
                <a:prstDash val="solid"/>
              </a:ln>
              <a:solidFill>
                <a:schemeClr val="accent2">
                  <a:lumMod val="50000"/>
                </a:schemeClr>
              </a:solidFill>
              <a:effectLst>
                <a:outerShdw dist="38100" dir="2700000" algn="bl" rotWithShape="0">
                  <a:schemeClr val="accent5"/>
                </a:outerShdw>
              </a:effectLst>
            </a:endParaRPr>
          </a:p>
        </p:txBody>
      </p:sp>
      <p:sp>
        <p:nvSpPr>
          <p:cNvPr id="11" name="Rectangle 10"/>
          <p:cNvSpPr/>
          <p:nvPr/>
        </p:nvSpPr>
        <p:spPr>
          <a:xfrm>
            <a:off x="1903682" y="3273868"/>
            <a:ext cx="8280920" cy="461665"/>
          </a:xfrm>
          <a:prstGeom prst="rect">
            <a:avLst/>
          </a:prstGeom>
          <a:noFill/>
        </p:spPr>
        <p:txBody>
          <a:bodyPr wrap="square" lIns="91440" tIns="45720" rIns="91440" bIns="45720">
            <a:spAutoFit/>
          </a:bodyPr>
          <a:lstStyle/>
          <a:p>
            <a:pPr algn="ctr"/>
            <a:r>
              <a:rPr lang="en-US" sz="2400" dirty="0">
                <a:ln w="13462">
                  <a:solidFill>
                    <a:schemeClr val="bg1"/>
                  </a:solidFill>
                  <a:prstDash val="solid"/>
                </a:ln>
                <a:solidFill>
                  <a:schemeClr val="accent2">
                    <a:lumMod val="50000"/>
                  </a:schemeClr>
                </a:solidFill>
                <a:effectLst>
                  <a:outerShdw dist="38100" dir="2700000" algn="bl" rotWithShape="0">
                    <a:schemeClr val="accent5"/>
                  </a:outerShdw>
                </a:effectLst>
              </a:rPr>
              <a:t>SECONDARY  CONSUMER (2</a:t>
            </a:r>
            <a:r>
              <a:rPr lang="en-US" sz="2400" baseline="30000" dirty="0">
                <a:ln w="13462">
                  <a:solidFill>
                    <a:schemeClr val="bg1"/>
                  </a:solidFill>
                  <a:prstDash val="solid"/>
                </a:ln>
                <a:solidFill>
                  <a:schemeClr val="accent2">
                    <a:lumMod val="50000"/>
                  </a:schemeClr>
                </a:solidFill>
                <a:effectLst>
                  <a:outerShdw dist="38100" dir="2700000" algn="bl" rotWithShape="0">
                    <a:schemeClr val="accent5"/>
                  </a:outerShdw>
                </a:effectLst>
              </a:rPr>
              <a:t>ND</a:t>
            </a:r>
            <a:r>
              <a:rPr lang="en-US" sz="2400" dirty="0">
                <a:ln w="13462">
                  <a:solidFill>
                    <a:schemeClr val="bg1"/>
                  </a:solidFill>
                  <a:prstDash val="solid"/>
                </a:ln>
                <a:solidFill>
                  <a:schemeClr val="accent2">
                    <a:lumMod val="50000"/>
                  </a:schemeClr>
                </a:solidFill>
                <a:effectLst>
                  <a:outerShdw dist="38100" dir="2700000" algn="bl" rotWithShape="0">
                    <a:schemeClr val="accent5"/>
                  </a:outerShdw>
                </a:effectLst>
              </a:rPr>
              <a:t> LEVEL)</a:t>
            </a:r>
            <a:endParaRPr lang="en-US" sz="2400" b="1" cap="none" spc="0" dirty="0">
              <a:ln w="13462">
                <a:solidFill>
                  <a:schemeClr val="bg1"/>
                </a:solidFill>
                <a:prstDash val="solid"/>
              </a:ln>
              <a:solidFill>
                <a:schemeClr val="accent2">
                  <a:lumMod val="50000"/>
                </a:schemeClr>
              </a:solidFill>
              <a:effectLst>
                <a:outerShdw dist="38100" dir="2700000" algn="bl" rotWithShape="0">
                  <a:schemeClr val="accent5"/>
                </a:outerShdw>
              </a:effectLst>
            </a:endParaRPr>
          </a:p>
        </p:txBody>
      </p:sp>
      <p:sp>
        <p:nvSpPr>
          <p:cNvPr id="12" name="Rectangle 11"/>
          <p:cNvSpPr/>
          <p:nvPr/>
        </p:nvSpPr>
        <p:spPr>
          <a:xfrm>
            <a:off x="1725325" y="3711957"/>
            <a:ext cx="8280920" cy="461665"/>
          </a:xfrm>
          <a:prstGeom prst="rect">
            <a:avLst/>
          </a:prstGeom>
          <a:noFill/>
        </p:spPr>
        <p:txBody>
          <a:bodyPr wrap="square" lIns="91440" tIns="45720" rIns="91440" bIns="45720">
            <a:spAutoFit/>
          </a:bodyPr>
          <a:lstStyle/>
          <a:p>
            <a:pPr algn="ctr"/>
            <a:r>
              <a:rPr lang="en-US" sz="2400" dirty="0">
                <a:ln w="13462">
                  <a:solidFill>
                    <a:schemeClr val="bg1"/>
                  </a:solidFill>
                  <a:prstDash val="solid"/>
                </a:ln>
                <a:solidFill>
                  <a:schemeClr val="accent2">
                    <a:lumMod val="50000"/>
                  </a:schemeClr>
                </a:solidFill>
                <a:effectLst>
                  <a:outerShdw dist="38100" dir="2700000" algn="bl" rotWithShape="0">
                    <a:schemeClr val="accent5"/>
                  </a:outerShdw>
                </a:effectLst>
              </a:rPr>
              <a:t>TERTIARY  CONSUMER (3</a:t>
            </a:r>
            <a:r>
              <a:rPr lang="en-US" sz="2400" baseline="30000" dirty="0">
                <a:ln w="13462">
                  <a:solidFill>
                    <a:schemeClr val="bg1"/>
                  </a:solidFill>
                  <a:prstDash val="solid"/>
                </a:ln>
                <a:solidFill>
                  <a:schemeClr val="accent2">
                    <a:lumMod val="50000"/>
                  </a:schemeClr>
                </a:solidFill>
                <a:effectLst>
                  <a:outerShdw dist="38100" dir="2700000" algn="bl" rotWithShape="0">
                    <a:schemeClr val="accent5"/>
                  </a:outerShdw>
                </a:effectLst>
              </a:rPr>
              <a:t>RD</a:t>
            </a:r>
            <a:r>
              <a:rPr lang="en-US" sz="2400" dirty="0">
                <a:ln w="13462">
                  <a:solidFill>
                    <a:schemeClr val="bg1"/>
                  </a:solidFill>
                  <a:prstDash val="solid"/>
                </a:ln>
                <a:solidFill>
                  <a:schemeClr val="accent2">
                    <a:lumMod val="50000"/>
                  </a:schemeClr>
                </a:solidFill>
                <a:effectLst>
                  <a:outerShdw dist="38100" dir="2700000" algn="bl" rotWithShape="0">
                    <a:schemeClr val="accent5"/>
                  </a:outerShdw>
                </a:effectLst>
              </a:rPr>
              <a:t> LEVEL)</a:t>
            </a:r>
            <a:endParaRPr lang="en-US" sz="2400" b="1" cap="none" spc="0" dirty="0">
              <a:ln w="13462">
                <a:solidFill>
                  <a:schemeClr val="bg1"/>
                </a:solidFill>
                <a:prstDash val="solid"/>
              </a:ln>
              <a:solidFill>
                <a:schemeClr val="accent2">
                  <a:lumMod val="50000"/>
                </a:schemeClr>
              </a:solidFill>
              <a:effectLst>
                <a:outerShdw dist="38100" dir="2700000" algn="bl" rotWithShape="0">
                  <a:schemeClr val="accent5"/>
                </a:outerShdw>
              </a:effectLst>
            </a:endParaRPr>
          </a:p>
        </p:txBody>
      </p:sp>
      <p:sp>
        <p:nvSpPr>
          <p:cNvPr id="13" name="Rectangle 12"/>
          <p:cNvSpPr/>
          <p:nvPr/>
        </p:nvSpPr>
        <p:spPr>
          <a:xfrm>
            <a:off x="1903682" y="4137387"/>
            <a:ext cx="8280920" cy="461665"/>
          </a:xfrm>
          <a:prstGeom prst="rect">
            <a:avLst/>
          </a:prstGeom>
          <a:noFill/>
        </p:spPr>
        <p:txBody>
          <a:bodyPr wrap="square" lIns="91440" tIns="45720" rIns="91440" bIns="45720">
            <a:spAutoFit/>
          </a:bodyPr>
          <a:lstStyle/>
          <a:p>
            <a:pPr algn="ctr"/>
            <a:r>
              <a:rPr lang="en-US" sz="2400" dirty="0">
                <a:ln w="13462">
                  <a:solidFill>
                    <a:schemeClr val="bg1"/>
                  </a:solidFill>
                  <a:prstDash val="solid"/>
                </a:ln>
                <a:solidFill>
                  <a:schemeClr val="accent2">
                    <a:lumMod val="50000"/>
                  </a:schemeClr>
                </a:solidFill>
                <a:effectLst>
                  <a:outerShdw dist="38100" dir="2700000" algn="bl" rotWithShape="0">
                    <a:schemeClr val="accent5"/>
                  </a:outerShdw>
                </a:effectLst>
              </a:rPr>
              <a:t>QUATERNARY  CONSUMER (4</a:t>
            </a:r>
            <a:r>
              <a:rPr lang="en-US" sz="2400" baseline="30000" dirty="0">
                <a:ln w="13462">
                  <a:solidFill>
                    <a:schemeClr val="bg1"/>
                  </a:solidFill>
                  <a:prstDash val="solid"/>
                </a:ln>
                <a:solidFill>
                  <a:schemeClr val="accent2">
                    <a:lumMod val="50000"/>
                  </a:schemeClr>
                </a:solidFill>
                <a:effectLst>
                  <a:outerShdw dist="38100" dir="2700000" algn="bl" rotWithShape="0">
                    <a:schemeClr val="accent5"/>
                  </a:outerShdw>
                </a:effectLst>
              </a:rPr>
              <a:t>TH</a:t>
            </a:r>
            <a:r>
              <a:rPr lang="en-US" sz="2400" dirty="0">
                <a:ln w="13462">
                  <a:solidFill>
                    <a:schemeClr val="bg1"/>
                  </a:solidFill>
                  <a:prstDash val="solid"/>
                </a:ln>
                <a:solidFill>
                  <a:schemeClr val="accent2">
                    <a:lumMod val="50000"/>
                  </a:schemeClr>
                </a:solidFill>
                <a:effectLst>
                  <a:outerShdw dist="38100" dir="2700000" algn="bl" rotWithShape="0">
                    <a:schemeClr val="accent5"/>
                  </a:outerShdw>
                </a:effectLst>
              </a:rPr>
              <a:t> LEVEL)</a:t>
            </a:r>
            <a:endParaRPr lang="en-US" sz="2400" b="1" cap="none" spc="0" dirty="0">
              <a:ln w="13462">
                <a:solidFill>
                  <a:schemeClr val="bg1"/>
                </a:solidFill>
                <a:prstDash val="solid"/>
              </a:ln>
              <a:solidFill>
                <a:schemeClr val="accent2">
                  <a:lumMod val="50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133341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1" grpId="0"/>
      <p:bldP spid="12" grpId="0"/>
      <p:bldP spid="1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5" name="Picture 7"/>
          <p:cNvPicPr>
            <a:picLocks noChangeAspect="1" noChangeArrowheads="1"/>
          </p:cNvPicPr>
          <p:nvPr/>
        </p:nvPicPr>
        <p:blipFill>
          <a:blip r:embed="rId3" cstate="email"/>
          <a:srcRect/>
          <a:stretch>
            <a:fillRect/>
          </a:stretch>
        </p:blipFill>
        <p:spPr bwMode="auto">
          <a:xfrm>
            <a:off x="4191000" y="2052638"/>
            <a:ext cx="4648200" cy="3281362"/>
          </a:xfrm>
          <a:prstGeom prst="rect">
            <a:avLst/>
          </a:prstGeom>
          <a:noFill/>
          <a:ln w="9525">
            <a:noFill/>
            <a:miter lim="800000"/>
            <a:headEnd/>
            <a:tailEnd/>
          </a:ln>
          <a:effectLst/>
        </p:spPr>
      </p:pic>
      <p:sp>
        <p:nvSpPr>
          <p:cNvPr id="43010" name="Rectangle 2"/>
          <p:cNvSpPr>
            <a:spLocks noGrp="1" noChangeArrowheads="1"/>
          </p:cNvSpPr>
          <p:nvPr>
            <p:ph type="title"/>
          </p:nvPr>
        </p:nvSpPr>
        <p:spPr>
          <a:xfrm>
            <a:off x="152400" y="762000"/>
            <a:ext cx="8991600" cy="990600"/>
          </a:xfrm>
        </p:spPr>
        <p:txBody>
          <a:bodyPr/>
          <a:lstStyle/>
          <a:p>
            <a:r>
              <a:rPr lang="en-US" b="1">
                <a:latin typeface="Arial" pitchFamily="-123" charset="0"/>
              </a:rPr>
              <a:t>Energy in Communities</a:t>
            </a:r>
            <a:endParaRPr lang="en-US" b="1"/>
          </a:p>
        </p:txBody>
      </p:sp>
      <p:sp>
        <p:nvSpPr>
          <p:cNvPr id="43011" name="Rectangle 3"/>
          <p:cNvSpPr>
            <a:spLocks noGrp="1" noChangeArrowheads="1"/>
          </p:cNvSpPr>
          <p:nvPr>
            <p:ph type="body" idx="1"/>
          </p:nvPr>
        </p:nvSpPr>
        <p:spPr>
          <a:xfrm>
            <a:off x="228600" y="2492896"/>
            <a:ext cx="4038600" cy="4212704"/>
          </a:xfrm>
        </p:spPr>
        <p:txBody>
          <a:bodyPr/>
          <a:lstStyle/>
          <a:p>
            <a:pPr marL="385763" indent="-195263"/>
            <a:r>
              <a:rPr lang="en-US" dirty="0"/>
              <a:t>Ten Percent Rule: In general, only about</a:t>
            </a:r>
            <a:br>
              <a:rPr lang="en-US" dirty="0"/>
            </a:br>
            <a:r>
              <a:rPr lang="en-US" dirty="0"/>
              <a:t>______ of the energy available at any trophic level is passed to the next; most of the rest is lost to the environment as heat.</a:t>
            </a:r>
          </a:p>
        </p:txBody>
      </p:sp>
      <p:sp>
        <p:nvSpPr>
          <p:cNvPr id="43014" name="Rectangle 6"/>
          <p:cNvSpPr>
            <a:spLocks noChangeArrowheads="1"/>
          </p:cNvSpPr>
          <p:nvPr/>
        </p:nvSpPr>
        <p:spPr bwMode="auto">
          <a:xfrm>
            <a:off x="381000" y="233363"/>
            <a:ext cx="4084638" cy="366712"/>
          </a:xfrm>
          <a:prstGeom prst="rect">
            <a:avLst/>
          </a:prstGeom>
          <a:noFill/>
          <a:ln w="9525">
            <a:noFill/>
            <a:miter lim="800000"/>
            <a:headEnd/>
            <a:tailEnd/>
          </a:ln>
        </p:spPr>
        <p:txBody>
          <a:bodyPr wrap="none">
            <a:prstTxWarp prst="textNoShape">
              <a:avLst/>
            </a:prstTxWarp>
            <a:spAutoFit/>
          </a:bodyPr>
          <a:lstStyle/>
          <a:p>
            <a:r>
              <a:rPr lang="en-US" sz="1800">
                <a:solidFill>
                  <a:srgbClr val="008040"/>
                </a:solidFill>
              </a:rPr>
              <a:t>Lesson 5.3 Ecological Communities</a:t>
            </a:r>
            <a:endParaRPr lang="en-US" sz="1200"/>
          </a:p>
        </p:txBody>
      </p:sp>
      <p:sp>
        <p:nvSpPr>
          <p:cNvPr id="43016" name="Text Box 8"/>
          <p:cNvSpPr txBox="1">
            <a:spLocks noChangeArrowheads="1"/>
          </p:cNvSpPr>
          <p:nvPr/>
        </p:nvSpPr>
        <p:spPr bwMode="auto">
          <a:xfrm>
            <a:off x="5791200" y="5562600"/>
            <a:ext cx="1755775" cy="304800"/>
          </a:xfrm>
          <a:prstGeom prst="rect">
            <a:avLst/>
          </a:prstGeom>
          <a:noFill/>
          <a:ln w="9525">
            <a:noFill/>
            <a:miter lim="800000"/>
            <a:headEnd/>
            <a:tailEnd/>
          </a:ln>
        </p:spPr>
        <p:txBody>
          <a:bodyPr wrap="none">
            <a:prstTxWarp prst="textNoShape">
              <a:avLst/>
            </a:prstTxWarp>
            <a:spAutoFit/>
          </a:bodyPr>
          <a:lstStyle/>
          <a:p>
            <a:r>
              <a:rPr lang="en-US"/>
              <a:t>Pyramid of Energy</a:t>
            </a:r>
          </a:p>
        </p:txBody>
      </p:sp>
      <p:sp>
        <p:nvSpPr>
          <p:cNvPr id="7" name="Rectangle 6"/>
          <p:cNvSpPr/>
          <p:nvPr/>
        </p:nvSpPr>
        <p:spPr>
          <a:xfrm>
            <a:off x="539552" y="2996952"/>
            <a:ext cx="1334507" cy="584775"/>
          </a:xfrm>
          <a:prstGeom prst="rect">
            <a:avLst/>
          </a:prstGeom>
          <a:noFill/>
        </p:spPr>
        <p:txBody>
          <a:bodyPr wrap="square" lIns="91440" tIns="45720" rIns="91440" bIns="45720">
            <a:spAutoFit/>
          </a:bodyPr>
          <a:lstStyle/>
          <a:p>
            <a:pPr algn="ctr"/>
            <a:r>
              <a:rPr lang="en-US" sz="3200" dirty="0">
                <a:ln w="13462">
                  <a:solidFill>
                    <a:schemeClr val="bg1"/>
                  </a:solidFill>
                  <a:prstDash val="solid"/>
                </a:ln>
                <a:solidFill>
                  <a:schemeClr val="accent2">
                    <a:lumMod val="50000"/>
                  </a:schemeClr>
                </a:solidFill>
                <a:effectLst>
                  <a:outerShdw dist="38100" dir="2700000" algn="bl" rotWithShape="0">
                    <a:schemeClr val="accent5"/>
                  </a:outerShdw>
                </a:effectLst>
              </a:rPr>
              <a:t>10%</a:t>
            </a:r>
            <a:endParaRPr lang="en-US" sz="3200" b="1" cap="none" spc="0" dirty="0">
              <a:ln w="13462">
                <a:solidFill>
                  <a:schemeClr val="bg1"/>
                </a:solidFill>
                <a:prstDash val="solid"/>
              </a:ln>
              <a:solidFill>
                <a:schemeClr val="accent2">
                  <a:lumMod val="50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3255135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type="body" idx="1"/>
          </p:nvPr>
        </p:nvSpPr>
        <p:spPr>
          <a:xfrm>
            <a:off x="231474" y="613471"/>
            <a:ext cx="8915400" cy="4212704"/>
          </a:xfrm>
        </p:spPr>
        <p:txBody>
          <a:bodyPr/>
          <a:lstStyle/>
          <a:p>
            <a:pPr marL="0" indent="0">
              <a:buNone/>
            </a:pPr>
            <a:endParaRPr lang="en-US" b="1" dirty="0">
              <a:latin typeface="Comic Sans MS" panose="030F0702030302020204" pitchFamily="66" charset="0"/>
            </a:endParaRPr>
          </a:p>
          <a:p>
            <a:pPr marL="0" indent="0">
              <a:buNone/>
            </a:pPr>
            <a:r>
              <a:rPr lang="en-US" b="1" dirty="0"/>
              <a:t>Ex. </a:t>
            </a:r>
          </a:p>
          <a:p>
            <a:pPr lvl="0"/>
            <a:r>
              <a:rPr lang="en-US" dirty="0"/>
              <a:t>A total of 15,000 Calories of energy exists at the producer level in a community.  How much energy will be available for the organisms at each of the following levels?</a:t>
            </a:r>
          </a:p>
          <a:p>
            <a:r>
              <a:rPr lang="en-US" dirty="0"/>
              <a:t>Producer  = 15,000  Calories</a:t>
            </a:r>
          </a:p>
          <a:p>
            <a:pPr lvl="1"/>
            <a:r>
              <a:rPr lang="en-US" sz="2400" dirty="0"/>
              <a:t>Primary Consumer = ________________________ Calories</a:t>
            </a:r>
          </a:p>
          <a:p>
            <a:pPr lvl="1"/>
            <a:r>
              <a:rPr lang="en-US" sz="2400" dirty="0"/>
              <a:t>Secondary Consumer = ________________________ Calories</a:t>
            </a:r>
          </a:p>
          <a:p>
            <a:pPr lvl="1"/>
            <a:r>
              <a:rPr lang="en-US" sz="2400" dirty="0"/>
              <a:t>Tertiary Consumer = ________________________ Calories</a:t>
            </a:r>
          </a:p>
          <a:p>
            <a:pPr lvl="0"/>
            <a:r>
              <a:rPr lang="en-US" dirty="0"/>
              <a:t>If the tertiary consumers in a given community have 500 calories of energy available to them, how much energy was  available at the secondary consumer level?</a:t>
            </a:r>
          </a:p>
        </p:txBody>
      </p:sp>
      <p:sp>
        <p:nvSpPr>
          <p:cNvPr id="43014" name="Rectangle 6"/>
          <p:cNvSpPr>
            <a:spLocks noChangeArrowheads="1"/>
          </p:cNvSpPr>
          <p:nvPr/>
        </p:nvSpPr>
        <p:spPr bwMode="auto">
          <a:xfrm>
            <a:off x="381000" y="233363"/>
            <a:ext cx="4084638" cy="366712"/>
          </a:xfrm>
          <a:prstGeom prst="rect">
            <a:avLst/>
          </a:prstGeom>
          <a:noFill/>
          <a:ln w="9525">
            <a:noFill/>
            <a:miter lim="800000"/>
            <a:headEnd/>
            <a:tailEnd/>
          </a:ln>
        </p:spPr>
        <p:txBody>
          <a:bodyPr wrap="none">
            <a:prstTxWarp prst="textNoShape">
              <a:avLst/>
            </a:prstTxWarp>
            <a:spAutoFit/>
          </a:bodyPr>
          <a:lstStyle/>
          <a:p>
            <a:r>
              <a:rPr lang="en-US" sz="1800">
                <a:solidFill>
                  <a:srgbClr val="008040"/>
                </a:solidFill>
              </a:rPr>
              <a:t>Lesson 5.3 Ecological Communities</a:t>
            </a:r>
            <a:endParaRPr lang="en-US" sz="1200"/>
          </a:p>
        </p:txBody>
      </p:sp>
      <p:sp>
        <p:nvSpPr>
          <p:cNvPr id="9" name="Rectangle 8"/>
          <p:cNvSpPr/>
          <p:nvPr/>
        </p:nvSpPr>
        <p:spPr>
          <a:xfrm>
            <a:off x="4211960" y="2734424"/>
            <a:ext cx="1334507" cy="584775"/>
          </a:xfrm>
          <a:prstGeom prst="rect">
            <a:avLst/>
          </a:prstGeom>
          <a:noFill/>
        </p:spPr>
        <p:txBody>
          <a:bodyPr wrap="square" lIns="91440" tIns="45720" rIns="91440" bIns="45720">
            <a:spAutoFit/>
          </a:bodyPr>
          <a:lstStyle/>
          <a:p>
            <a:pPr algn="ctr"/>
            <a:r>
              <a:rPr lang="en-US" sz="3200" dirty="0">
                <a:ln w="13462">
                  <a:solidFill>
                    <a:schemeClr val="bg1"/>
                  </a:solidFill>
                  <a:prstDash val="solid"/>
                </a:ln>
                <a:solidFill>
                  <a:schemeClr val="accent2">
                    <a:lumMod val="50000"/>
                  </a:schemeClr>
                </a:solidFill>
                <a:effectLst>
                  <a:outerShdw dist="38100" dir="2700000" algn="bl" rotWithShape="0">
                    <a:schemeClr val="accent5"/>
                  </a:outerShdw>
                </a:effectLst>
              </a:rPr>
              <a:t>1,500</a:t>
            </a:r>
            <a:endParaRPr lang="en-US" sz="3200" b="1" cap="none" spc="0" dirty="0">
              <a:ln w="13462">
                <a:solidFill>
                  <a:schemeClr val="bg1"/>
                </a:solidFill>
                <a:prstDash val="solid"/>
              </a:ln>
              <a:solidFill>
                <a:schemeClr val="accent2">
                  <a:lumMod val="50000"/>
                </a:schemeClr>
              </a:solidFill>
              <a:effectLst>
                <a:outerShdw dist="38100" dir="2700000" algn="bl" rotWithShape="0">
                  <a:schemeClr val="accent5"/>
                </a:outerShdw>
              </a:effectLst>
            </a:endParaRPr>
          </a:p>
        </p:txBody>
      </p:sp>
      <p:sp>
        <p:nvSpPr>
          <p:cNvPr id="10" name="Rectangle 9"/>
          <p:cNvSpPr/>
          <p:nvPr/>
        </p:nvSpPr>
        <p:spPr>
          <a:xfrm>
            <a:off x="4355976" y="3487911"/>
            <a:ext cx="1334507" cy="584775"/>
          </a:xfrm>
          <a:prstGeom prst="rect">
            <a:avLst/>
          </a:prstGeom>
          <a:noFill/>
        </p:spPr>
        <p:txBody>
          <a:bodyPr wrap="square" lIns="91440" tIns="45720" rIns="91440" bIns="45720">
            <a:spAutoFit/>
          </a:bodyPr>
          <a:lstStyle/>
          <a:p>
            <a:pPr algn="ctr"/>
            <a:r>
              <a:rPr lang="en-US" sz="3200" dirty="0">
                <a:ln w="13462">
                  <a:solidFill>
                    <a:schemeClr val="bg1"/>
                  </a:solidFill>
                  <a:prstDash val="solid"/>
                </a:ln>
                <a:solidFill>
                  <a:schemeClr val="accent2">
                    <a:lumMod val="50000"/>
                  </a:schemeClr>
                </a:solidFill>
                <a:effectLst>
                  <a:outerShdw dist="38100" dir="2700000" algn="bl" rotWithShape="0">
                    <a:schemeClr val="accent5"/>
                  </a:outerShdw>
                </a:effectLst>
              </a:rPr>
              <a:t>150</a:t>
            </a:r>
            <a:endParaRPr lang="en-US" sz="3200" b="1" cap="none" spc="0" dirty="0">
              <a:ln w="13462">
                <a:solidFill>
                  <a:schemeClr val="bg1"/>
                </a:solidFill>
                <a:prstDash val="solid"/>
              </a:ln>
              <a:solidFill>
                <a:schemeClr val="accent2">
                  <a:lumMod val="50000"/>
                </a:schemeClr>
              </a:solidFill>
              <a:effectLst>
                <a:outerShdw dist="38100" dir="2700000" algn="bl" rotWithShape="0">
                  <a:schemeClr val="accent5"/>
                </a:outerShdw>
              </a:effectLst>
            </a:endParaRPr>
          </a:p>
        </p:txBody>
      </p:sp>
      <p:sp>
        <p:nvSpPr>
          <p:cNvPr id="11" name="Rectangle 10"/>
          <p:cNvSpPr/>
          <p:nvPr/>
        </p:nvSpPr>
        <p:spPr>
          <a:xfrm>
            <a:off x="4355975" y="4206269"/>
            <a:ext cx="1334507" cy="584775"/>
          </a:xfrm>
          <a:prstGeom prst="rect">
            <a:avLst/>
          </a:prstGeom>
          <a:noFill/>
        </p:spPr>
        <p:txBody>
          <a:bodyPr wrap="square" lIns="91440" tIns="45720" rIns="91440" bIns="45720">
            <a:spAutoFit/>
          </a:bodyPr>
          <a:lstStyle/>
          <a:p>
            <a:pPr algn="ctr"/>
            <a:r>
              <a:rPr lang="en-US" sz="3200" dirty="0">
                <a:ln w="13462">
                  <a:solidFill>
                    <a:schemeClr val="bg1"/>
                  </a:solidFill>
                  <a:prstDash val="solid"/>
                </a:ln>
                <a:solidFill>
                  <a:schemeClr val="accent2">
                    <a:lumMod val="50000"/>
                  </a:schemeClr>
                </a:solidFill>
                <a:effectLst>
                  <a:outerShdw dist="38100" dir="2700000" algn="bl" rotWithShape="0">
                    <a:schemeClr val="accent5"/>
                  </a:outerShdw>
                </a:effectLst>
              </a:rPr>
              <a:t>15</a:t>
            </a:r>
            <a:endParaRPr lang="en-US" sz="3200" b="1" cap="none" spc="0" dirty="0">
              <a:ln w="13462">
                <a:solidFill>
                  <a:schemeClr val="bg1"/>
                </a:solidFill>
                <a:prstDash val="solid"/>
              </a:ln>
              <a:solidFill>
                <a:schemeClr val="accent2">
                  <a:lumMod val="50000"/>
                </a:schemeClr>
              </a:solidFill>
              <a:effectLst>
                <a:outerShdw dist="38100" dir="2700000" algn="bl" rotWithShape="0">
                  <a:schemeClr val="accent5"/>
                </a:outerShdw>
              </a:effectLst>
            </a:endParaRPr>
          </a:p>
        </p:txBody>
      </p:sp>
      <p:sp>
        <p:nvSpPr>
          <p:cNvPr id="12" name="Rectangle 11"/>
          <p:cNvSpPr/>
          <p:nvPr/>
        </p:nvSpPr>
        <p:spPr>
          <a:xfrm>
            <a:off x="3798384" y="6093296"/>
            <a:ext cx="1334507" cy="584775"/>
          </a:xfrm>
          <a:prstGeom prst="rect">
            <a:avLst/>
          </a:prstGeom>
          <a:noFill/>
        </p:spPr>
        <p:txBody>
          <a:bodyPr wrap="square" lIns="91440" tIns="45720" rIns="91440" bIns="45720">
            <a:spAutoFit/>
          </a:bodyPr>
          <a:lstStyle/>
          <a:p>
            <a:pPr algn="ctr"/>
            <a:r>
              <a:rPr lang="en-US" sz="3200" dirty="0">
                <a:ln w="13462">
                  <a:solidFill>
                    <a:schemeClr val="bg1"/>
                  </a:solidFill>
                  <a:prstDash val="solid"/>
                </a:ln>
                <a:solidFill>
                  <a:schemeClr val="accent2">
                    <a:lumMod val="50000"/>
                  </a:schemeClr>
                </a:solidFill>
                <a:effectLst>
                  <a:outerShdw dist="38100" dir="2700000" algn="bl" rotWithShape="0">
                    <a:schemeClr val="accent5"/>
                  </a:outerShdw>
                </a:effectLst>
              </a:rPr>
              <a:t>5,000</a:t>
            </a:r>
            <a:endParaRPr lang="en-US" sz="3200" b="1" cap="none" spc="0" dirty="0">
              <a:ln w="13462">
                <a:solidFill>
                  <a:schemeClr val="bg1"/>
                </a:solidFill>
                <a:prstDash val="solid"/>
              </a:ln>
              <a:solidFill>
                <a:schemeClr val="accent2">
                  <a:lumMod val="50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14602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86" name="Picture 22"/>
          <p:cNvPicPr>
            <a:picLocks noChangeAspect="1" noChangeArrowheads="1"/>
          </p:cNvPicPr>
          <p:nvPr/>
        </p:nvPicPr>
        <p:blipFill>
          <a:blip r:embed="rId3"/>
          <a:srcRect/>
          <a:stretch>
            <a:fillRect/>
          </a:stretch>
        </p:blipFill>
        <p:spPr bwMode="auto">
          <a:xfrm>
            <a:off x="152400" y="2438400"/>
            <a:ext cx="3843536" cy="2395538"/>
          </a:xfrm>
          <a:prstGeom prst="rect">
            <a:avLst/>
          </a:prstGeom>
          <a:noFill/>
          <a:ln w="9525">
            <a:noFill/>
            <a:miter lim="800000"/>
            <a:headEnd/>
            <a:tailEnd/>
          </a:ln>
          <a:effectLst/>
        </p:spPr>
      </p:pic>
      <p:sp>
        <p:nvSpPr>
          <p:cNvPr id="11266" name="Rectangle 2"/>
          <p:cNvSpPr>
            <a:spLocks noGrp="1" noChangeArrowheads="1"/>
          </p:cNvSpPr>
          <p:nvPr>
            <p:ph type="title"/>
          </p:nvPr>
        </p:nvSpPr>
        <p:spPr/>
        <p:txBody>
          <a:bodyPr/>
          <a:lstStyle/>
          <a:p>
            <a:r>
              <a:rPr lang="en-US" b="1">
                <a:latin typeface="Arial" pitchFamily="-123" charset="0"/>
              </a:rPr>
              <a:t>Evolution and Natural Selection</a:t>
            </a:r>
            <a:endParaRPr lang="en-US"/>
          </a:p>
        </p:txBody>
      </p:sp>
      <p:sp>
        <p:nvSpPr>
          <p:cNvPr id="11267" name="Rectangle 3"/>
          <p:cNvSpPr>
            <a:spLocks noGrp="1" noChangeArrowheads="1"/>
          </p:cNvSpPr>
          <p:nvPr>
            <p:ph type="body" idx="1"/>
          </p:nvPr>
        </p:nvSpPr>
        <p:spPr>
          <a:xfrm>
            <a:off x="3995936" y="2057400"/>
            <a:ext cx="4690864" cy="3733800"/>
          </a:xfrm>
        </p:spPr>
        <p:txBody>
          <a:bodyPr/>
          <a:lstStyle/>
          <a:p>
            <a:pPr marL="377825" indent="-187325">
              <a:spcBef>
                <a:spcPct val="50000"/>
              </a:spcBef>
            </a:pPr>
            <a:r>
              <a:rPr lang="en-US" b="1" dirty="0"/>
              <a:t>__________: </a:t>
            </a:r>
            <a:r>
              <a:rPr lang="en-US" dirty="0"/>
              <a:t>A sequence of DNA that codes for a particular trait</a:t>
            </a:r>
          </a:p>
          <a:p>
            <a:pPr marL="190500" indent="0">
              <a:spcBef>
                <a:spcPct val="50000"/>
              </a:spcBef>
              <a:buNone/>
            </a:pPr>
            <a:endParaRPr lang="en-US" dirty="0"/>
          </a:p>
          <a:p>
            <a:pPr marL="377825" indent="-187325">
              <a:spcBef>
                <a:spcPct val="50000"/>
              </a:spcBef>
            </a:pPr>
            <a:r>
              <a:rPr lang="en-US" b="1" dirty="0"/>
              <a:t>____________________:</a:t>
            </a:r>
            <a:r>
              <a:rPr lang="en-US" dirty="0"/>
              <a:t> All the genes present in a population</a:t>
            </a:r>
            <a:endParaRPr lang="en-US" sz="1800" dirty="0"/>
          </a:p>
        </p:txBody>
      </p:sp>
      <p:sp>
        <p:nvSpPr>
          <p:cNvPr id="11274" name="Text Box 10"/>
          <p:cNvSpPr txBox="1">
            <a:spLocks noChangeArrowheads="1"/>
          </p:cNvSpPr>
          <p:nvPr/>
        </p:nvSpPr>
        <p:spPr bwMode="auto">
          <a:xfrm>
            <a:off x="1066800" y="1981200"/>
            <a:ext cx="3581400" cy="274638"/>
          </a:xfrm>
          <a:prstGeom prst="rect">
            <a:avLst/>
          </a:prstGeom>
          <a:noFill/>
          <a:ln w="9525">
            <a:noFill/>
            <a:miter lim="800000"/>
            <a:headEnd/>
            <a:tailEnd/>
          </a:ln>
        </p:spPr>
        <p:txBody>
          <a:bodyPr>
            <a:prstTxWarp prst="textNoShape">
              <a:avLst/>
            </a:prstTxWarp>
            <a:spAutoFit/>
          </a:bodyPr>
          <a:lstStyle/>
          <a:p>
            <a:pPr>
              <a:spcBef>
                <a:spcPct val="50000"/>
              </a:spcBef>
            </a:pPr>
            <a:endParaRPr lang="en-US" sz="1200" i="1"/>
          </a:p>
        </p:txBody>
      </p:sp>
      <p:sp>
        <p:nvSpPr>
          <p:cNvPr id="11283" name="Rectangle 19"/>
          <p:cNvSpPr>
            <a:spLocks noChangeArrowheads="1"/>
          </p:cNvSpPr>
          <p:nvPr/>
        </p:nvSpPr>
        <p:spPr bwMode="auto">
          <a:xfrm>
            <a:off x="381000" y="228600"/>
            <a:ext cx="4572000" cy="366713"/>
          </a:xfrm>
          <a:prstGeom prst="rect">
            <a:avLst/>
          </a:prstGeom>
          <a:noFill/>
          <a:ln w="9525">
            <a:noFill/>
            <a:miter lim="800000"/>
            <a:headEnd/>
            <a:tailEnd/>
          </a:ln>
        </p:spPr>
        <p:txBody>
          <a:bodyPr>
            <a:prstTxWarp prst="textNoShape">
              <a:avLst/>
            </a:prstTxWarp>
            <a:spAutoFit/>
          </a:bodyPr>
          <a:lstStyle/>
          <a:p>
            <a:r>
              <a:rPr lang="en-US" sz="1800">
                <a:solidFill>
                  <a:srgbClr val="008040"/>
                </a:solidFill>
              </a:rPr>
              <a:t>Lesson 5.</a:t>
            </a:r>
            <a:r>
              <a:rPr lang="en-US" sz="1800">
                <a:solidFill>
                  <a:srgbClr val="008040"/>
                </a:solidFill>
                <a:latin typeface="Arial Bold" pitchFamily="-123" charset="0"/>
                <a:ea typeface="MS Pゴシック" pitchFamily="-92" charset="-128"/>
                <a:cs typeface="MS Pゴシック" pitchFamily="-92" charset="-128"/>
              </a:rPr>
              <a:t>1 Evolution</a:t>
            </a:r>
          </a:p>
        </p:txBody>
      </p:sp>
      <p:sp>
        <p:nvSpPr>
          <p:cNvPr id="11285" name="Text Box 21"/>
          <p:cNvSpPr txBox="1">
            <a:spLocks noChangeArrowheads="1"/>
          </p:cNvSpPr>
          <p:nvPr/>
        </p:nvSpPr>
        <p:spPr bwMode="auto">
          <a:xfrm>
            <a:off x="381001" y="4876800"/>
            <a:ext cx="3470920" cy="738664"/>
          </a:xfrm>
          <a:prstGeom prst="rect">
            <a:avLst/>
          </a:prstGeom>
          <a:noFill/>
          <a:ln w="9525">
            <a:noFill/>
            <a:miter lim="800000"/>
            <a:headEnd/>
            <a:tailEnd/>
          </a:ln>
        </p:spPr>
        <p:txBody>
          <a:bodyPr wrap="square">
            <a:prstTxWarp prst="textNoShape">
              <a:avLst/>
            </a:prstTxWarp>
            <a:spAutoFit/>
          </a:bodyPr>
          <a:lstStyle/>
          <a:p>
            <a:r>
              <a:rPr lang="en-US" dirty="0"/>
              <a:t>A starting population of fish. Genes control the color and pattern of the fish’s scales.</a:t>
            </a:r>
          </a:p>
        </p:txBody>
      </p:sp>
      <p:sp>
        <p:nvSpPr>
          <p:cNvPr id="8" name="Rectangle 7"/>
          <p:cNvSpPr/>
          <p:nvPr/>
        </p:nvSpPr>
        <p:spPr>
          <a:xfrm>
            <a:off x="4412634" y="1756202"/>
            <a:ext cx="1928734" cy="830997"/>
          </a:xfrm>
          <a:prstGeom prst="rect">
            <a:avLst/>
          </a:prstGeom>
          <a:noFill/>
        </p:spPr>
        <p:txBody>
          <a:bodyPr wrap="none" lIns="91440" tIns="45720" rIns="91440" bIns="45720">
            <a:spAutoFit/>
          </a:bodyPr>
          <a:lstStyle/>
          <a:p>
            <a:pPr algn="ctr"/>
            <a:r>
              <a:rPr lang="en-US" sz="4800" dirty="0">
                <a:ln w="13462">
                  <a:solidFill>
                    <a:schemeClr val="bg1"/>
                  </a:solidFill>
                  <a:prstDash val="solid"/>
                </a:ln>
                <a:solidFill>
                  <a:schemeClr val="accent2">
                    <a:lumMod val="50000"/>
                  </a:schemeClr>
                </a:solidFill>
                <a:effectLst>
                  <a:outerShdw dist="38100" dir="2700000" algn="bl" rotWithShape="0">
                    <a:schemeClr val="accent5"/>
                  </a:outerShdw>
                </a:effectLst>
              </a:rPr>
              <a:t>GENE</a:t>
            </a:r>
            <a:endParaRPr lang="en-US" sz="4800" b="1" cap="none" spc="0" dirty="0">
              <a:ln w="13462">
                <a:solidFill>
                  <a:schemeClr val="bg1"/>
                </a:solidFill>
                <a:prstDash val="solid"/>
              </a:ln>
              <a:solidFill>
                <a:schemeClr val="accent2">
                  <a:lumMod val="50000"/>
                </a:schemeClr>
              </a:solidFill>
              <a:effectLst>
                <a:outerShdw dist="38100" dir="2700000" algn="bl" rotWithShape="0">
                  <a:schemeClr val="accent5"/>
                </a:outerShdw>
              </a:effectLst>
            </a:endParaRPr>
          </a:p>
        </p:txBody>
      </p:sp>
      <p:sp>
        <p:nvSpPr>
          <p:cNvPr id="9" name="Rectangle 8"/>
          <p:cNvSpPr/>
          <p:nvPr/>
        </p:nvSpPr>
        <p:spPr>
          <a:xfrm>
            <a:off x="4440754" y="3728108"/>
            <a:ext cx="4017446" cy="830997"/>
          </a:xfrm>
          <a:prstGeom prst="rect">
            <a:avLst/>
          </a:prstGeom>
          <a:noFill/>
        </p:spPr>
        <p:txBody>
          <a:bodyPr wrap="none" lIns="91440" tIns="45720" rIns="91440" bIns="45720">
            <a:spAutoFit/>
          </a:bodyPr>
          <a:lstStyle/>
          <a:p>
            <a:pPr algn="ctr"/>
            <a:r>
              <a:rPr lang="en-US" sz="4800" dirty="0">
                <a:ln w="13462">
                  <a:solidFill>
                    <a:schemeClr val="bg1"/>
                  </a:solidFill>
                  <a:prstDash val="solid"/>
                </a:ln>
                <a:solidFill>
                  <a:schemeClr val="accent2">
                    <a:lumMod val="50000"/>
                  </a:schemeClr>
                </a:solidFill>
                <a:effectLst>
                  <a:outerShdw dist="38100" dir="2700000" algn="bl" rotWithShape="0">
                    <a:schemeClr val="accent5"/>
                  </a:outerShdw>
                </a:effectLst>
              </a:rPr>
              <a:t>GENE  POOL</a:t>
            </a:r>
            <a:endParaRPr lang="en-US" sz="4800" b="1" cap="none" spc="0" dirty="0">
              <a:ln w="13462">
                <a:solidFill>
                  <a:schemeClr val="bg1"/>
                </a:solidFill>
                <a:prstDash val="solid"/>
              </a:ln>
              <a:solidFill>
                <a:schemeClr val="accent2">
                  <a:lumMod val="50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2935495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b="1">
                <a:latin typeface="Arial" pitchFamily="-123" charset="0"/>
              </a:rPr>
              <a:t>Numbers and Biomass in Communities</a:t>
            </a:r>
            <a:endParaRPr lang="en-US"/>
          </a:p>
        </p:txBody>
      </p:sp>
      <p:sp>
        <p:nvSpPr>
          <p:cNvPr id="77827" name="Rectangle 3"/>
          <p:cNvSpPr>
            <a:spLocks noGrp="1" noChangeArrowheads="1"/>
          </p:cNvSpPr>
          <p:nvPr>
            <p:ph type="body" idx="1"/>
          </p:nvPr>
        </p:nvSpPr>
        <p:spPr>
          <a:xfrm>
            <a:off x="381000" y="2133600"/>
            <a:ext cx="3657600" cy="3429000"/>
          </a:xfrm>
        </p:spPr>
        <p:txBody>
          <a:bodyPr/>
          <a:lstStyle/>
          <a:p>
            <a:pPr marL="385763" indent="-195263">
              <a:spcBef>
                <a:spcPct val="50000"/>
              </a:spcBef>
            </a:pPr>
            <a:r>
              <a:rPr lang="en-US" dirty="0"/>
              <a:t>A trophic level’s _____________ is the mass of living tissue it contains.</a:t>
            </a:r>
          </a:p>
          <a:p>
            <a:pPr marL="385763" indent="-195263">
              <a:spcBef>
                <a:spcPct val="50000"/>
              </a:spcBef>
            </a:pPr>
            <a:r>
              <a:rPr lang="en-US" dirty="0"/>
              <a:t>In general, there are _________organisms and greater biomass at __________ trophic levels than at higher ones.</a:t>
            </a:r>
          </a:p>
        </p:txBody>
      </p:sp>
      <p:sp>
        <p:nvSpPr>
          <p:cNvPr id="77831" name="Rectangle 7"/>
          <p:cNvSpPr>
            <a:spLocks noChangeArrowheads="1"/>
          </p:cNvSpPr>
          <p:nvPr/>
        </p:nvSpPr>
        <p:spPr bwMode="auto">
          <a:xfrm>
            <a:off x="381000" y="233363"/>
            <a:ext cx="4084638" cy="366712"/>
          </a:xfrm>
          <a:prstGeom prst="rect">
            <a:avLst/>
          </a:prstGeom>
          <a:noFill/>
          <a:ln w="9525">
            <a:noFill/>
            <a:miter lim="800000"/>
            <a:headEnd/>
            <a:tailEnd/>
          </a:ln>
        </p:spPr>
        <p:txBody>
          <a:bodyPr wrap="none">
            <a:prstTxWarp prst="textNoShape">
              <a:avLst/>
            </a:prstTxWarp>
            <a:spAutoFit/>
          </a:bodyPr>
          <a:lstStyle/>
          <a:p>
            <a:r>
              <a:rPr lang="en-US" sz="1800">
                <a:solidFill>
                  <a:srgbClr val="008040"/>
                </a:solidFill>
              </a:rPr>
              <a:t>Lesson 5.3 Ecological Communities</a:t>
            </a:r>
            <a:endParaRPr lang="en-US" sz="1800"/>
          </a:p>
        </p:txBody>
      </p:sp>
      <p:pic>
        <p:nvPicPr>
          <p:cNvPr id="77836" name="Picture 12"/>
          <p:cNvPicPr>
            <a:picLocks noChangeAspect="1" noChangeArrowheads="1"/>
          </p:cNvPicPr>
          <p:nvPr/>
        </p:nvPicPr>
        <p:blipFill>
          <a:blip r:embed="rId3" cstate="email"/>
          <a:srcRect/>
          <a:stretch>
            <a:fillRect/>
          </a:stretch>
        </p:blipFill>
        <p:spPr bwMode="auto">
          <a:xfrm>
            <a:off x="3886200" y="1981200"/>
            <a:ext cx="4800600" cy="4324350"/>
          </a:xfrm>
          <a:prstGeom prst="rect">
            <a:avLst/>
          </a:prstGeom>
          <a:noFill/>
          <a:ln w="9525">
            <a:noFill/>
            <a:miter lim="800000"/>
            <a:headEnd/>
            <a:tailEnd/>
          </a:ln>
          <a:effectLst/>
        </p:spPr>
      </p:pic>
      <p:sp>
        <p:nvSpPr>
          <p:cNvPr id="6" name="Rectangle 5"/>
          <p:cNvSpPr/>
          <p:nvPr/>
        </p:nvSpPr>
        <p:spPr>
          <a:xfrm>
            <a:off x="654790" y="2348880"/>
            <a:ext cx="2376264" cy="584775"/>
          </a:xfrm>
          <a:prstGeom prst="rect">
            <a:avLst/>
          </a:prstGeom>
          <a:noFill/>
        </p:spPr>
        <p:txBody>
          <a:bodyPr wrap="square" lIns="91440" tIns="45720" rIns="91440" bIns="45720">
            <a:spAutoFit/>
          </a:bodyPr>
          <a:lstStyle/>
          <a:p>
            <a:pPr algn="ctr"/>
            <a:r>
              <a:rPr lang="en-US" sz="3200" dirty="0">
                <a:ln w="13462">
                  <a:solidFill>
                    <a:schemeClr val="bg1"/>
                  </a:solidFill>
                  <a:prstDash val="solid"/>
                </a:ln>
                <a:solidFill>
                  <a:schemeClr val="accent2">
                    <a:lumMod val="50000"/>
                  </a:schemeClr>
                </a:solidFill>
                <a:effectLst>
                  <a:outerShdw dist="38100" dir="2700000" algn="bl" rotWithShape="0">
                    <a:schemeClr val="accent5"/>
                  </a:outerShdw>
                </a:effectLst>
              </a:rPr>
              <a:t>BIOMASS</a:t>
            </a:r>
            <a:endParaRPr lang="en-US" sz="3200" b="1" cap="none" spc="0" dirty="0">
              <a:ln w="13462">
                <a:solidFill>
                  <a:schemeClr val="bg1"/>
                </a:solidFill>
                <a:prstDash val="solid"/>
              </a:ln>
              <a:solidFill>
                <a:schemeClr val="accent2">
                  <a:lumMod val="50000"/>
                </a:schemeClr>
              </a:solidFill>
              <a:effectLst>
                <a:outerShdw dist="38100" dir="2700000" algn="bl" rotWithShape="0">
                  <a:schemeClr val="accent5"/>
                </a:outerShdw>
              </a:effectLst>
            </a:endParaRPr>
          </a:p>
        </p:txBody>
      </p:sp>
      <p:sp>
        <p:nvSpPr>
          <p:cNvPr id="7" name="Rectangle 6"/>
          <p:cNvSpPr/>
          <p:nvPr/>
        </p:nvSpPr>
        <p:spPr>
          <a:xfrm>
            <a:off x="412692" y="3848100"/>
            <a:ext cx="2376264" cy="584775"/>
          </a:xfrm>
          <a:prstGeom prst="rect">
            <a:avLst/>
          </a:prstGeom>
          <a:noFill/>
        </p:spPr>
        <p:txBody>
          <a:bodyPr wrap="square" lIns="91440" tIns="45720" rIns="91440" bIns="45720">
            <a:spAutoFit/>
          </a:bodyPr>
          <a:lstStyle/>
          <a:p>
            <a:pPr algn="ctr"/>
            <a:r>
              <a:rPr lang="en-US" sz="3200" dirty="0">
                <a:ln w="13462">
                  <a:solidFill>
                    <a:schemeClr val="bg1"/>
                  </a:solidFill>
                  <a:prstDash val="solid"/>
                </a:ln>
                <a:solidFill>
                  <a:schemeClr val="accent2">
                    <a:lumMod val="50000"/>
                  </a:schemeClr>
                </a:solidFill>
                <a:effectLst>
                  <a:outerShdw dist="38100" dir="2700000" algn="bl" rotWithShape="0">
                    <a:schemeClr val="accent5"/>
                  </a:outerShdw>
                </a:effectLst>
              </a:rPr>
              <a:t>MORE</a:t>
            </a:r>
            <a:endParaRPr lang="en-US" sz="3200" b="1" cap="none" spc="0" dirty="0">
              <a:ln w="13462">
                <a:solidFill>
                  <a:schemeClr val="bg1"/>
                </a:solidFill>
                <a:prstDash val="solid"/>
              </a:ln>
              <a:solidFill>
                <a:schemeClr val="accent2">
                  <a:lumMod val="50000"/>
                </a:schemeClr>
              </a:solidFill>
              <a:effectLst>
                <a:outerShdw dist="38100" dir="2700000" algn="bl" rotWithShape="0">
                  <a:schemeClr val="accent5"/>
                </a:outerShdw>
              </a:effectLst>
            </a:endParaRPr>
          </a:p>
        </p:txBody>
      </p:sp>
      <p:sp>
        <p:nvSpPr>
          <p:cNvPr id="8" name="Rectangle 7"/>
          <p:cNvSpPr/>
          <p:nvPr/>
        </p:nvSpPr>
        <p:spPr>
          <a:xfrm>
            <a:off x="827584" y="4519582"/>
            <a:ext cx="2376264" cy="584775"/>
          </a:xfrm>
          <a:prstGeom prst="rect">
            <a:avLst/>
          </a:prstGeom>
          <a:noFill/>
        </p:spPr>
        <p:txBody>
          <a:bodyPr wrap="square" lIns="91440" tIns="45720" rIns="91440" bIns="45720">
            <a:spAutoFit/>
          </a:bodyPr>
          <a:lstStyle/>
          <a:p>
            <a:pPr algn="ctr"/>
            <a:r>
              <a:rPr lang="en-US" sz="3200" dirty="0">
                <a:ln w="13462">
                  <a:solidFill>
                    <a:schemeClr val="bg1"/>
                  </a:solidFill>
                  <a:prstDash val="solid"/>
                </a:ln>
                <a:solidFill>
                  <a:schemeClr val="accent2">
                    <a:lumMod val="50000"/>
                  </a:schemeClr>
                </a:solidFill>
                <a:effectLst>
                  <a:outerShdw dist="38100" dir="2700000" algn="bl" rotWithShape="0">
                    <a:schemeClr val="accent5"/>
                  </a:outerShdw>
                </a:effectLst>
              </a:rPr>
              <a:t>LOWER</a:t>
            </a:r>
            <a:endParaRPr lang="en-US" sz="3200" b="1" cap="none" spc="0" dirty="0">
              <a:ln w="13462">
                <a:solidFill>
                  <a:schemeClr val="bg1"/>
                </a:solidFill>
                <a:prstDash val="solid"/>
              </a:ln>
              <a:solidFill>
                <a:schemeClr val="accent2">
                  <a:lumMod val="50000"/>
                </a:schemeClr>
              </a:solidFill>
              <a:effectLst>
                <a:outerShdw dist="38100" dir="2700000" algn="bl" rotWithShape="0">
                  <a:schemeClr val="accent5"/>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755576" y="883444"/>
            <a:ext cx="7702624" cy="1143000"/>
          </a:xfrm>
        </p:spPr>
        <p:txBody>
          <a:bodyPr/>
          <a:lstStyle/>
          <a:p>
            <a:r>
              <a:rPr lang="en-US" b="1" dirty="0">
                <a:latin typeface="Arial" pitchFamily="-123" charset="0"/>
              </a:rPr>
              <a:t>Food Chains</a:t>
            </a:r>
            <a:br>
              <a:rPr lang="en-US" b="1" dirty="0">
                <a:latin typeface="Arial" pitchFamily="-123" charset="0"/>
              </a:rPr>
            </a:br>
            <a:r>
              <a:rPr lang="en-US" b="1" dirty="0">
                <a:latin typeface="Arial" pitchFamily="-123" charset="0"/>
              </a:rPr>
              <a:t> and Webs</a:t>
            </a:r>
            <a:endParaRPr lang="en-US" b="1" dirty="0"/>
          </a:p>
        </p:txBody>
      </p:sp>
      <p:sp>
        <p:nvSpPr>
          <p:cNvPr id="45059" name="Rectangle 3"/>
          <p:cNvSpPr>
            <a:spLocks noGrp="1" noChangeArrowheads="1"/>
          </p:cNvSpPr>
          <p:nvPr>
            <p:ph type="body" idx="1"/>
          </p:nvPr>
        </p:nvSpPr>
        <p:spPr>
          <a:xfrm>
            <a:off x="0" y="2133600"/>
            <a:ext cx="9316144" cy="4114800"/>
          </a:xfrm>
        </p:spPr>
        <p:txBody>
          <a:bodyPr/>
          <a:lstStyle/>
          <a:p>
            <a:pPr marL="381000" indent="-190500">
              <a:spcBef>
                <a:spcPct val="50000"/>
              </a:spcBef>
            </a:pPr>
            <a:r>
              <a:rPr lang="en-US" b="1" dirty="0"/>
              <a:t>Food chain:</a:t>
            </a:r>
            <a:r>
              <a:rPr lang="en-US" dirty="0"/>
              <a:t> ____________ series of feeding relationships</a:t>
            </a:r>
          </a:p>
          <a:p>
            <a:pPr marL="381000" indent="-190500">
              <a:spcBef>
                <a:spcPct val="50000"/>
              </a:spcBef>
            </a:pPr>
            <a:endParaRPr lang="en-US" dirty="0"/>
          </a:p>
          <a:p>
            <a:pPr marL="381000" indent="-190500">
              <a:spcBef>
                <a:spcPct val="50000"/>
              </a:spcBef>
            </a:pPr>
            <a:endParaRPr lang="en-US" dirty="0"/>
          </a:p>
          <a:p>
            <a:pPr marL="381000" indent="-190500">
              <a:spcBef>
                <a:spcPct val="50000"/>
              </a:spcBef>
            </a:pPr>
            <a:endParaRPr lang="en-US" dirty="0"/>
          </a:p>
          <a:p>
            <a:pPr marL="381000" indent="-190500">
              <a:spcBef>
                <a:spcPct val="50000"/>
              </a:spcBef>
            </a:pPr>
            <a:endParaRPr lang="en-US" dirty="0"/>
          </a:p>
          <a:p>
            <a:pPr marL="190500" indent="0">
              <a:spcBef>
                <a:spcPct val="50000"/>
              </a:spcBef>
              <a:buNone/>
            </a:pPr>
            <a:endParaRPr lang="en-US" dirty="0"/>
          </a:p>
          <a:p>
            <a:pPr marL="381000" indent="-190500">
              <a:spcBef>
                <a:spcPct val="50000"/>
              </a:spcBef>
            </a:pPr>
            <a:r>
              <a:rPr lang="en-US" dirty="0"/>
              <a:t>Not very realistic because ___________________________________</a:t>
            </a:r>
          </a:p>
        </p:txBody>
      </p:sp>
      <p:sp>
        <p:nvSpPr>
          <p:cNvPr id="45064" name="Rectangle 8"/>
          <p:cNvSpPr>
            <a:spLocks noChangeArrowheads="1"/>
          </p:cNvSpPr>
          <p:nvPr/>
        </p:nvSpPr>
        <p:spPr bwMode="auto">
          <a:xfrm>
            <a:off x="381000" y="233363"/>
            <a:ext cx="4084638" cy="366712"/>
          </a:xfrm>
          <a:prstGeom prst="rect">
            <a:avLst/>
          </a:prstGeom>
          <a:noFill/>
          <a:ln w="9525">
            <a:noFill/>
            <a:miter lim="800000"/>
            <a:headEnd/>
            <a:tailEnd/>
          </a:ln>
        </p:spPr>
        <p:txBody>
          <a:bodyPr wrap="none">
            <a:prstTxWarp prst="textNoShape">
              <a:avLst/>
            </a:prstTxWarp>
            <a:spAutoFit/>
          </a:bodyPr>
          <a:lstStyle/>
          <a:p>
            <a:r>
              <a:rPr lang="en-US" sz="1800">
                <a:solidFill>
                  <a:srgbClr val="008040"/>
                </a:solidFill>
              </a:rPr>
              <a:t>Lesson 5.3 Ecological Communities</a:t>
            </a:r>
            <a:endParaRPr lang="en-US" sz="1200"/>
          </a:p>
        </p:txBody>
      </p:sp>
      <p:sp>
        <p:nvSpPr>
          <p:cNvPr id="45067" name="Rectangle 11"/>
          <p:cNvSpPr>
            <a:spLocks noChangeArrowheads="1"/>
          </p:cNvSpPr>
          <p:nvPr/>
        </p:nvSpPr>
        <p:spPr bwMode="auto">
          <a:xfrm>
            <a:off x="3733800" y="776288"/>
            <a:ext cx="2133600" cy="214312"/>
          </a:xfrm>
          <a:prstGeom prst="rect">
            <a:avLst/>
          </a:prstGeom>
          <a:solidFill>
            <a:srgbClr val="FBFEFE"/>
          </a:solidFill>
          <a:ln w="9525">
            <a:noFill/>
            <a:miter lim="800000"/>
            <a:headEnd/>
            <a:tailEnd/>
          </a:ln>
        </p:spPr>
        <p:txBody>
          <a:bodyPr>
            <a:prstTxWarp prst="textNoShape">
              <a:avLst/>
            </a:prstTxWarp>
            <a:spAutoFit/>
          </a:bodyPr>
          <a:lstStyle/>
          <a:p>
            <a:endParaRPr lang="en-US" sz="800"/>
          </a:p>
        </p:txBody>
      </p:sp>
      <p:sp>
        <p:nvSpPr>
          <p:cNvPr id="7" name="Rectangle 6"/>
          <p:cNvSpPr/>
          <p:nvPr/>
        </p:nvSpPr>
        <p:spPr>
          <a:xfrm>
            <a:off x="2123728" y="1964680"/>
            <a:ext cx="2027575" cy="584775"/>
          </a:xfrm>
          <a:prstGeom prst="rect">
            <a:avLst/>
          </a:prstGeom>
          <a:noFill/>
        </p:spPr>
        <p:txBody>
          <a:bodyPr wrap="square" lIns="91440" tIns="45720" rIns="91440" bIns="45720">
            <a:spAutoFit/>
          </a:bodyPr>
          <a:lstStyle/>
          <a:p>
            <a:pPr algn="ctr"/>
            <a:r>
              <a:rPr lang="en-US" sz="3200" dirty="0">
                <a:ln w="13462">
                  <a:solidFill>
                    <a:schemeClr val="bg1"/>
                  </a:solidFill>
                  <a:prstDash val="solid"/>
                </a:ln>
                <a:solidFill>
                  <a:schemeClr val="accent2">
                    <a:lumMod val="50000"/>
                  </a:schemeClr>
                </a:solidFill>
                <a:effectLst>
                  <a:outerShdw dist="38100" dir="2700000" algn="bl" rotWithShape="0">
                    <a:schemeClr val="accent5"/>
                  </a:outerShdw>
                </a:effectLst>
              </a:rPr>
              <a:t>LINEAR</a:t>
            </a:r>
            <a:endParaRPr lang="en-US" sz="3200" b="1" cap="none" spc="0" dirty="0">
              <a:ln w="13462">
                <a:solidFill>
                  <a:schemeClr val="bg1"/>
                </a:solidFill>
                <a:prstDash val="solid"/>
              </a:ln>
              <a:solidFill>
                <a:schemeClr val="accent2">
                  <a:lumMod val="50000"/>
                </a:schemeClr>
              </a:solidFill>
              <a:effectLst>
                <a:outerShdw dist="38100" dir="2700000" algn="bl" rotWithShape="0">
                  <a:schemeClr val="accent5"/>
                </a:outerShdw>
              </a:effectLst>
            </a:endParaRPr>
          </a:p>
        </p:txBody>
      </p:sp>
      <p:sp>
        <p:nvSpPr>
          <p:cNvPr id="9" name="Rectangle 8"/>
          <p:cNvSpPr/>
          <p:nvPr/>
        </p:nvSpPr>
        <p:spPr>
          <a:xfrm>
            <a:off x="-37628" y="5445224"/>
            <a:ext cx="9289032" cy="1077218"/>
          </a:xfrm>
          <a:prstGeom prst="rect">
            <a:avLst/>
          </a:prstGeom>
          <a:noFill/>
        </p:spPr>
        <p:txBody>
          <a:bodyPr wrap="square" lIns="91440" tIns="45720" rIns="91440" bIns="45720">
            <a:spAutoFit/>
          </a:bodyPr>
          <a:lstStyle/>
          <a:p>
            <a:pPr algn="ctr"/>
            <a:r>
              <a:rPr lang="en-US" sz="3200" dirty="0">
                <a:ln w="13462">
                  <a:solidFill>
                    <a:schemeClr val="bg1"/>
                  </a:solidFill>
                  <a:prstDash val="solid"/>
                </a:ln>
                <a:solidFill>
                  <a:schemeClr val="accent2">
                    <a:lumMod val="50000"/>
                  </a:schemeClr>
                </a:solidFill>
                <a:effectLst>
                  <a:outerShdw dist="38100" dir="2700000" algn="bl" rotWithShape="0">
                    <a:schemeClr val="accent5"/>
                  </a:outerShdw>
                </a:effectLst>
              </a:rPr>
              <a:t>MOST ORGANISMS EAT MORE THAN ONE THING</a:t>
            </a:r>
            <a:endParaRPr lang="en-US" sz="3200" b="1" cap="none" spc="0" dirty="0">
              <a:ln w="13462">
                <a:solidFill>
                  <a:schemeClr val="bg1"/>
                </a:solidFill>
                <a:prstDash val="solid"/>
              </a:ln>
              <a:solidFill>
                <a:schemeClr val="accent2">
                  <a:lumMod val="50000"/>
                </a:schemeClr>
              </a:solidFill>
              <a:effectLst>
                <a:outerShdw dist="38100" dir="2700000" algn="bl" rotWithShape="0">
                  <a:schemeClr val="accent5"/>
                </a:outerShdw>
              </a:effectLst>
            </a:endParaRPr>
          </a:p>
        </p:txBody>
      </p:sp>
      <p:pic>
        <p:nvPicPr>
          <p:cNvPr id="2" name="Picture 1"/>
          <p:cNvPicPr>
            <a:picLocks noChangeAspect="1"/>
          </p:cNvPicPr>
          <p:nvPr/>
        </p:nvPicPr>
        <p:blipFill>
          <a:blip r:embed="rId3"/>
          <a:stretch>
            <a:fillRect/>
          </a:stretch>
        </p:blipFill>
        <p:spPr>
          <a:xfrm>
            <a:off x="249200" y="2672074"/>
            <a:ext cx="8715375" cy="22479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85800" y="1143000"/>
            <a:ext cx="2590800" cy="1143000"/>
          </a:xfrm>
        </p:spPr>
        <p:txBody>
          <a:bodyPr/>
          <a:lstStyle/>
          <a:p>
            <a:r>
              <a:rPr lang="en-US" b="1">
                <a:latin typeface="Arial" pitchFamily="-123" charset="0"/>
              </a:rPr>
              <a:t>Food Chains</a:t>
            </a:r>
            <a:br>
              <a:rPr lang="en-US" b="1">
                <a:latin typeface="Arial" pitchFamily="-123" charset="0"/>
              </a:rPr>
            </a:br>
            <a:r>
              <a:rPr lang="en-US" b="1">
                <a:latin typeface="Arial" pitchFamily="-123" charset="0"/>
              </a:rPr>
              <a:t> and Webs</a:t>
            </a:r>
            <a:endParaRPr lang="en-US" b="1"/>
          </a:p>
        </p:txBody>
      </p:sp>
      <p:sp>
        <p:nvSpPr>
          <p:cNvPr id="45059" name="Rectangle 3"/>
          <p:cNvSpPr>
            <a:spLocks noGrp="1" noChangeArrowheads="1"/>
          </p:cNvSpPr>
          <p:nvPr>
            <p:ph type="body" idx="1"/>
          </p:nvPr>
        </p:nvSpPr>
        <p:spPr>
          <a:xfrm>
            <a:off x="-108520" y="4112713"/>
            <a:ext cx="3699520" cy="4114800"/>
          </a:xfrm>
        </p:spPr>
        <p:txBody>
          <a:bodyPr/>
          <a:lstStyle/>
          <a:p>
            <a:pPr marL="381000" indent="-190500">
              <a:spcBef>
                <a:spcPct val="50000"/>
              </a:spcBef>
            </a:pPr>
            <a:r>
              <a:rPr lang="en-US" b="1" dirty="0"/>
              <a:t>Food web:</a:t>
            </a:r>
            <a:r>
              <a:rPr lang="en-US" dirty="0"/>
              <a:t> Shows the _______________ and interconnected food chains present in a community</a:t>
            </a:r>
            <a:endParaRPr lang="en-US" i="1" dirty="0"/>
          </a:p>
        </p:txBody>
      </p:sp>
      <p:sp>
        <p:nvSpPr>
          <p:cNvPr id="45064" name="Rectangle 8"/>
          <p:cNvSpPr>
            <a:spLocks noChangeArrowheads="1"/>
          </p:cNvSpPr>
          <p:nvPr/>
        </p:nvSpPr>
        <p:spPr bwMode="auto">
          <a:xfrm>
            <a:off x="381000" y="233363"/>
            <a:ext cx="4084638" cy="366712"/>
          </a:xfrm>
          <a:prstGeom prst="rect">
            <a:avLst/>
          </a:prstGeom>
          <a:noFill/>
          <a:ln w="9525">
            <a:noFill/>
            <a:miter lim="800000"/>
            <a:headEnd/>
            <a:tailEnd/>
          </a:ln>
        </p:spPr>
        <p:txBody>
          <a:bodyPr wrap="none">
            <a:prstTxWarp prst="textNoShape">
              <a:avLst/>
            </a:prstTxWarp>
            <a:spAutoFit/>
          </a:bodyPr>
          <a:lstStyle/>
          <a:p>
            <a:r>
              <a:rPr lang="en-US" sz="1800">
                <a:solidFill>
                  <a:srgbClr val="008040"/>
                </a:solidFill>
              </a:rPr>
              <a:t>Lesson 5.3 Ecological Communities</a:t>
            </a:r>
            <a:endParaRPr lang="en-US" sz="1200"/>
          </a:p>
        </p:txBody>
      </p:sp>
      <p:pic>
        <p:nvPicPr>
          <p:cNvPr id="45066" name="Picture 10"/>
          <p:cNvPicPr>
            <a:picLocks noChangeAspect="1" noChangeArrowheads="1"/>
          </p:cNvPicPr>
          <p:nvPr/>
        </p:nvPicPr>
        <p:blipFill>
          <a:blip r:embed="rId3" cstate="email"/>
          <a:srcRect/>
          <a:stretch>
            <a:fillRect/>
          </a:stretch>
        </p:blipFill>
        <p:spPr bwMode="auto">
          <a:xfrm>
            <a:off x="3686175" y="808038"/>
            <a:ext cx="5457825" cy="5973762"/>
          </a:xfrm>
          <a:prstGeom prst="rect">
            <a:avLst/>
          </a:prstGeom>
          <a:noFill/>
          <a:ln w="9525">
            <a:noFill/>
            <a:miter lim="800000"/>
            <a:headEnd/>
            <a:tailEnd/>
          </a:ln>
          <a:effectLst/>
        </p:spPr>
      </p:pic>
      <p:sp>
        <p:nvSpPr>
          <p:cNvPr id="45067" name="Rectangle 11"/>
          <p:cNvSpPr>
            <a:spLocks noChangeArrowheads="1"/>
          </p:cNvSpPr>
          <p:nvPr/>
        </p:nvSpPr>
        <p:spPr bwMode="auto">
          <a:xfrm>
            <a:off x="3733800" y="776288"/>
            <a:ext cx="2133600" cy="214312"/>
          </a:xfrm>
          <a:prstGeom prst="rect">
            <a:avLst/>
          </a:prstGeom>
          <a:solidFill>
            <a:srgbClr val="FBFEFE"/>
          </a:solidFill>
          <a:ln w="9525">
            <a:noFill/>
            <a:miter lim="800000"/>
            <a:headEnd/>
            <a:tailEnd/>
          </a:ln>
        </p:spPr>
        <p:txBody>
          <a:bodyPr>
            <a:prstTxWarp prst="textNoShape">
              <a:avLst/>
            </a:prstTxWarp>
            <a:spAutoFit/>
          </a:bodyPr>
          <a:lstStyle/>
          <a:p>
            <a:endParaRPr lang="en-US" sz="800"/>
          </a:p>
        </p:txBody>
      </p:sp>
      <p:sp>
        <p:nvSpPr>
          <p:cNvPr id="8" name="Rectangle 7"/>
          <p:cNvSpPr/>
          <p:nvPr/>
        </p:nvSpPr>
        <p:spPr>
          <a:xfrm>
            <a:off x="-67580" y="4365104"/>
            <a:ext cx="3548967" cy="584775"/>
          </a:xfrm>
          <a:prstGeom prst="rect">
            <a:avLst/>
          </a:prstGeom>
          <a:noFill/>
        </p:spPr>
        <p:txBody>
          <a:bodyPr wrap="square" lIns="91440" tIns="45720" rIns="91440" bIns="45720">
            <a:spAutoFit/>
          </a:bodyPr>
          <a:lstStyle/>
          <a:p>
            <a:pPr algn="ctr"/>
            <a:r>
              <a:rPr lang="en-US" sz="3200" dirty="0">
                <a:ln w="13462">
                  <a:solidFill>
                    <a:schemeClr val="bg1"/>
                  </a:solidFill>
                  <a:prstDash val="solid"/>
                </a:ln>
                <a:solidFill>
                  <a:schemeClr val="accent2">
                    <a:lumMod val="50000"/>
                  </a:schemeClr>
                </a:solidFill>
                <a:effectLst>
                  <a:outerShdw dist="38100" dir="2700000" algn="bl" rotWithShape="0">
                    <a:schemeClr val="accent5"/>
                  </a:outerShdw>
                </a:effectLst>
              </a:rPr>
              <a:t>OVERLAPPING</a:t>
            </a:r>
            <a:endParaRPr lang="en-US" sz="3200" b="1" cap="none" spc="0" dirty="0">
              <a:ln w="13462">
                <a:solidFill>
                  <a:schemeClr val="bg1"/>
                </a:solidFill>
                <a:prstDash val="solid"/>
              </a:ln>
              <a:solidFill>
                <a:schemeClr val="accent2">
                  <a:lumMod val="50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2647410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600200"/>
            <a:ext cx="8458200" cy="441960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dirty="0">
              <a:ln>
                <a:noFill/>
              </a:ln>
              <a:solidFill>
                <a:schemeClr val="tx1"/>
              </a:solidFill>
              <a:effectLst/>
              <a:uLnTx/>
              <a:uFillTx/>
              <a:latin typeface="Perpetua" pitchFamily="18" charset="0"/>
              <a:ea typeface="+mj-ea"/>
              <a:cs typeface="+mj-cs"/>
            </a:endParaRPr>
          </a:p>
        </p:txBody>
      </p:sp>
      <p:sp>
        <p:nvSpPr>
          <p:cNvPr id="3" name="TextBox 2"/>
          <p:cNvSpPr txBox="1"/>
          <p:nvPr/>
        </p:nvSpPr>
        <p:spPr>
          <a:xfrm>
            <a:off x="304800" y="3993738"/>
            <a:ext cx="8839200" cy="2864262"/>
          </a:xfrm>
          <a:prstGeom prst="rect">
            <a:avLst/>
          </a:prstGeom>
        </p:spPr>
        <p:txBody>
          <a:bodyPr vert="horz" wrap="square" lIns="91440" tIns="45720" rIns="91440" bIns="45720" rtlCol="0" anchor="t" anchorCtr="0">
            <a:normAutofit fontScale="92500" lnSpcReduction="20000"/>
          </a:bodyPr>
          <a:lstStyle/>
          <a:p>
            <a:r>
              <a:rPr lang="en-US" sz="2400" b="0" dirty="0"/>
              <a:t>In this food web, who is/are . . . </a:t>
            </a:r>
          </a:p>
          <a:p>
            <a:pPr lvl="0"/>
            <a:r>
              <a:rPr lang="en-US" sz="2400" b="0" dirty="0"/>
              <a:t>Herbivores? _______________________________________________________</a:t>
            </a:r>
          </a:p>
          <a:p>
            <a:pPr lvl="0"/>
            <a:r>
              <a:rPr lang="en-US" sz="2400" b="0" dirty="0"/>
              <a:t>Carnivores? _______________________________________________________</a:t>
            </a:r>
          </a:p>
          <a:p>
            <a:pPr lvl="0"/>
            <a:r>
              <a:rPr lang="en-US" sz="2400" b="0" dirty="0"/>
              <a:t>Omnivores? ______________________________________________________</a:t>
            </a:r>
          </a:p>
          <a:p>
            <a:pPr lvl="0"/>
            <a:r>
              <a:rPr lang="en-US" sz="2400" b="0" dirty="0"/>
              <a:t>Identify the food chain in which the lion is a tertiary consumer.  ________________________________________________________</a:t>
            </a:r>
          </a:p>
        </p:txBody>
      </p:sp>
      <p:sp>
        <p:nvSpPr>
          <p:cNvPr id="5" name="Rectangle 4"/>
          <p:cNvSpPr/>
          <p:nvPr/>
        </p:nvSpPr>
        <p:spPr>
          <a:xfrm>
            <a:off x="1828800" y="4274828"/>
            <a:ext cx="3352800" cy="646331"/>
          </a:xfrm>
          <a:prstGeom prst="rect">
            <a:avLst/>
          </a:prstGeom>
          <a:noFill/>
        </p:spPr>
        <p:txBody>
          <a:bodyPr wrap="square" lIns="91440" tIns="45720" rIns="91440" bIns="45720">
            <a:spAutoFit/>
          </a:bodyPr>
          <a:lstStyle/>
          <a:p>
            <a:pPr algn="ctr"/>
            <a:endParaRPr lang="en-US" sz="3600" b="1" cap="none" spc="300" dirty="0">
              <a:ln w="11430" cmpd="sng">
                <a:solidFill>
                  <a:srgbClr val="3BFF21"/>
                </a:solidFill>
                <a:prstDash val="solid"/>
                <a:miter lim="800000"/>
              </a:ln>
              <a:solidFill>
                <a:schemeClr val="accent1">
                  <a:lumMod val="75000"/>
                </a:schemeClr>
              </a:solidFill>
              <a:effectLst>
                <a:glow rad="45500">
                  <a:schemeClr val="accent1">
                    <a:satMod val="220000"/>
                    <a:alpha val="35000"/>
                  </a:schemeClr>
                </a:glow>
              </a:effectLst>
            </a:endParaRPr>
          </a:p>
        </p:txBody>
      </p:sp>
      <p:sp>
        <p:nvSpPr>
          <p:cNvPr id="8" name="Rectangle 7"/>
          <p:cNvSpPr/>
          <p:nvPr/>
        </p:nvSpPr>
        <p:spPr>
          <a:xfrm>
            <a:off x="1491007" y="4892264"/>
            <a:ext cx="7805382" cy="523220"/>
          </a:xfrm>
          <a:prstGeom prst="rect">
            <a:avLst/>
          </a:prstGeom>
          <a:noFill/>
        </p:spPr>
        <p:txBody>
          <a:bodyPr wrap="square" lIns="91440" tIns="45720" rIns="91440" bIns="45720">
            <a:spAutoFit/>
          </a:bodyPr>
          <a:lstStyle/>
          <a:p>
            <a:pPr algn="ctr"/>
            <a:r>
              <a:rPr lang="en-US" sz="2800" dirty="0">
                <a:ln w="13462">
                  <a:solidFill>
                    <a:schemeClr val="bg1"/>
                  </a:solidFill>
                  <a:prstDash val="solid"/>
                </a:ln>
                <a:solidFill>
                  <a:schemeClr val="accent2">
                    <a:lumMod val="50000"/>
                  </a:schemeClr>
                </a:solidFill>
                <a:effectLst>
                  <a:outerShdw dist="38100" dir="2700000" algn="bl" rotWithShape="0">
                    <a:schemeClr val="accent5"/>
                  </a:outerShdw>
                </a:effectLst>
              </a:rPr>
              <a:t>Owl, Wild Cat, Jackal, Snake, Lion &amp; Kite</a:t>
            </a:r>
          </a:p>
        </p:txBody>
      </p:sp>
      <p:pic>
        <p:nvPicPr>
          <p:cNvPr id="8194" name="il_fi" descr="food-web-fore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
            <a:ext cx="84582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152411" y="4328259"/>
            <a:ext cx="6324600" cy="523220"/>
          </a:xfrm>
          <a:prstGeom prst="rect">
            <a:avLst/>
          </a:prstGeom>
          <a:noFill/>
        </p:spPr>
        <p:txBody>
          <a:bodyPr wrap="square" lIns="91440" tIns="45720" rIns="91440" bIns="45720">
            <a:spAutoFit/>
          </a:bodyPr>
          <a:lstStyle/>
          <a:p>
            <a:pPr algn="ctr"/>
            <a:r>
              <a:rPr lang="en-US" sz="2800" dirty="0">
                <a:ln w="13462">
                  <a:solidFill>
                    <a:schemeClr val="bg1"/>
                  </a:solidFill>
                  <a:prstDash val="solid"/>
                </a:ln>
                <a:solidFill>
                  <a:schemeClr val="accent2">
                    <a:lumMod val="50000"/>
                  </a:schemeClr>
                </a:solidFill>
                <a:effectLst>
                  <a:outerShdw dist="38100" dir="2700000" algn="bl" rotWithShape="0">
                    <a:schemeClr val="accent5"/>
                  </a:outerShdw>
                </a:effectLst>
              </a:rPr>
              <a:t>Mouse &amp; Goat</a:t>
            </a:r>
          </a:p>
        </p:txBody>
      </p:sp>
      <p:sp>
        <p:nvSpPr>
          <p:cNvPr id="11" name="Rectangle 10"/>
          <p:cNvSpPr/>
          <p:nvPr/>
        </p:nvSpPr>
        <p:spPr>
          <a:xfrm>
            <a:off x="1156045" y="5393841"/>
            <a:ext cx="5115422" cy="523220"/>
          </a:xfrm>
          <a:prstGeom prst="rect">
            <a:avLst/>
          </a:prstGeom>
          <a:noFill/>
        </p:spPr>
        <p:txBody>
          <a:bodyPr wrap="square" lIns="91440" tIns="45720" rIns="91440" bIns="45720">
            <a:spAutoFit/>
          </a:bodyPr>
          <a:lstStyle/>
          <a:p>
            <a:pPr algn="ctr"/>
            <a:r>
              <a:rPr lang="en-US" sz="2800" dirty="0">
                <a:ln w="13462">
                  <a:solidFill>
                    <a:schemeClr val="bg1"/>
                  </a:solidFill>
                  <a:prstDash val="solid"/>
                </a:ln>
                <a:solidFill>
                  <a:schemeClr val="accent2">
                    <a:lumMod val="50000"/>
                  </a:schemeClr>
                </a:solidFill>
                <a:effectLst>
                  <a:outerShdw dist="38100" dir="2700000" algn="bl" rotWithShape="0">
                    <a:schemeClr val="accent5"/>
                  </a:outerShdw>
                </a:effectLst>
              </a:rPr>
              <a:t>Rabbit</a:t>
            </a:r>
          </a:p>
        </p:txBody>
      </p:sp>
      <p:sp>
        <p:nvSpPr>
          <p:cNvPr id="12" name="Rectangle 11"/>
          <p:cNvSpPr/>
          <p:nvPr/>
        </p:nvSpPr>
        <p:spPr>
          <a:xfrm>
            <a:off x="379873" y="5961870"/>
            <a:ext cx="8483469" cy="523220"/>
          </a:xfrm>
          <a:prstGeom prst="rect">
            <a:avLst/>
          </a:prstGeom>
          <a:noFill/>
        </p:spPr>
        <p:txBody>
          <a:bodyPr wrap="square" lIns="91440" tIns="45720" rIns="91440" bIns="45720">
            <a:spAutoFit/>
          </a:bodyPr>
          <a:lstStyle/>
          <a:p>
            <a:pPr algn="ctr"/>
            <a:r>
              <a:rPr lang="en-US" sz="2800" dirty="0">
                <a:ln w="13462">
                  <a:solidFill>
                    <a:schemeClr val="bg1"/>
                  </a:solidFill>
                  <a:prstDash val="solid"/>
                </a:ln>
                <a:solidFill>
                  <a:schemeClr val="accent2">
                    <a:lumMod val="50000"/>
                  </a:schemeClr>
                </a:solidFill>
                <a:effectLst>
                  <a:outerShdw dist="38100" dir="2700000" algn="bl" rotWithShape="0">
                    <a:schemeClr val="accent5"/>
                  </a:outerShdw>
                </a:effectLst>
              </a:rPr>
              <a:t>Green Plant, Rabbit, Wild Cat, Lion </a:t>
            </a:r>
          </a:p>
        </p:txBody>
      </p:sp>
      <p:sp>
        <p:nvSpPr>
          <p:cNvPr id="13" name="Rectangle 12"/>
          <p:cNvSpPr/>
          <p:nvPr/>
        </p:nvSpPr>
        <p:spPr>
          <a:xfrm>
            <a:off x="392053" y="6375565"/>
            <a:ext cx="8483469" cy="523220"/>
          </a:xfrm>
          <a:prstGeom prst="rect">
            <a:avLst/>
          </a:prstGeom>
          <a:noFill/>
        </p:spPr>
        <p:txBody>
          <a:bodyPr wrap="square" lIns="91440" tIns="45720" rIns="91440" bIns="45720">
            <a:spAutoFit/>
          </a:bodyPr>
          <a:lstStyle/>
          <a:p>
            <a:pPr algn="ctr"/>
            <a:r>
              <a:rPr lang="en-US" sz="2800" dirty="0">
                <a:ln w="13462">
                  <a:solidFill>
                    <a:schemeClr val="bg1"/>
                  </a:solidFill>
                  <a:prstDash val="solid"/>
                </a:ln>
                <a:solidFill>
                  <a:schemeClr val="accent2">
                    <a:lumMod val="50000"/>
                  </a:schemeClr>
                </a:solidFill>
                <a:effectLst>
                  <a:outerShdw dist="38100" dir="2700000" algn="bl" rotWithShape="0">
                    <a:schemeClr val="accent5"/>
                  </a:outerShdw>
                </a:effectLst>
              </a:rPr>
              <a:t>Green Plant, Rabbit, Jackal, Lion</a:t>
            </a:r>
          </a:p>
        </p:txBody>
      </p:sp>
    </p:spTree>
    <p:extLst>
      <p:ext uri="{BB962C8B-B14F-4D97-AF65-F5344CB8AC3E}">
        <p14:creationId xmlns:p14="http://schemas.microsoft.com/office/powerpoint/2010/main" val="2237514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0" grpId="0"/>
      <p:bldP spid="11" grpId="0"/>
      <p:bldP spid="12" grpId="0"/>
      <p:bldP spid="1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body" idx="1"/>
          </p:nvPr>
        </p:nvSpPr>
        <p:spPr>
          <a:xfrm>
            <a:off x="4572000" y="1828800"/>
            <a:ext cx="4267200" cy="4724400"/>
          </a:xfrm>
        </p:spPr>
        <p:txBody>
          <a:bodyPr/>
          <a:lstStyle/>
          <a:p>
            <a:pPr marL="381000" indent="-190500">
              <a:spcBef>
                <a:spcPct val="50000"/>
              </a:spcBef>
            </a:pPr>
            <a:r>
              <a:rPr lang="en-US" dirty="0"/>
              <a:t>Species that have strong and/or wide-reaching effects on a community</a:t>
            </a:r>
          </a:p>
          <a:p>
            <a:pPr marL="381000" indent="-190500">
              <a:spcBef>
                <a:spcPct val="50000"/>
              </a:spcBef>
            </a:pPr>
            <a:r>
              <a:rPr lang="en-US" dirty="0"/>
              <a:t>______________ of a keystone species can significantly alter the structure of a community.</a:t>
            </a:r>
            <a:endParaRPr lang="en-US" sz="2800" dirty="0"/>
          </a:p>
        </p:txBody>
      </p:sp>
      <p:sp>
        <p:nvSpPr>
          <p:cNvPr id="47116" name="Rectangle 12"/>
          <p:cNvSpPr>
            <a:spLocks noGrp="1" noChangeArrowheads="1"/>
          </p:cNvSpPr>
          <p:nvPr>
            <p:ph type="title"/>
          </p:nvPr>
        </p:nvSpPr>
        <p:spPr>
          <a:xfrm>
            <a:off x="609600" y="762000"/>
            <a:ext cx="7772400" cy="1143000"/>
          </a:xfrm>
        </p:spPr>
        <p:txBody>
          <a:bodyPr/>
          <a:lstStyle/>
          <a:p>
            <a:r>
              <a:rPr lang="en-US" b="1">
                <a:latin typeface="Arial" pitchFamily="-123" charset="0"/>
              </a:rPr>
              <a:t>Keystone Species</a:t>
            </a:r>
            <a:endParaRPr lang="en-US"/>
          </a:p>
        </p:txBody>
      </p:sp>
      <p:sp>
        <p:nvSpPr>
          <p:cNvPr id="47122" name="Rectangle 18"/>
          <p:cNvSpPr>
            <a:spLocks noChangeArrowheads="1"/>
          </p:cNvSpPr>
          <p:nvPr/>
        </p:nvSpPr>
        <p:spPr bwMode="auto">
          <a:xfrm>
            <a:off x="381000" y="233363"/>
            <a:ext cx="4084638" cy="366712"/>
          </a:xfrm>
          <a:prstGeom prst="rect">
            <a:avLst/>
          </a:prstGeom>
          <a:noFill/>
          <a:ln w="9525">
            <a:noFill/>
            <a:miter lim="800000"/>
            <a:headEnd/>
            <a:tailEnd/>
          </a:ln>
        </p:spPr>
        <p:txBody>
          <a:bodyPr wrap="none">
            <a:prstTxWarp prst="textNoShape">
              <a:avLst/>
            </a:prstTxWarp>
            <a:spAutoFit/>
          </a:bodyPr>
          <a:lstStyle/>
          <a:p>
            <a:r>
              <a:rPr lang="en-US" sz="1800">
                <a:solidFill>
                  <a:srgbClr val="008040"/>
                </a:solidFill>
              </a:rPr>
              <a:t>Lesson 5.3 Ecological Communities</a:t>
            </a:r>
            <a:endParaRPr lang="en-US" sz="1200"/>
          </a:p>
        </p:txBody>
      </p:sp>
      <p:pic>
        <p:nvPicPr>
          <p:cNvPr id="47124" name="Picture 20"/>
          <p:cNvPicPr>
            <a:picLocks noChangeAspect="1" noChangeArrowheads="1"/>
          </p:cNvPicPr>
          <p:nvPr/>
        </p:nvPicPr>
        <p:blipFill>
          <a:blip r:embed="rId3" cstate="email"/>
          <a:srcRect/>
          <a:stretch>
            <a:fillRect/>
          </a:stretch>
        </p:blipFill>
        <p:spPr bwMode="auto">
          <a:xfrm>
            <a:off x="298450" y="1676400"/>
            <a:ext cx="4197350" cy="4953000"/>
          </a:xfrm>
          <a:prstGeom prst="rect">
            <a:avLst/>
          </a:prstGeom>
          <a:noFill/>
          <a:ln w="9525">
            <a:noFill/>
            <a:miter lim="800000"/>
            <a:headEnd/>
            <a:tailEnd/>
          </a:ln>
          <a:effectLst/>
        </p:spPr>
      </p:pic>
      <p:sp>
        <p:nvSpPr>
          <p:cNvPr id="6" name="Rectangle 5"/>
          <p:cNvSpPr/>
          <p:nvPr/>
        </p:nvSpPr>
        <p:spPr>
          <a:xfrm>
            <a:off x="4932040" y="2852936"/>
            <a:ext cx="2335324" cy="584775"/>
          </a:xfrm>
          <a:prstGeom prst="rect">
            <a:avLst/>
          </a:prstGeom>
          <a:noFill/>
        </p:spPr>
        <p:txBody>
          <a:bodyPr wrap="square" lIns="91440" tIns="45720" rIns="91440" bIns="45720">
            <a:spAutoFit/>
          </a:bodyPr>
          <a:lstStyle/>
          <a:p>
            <a:pPr algn="ctr"/>
            <a:r>
              <a:rPr lang="en-US" sz="3200" dirty="0">
                <a:ln w="13462">
                  <a:solidFill>
                    <a:schemeClr val="bg1"/>
                  </a:solidFill>
                  <a:prstDash val="solid"/>
                </a:ln>
                <a:solidFill>
                  <a:schemeClr val="accent2">
                    <a:lumMod val="50000"/>
                  </a:schemeClr>
                </a:solidFill>
                <a:effectLst>
                  <a:outerShdw dist="38100" dir="2700000" algn="bl" rotWithShape="0">
                    <a:schemeClr val="accent5"/>
                  </a:outerShdw>
                </a:effectLst>
              </a:rPr>
              <a:t>REMOVAL</a:t>
            </a:r>
            <a:endParaRPr lang="en-US" sz="3200" b="1" cap="none" spc="0" dirty="0">
              <a:ln w="13462">
                <a:solidFill>
                  <a:schemeClr val="bg1"/>
                </a:solidFill>
                <a:prstDash val="solid"/>
              </a:ln>
              <a:solidFill>
                <a:schemeClr val="accent2">
                  <a:lumMod val="50000"/>
                </a:schemeClr>
              </a:solidFill>
              <a:effectLst>
                <a:outerShdw dist="38100" dir="2700000" algn="bl" rotWithShape="0">
                  <a:schemeClr val="accent5"/>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body" idx="1"/>
          </p:nvPr>
        </p:nvSpPr>
        <p:spPr>
          <a:xfrm>
            <a:off x="179512" y="1828800"/>
            <a:ext cx="8659688" cy="4724400"/>
          </a:xfrm>
        </p:spPr>
        <p:txBody>
          <a:bodyPr/>
          <a:lstStyle/>
          <a:p>
            <a:pPr marL="381000" indent="-190500">
              <a:spcBef>
                <a:spcPct val="50000"/>
              </a:spcBef>
            </a:pPr>
            <a:r>
              <a:rPr lang="en-US" dirty="0"/>
              <a:t>When orcas ate large numbers of sea otters off the coast of Alaska in the 1990s, the urchin population increased and caused the kelp to be overgrazed. </a:t>
            </a:r>
            <a:endParaRPr lang="en-US" sz="2800" dirty="0"/>
          </a:p>
        </p:txBody>
      </p:sp>
      <p:sp>
        <p:nvSpPr>
          <p:cNvPr id="47116" name="Rectangle 12"/>
          <p:cNvSpPr>
            <a:spLocks noGrp="1" noChangeArrowheads="1"/>
          </p:cNvSpPr>
          <p:nvPr>
            <p:ph type="title"/>
          </p:nvPr>
        </p:nvSpPr>
        <p:spPr>
          <a:xfrm>
            <a:off x="609600" y="762000"/>
            <a:ext cx="7772400" cy="1143000"/>
          </a:xfrm>
        </p:spPr>
        <p:txBody>
          <a:bodyPr/>
          <a:lstStyle/>
          <a:p>
            <a:r>
              <a:rPr lang="en-US" b="1">
                <a:latin typeface="Arial" pitchFamily="-123" charset="0"/>
              </a:rPr>
              <a:t>Keystone Species</a:t>
            </a:r>
            <a:endParaRPr lang="en-US"/>
          </a:p>
        </p:txBody>
      </p:sp>
      <p:sp>
        <p:nvSpPr>
          <p:cNvPr id="47122" name="Rectangle 18"/>
          <p:cNvSpPr>
            <a:spLocks noChangeArrowheads="1"/>
          </p:cNvSpPr>
          <p:nvPr/>
        </p:nvSpPr>
        <p:spPr bwMode="auto">
          <a:xfrm>
            <a:off x="381000" y="233363"/>
            <a:ext cx="4084638" cy="366712"/>
          </a:xfrm>
          <a:prstGeom prst="rect">
            <a:avLst/>
          </a:prstGeom>
          <a:noFill/>
          <a:ln w="9525">
            <a:noFill/>
            <a:miter lim="800000"/>
            <a:headEnd/>
            <a:tailEnd/>
          </a:ln>
        </p:spPr>
        <p:txBody>
          <a:bodyPr wrap="none">
            <a:prstTxWarp prst="textNoShape">
              <a:avLst/>
            </a:prstTxWarp>
            <a:spAutoFit/>
          </a:bodyPr>
          <a:lstStyle/>
          <a:p>
            <a:r>
              <a:rPr lang="en-US" sz="1800">
                <a:solidFill>
                  <a:srgbClr val="008040"/>
                </a:solidFill>
              </a:rPr>
              <a:t>Lesson 5.3 Ecological Communities</a:t>
            </a:r>
            <a:endParaRPr lang="en-US" sz="1200"/>
          </a:p>
        </p:txBody>
      </p:sp>
      <p:pic>
        <p:nvPicPr>
          <p:cNvPr id="112642" name="Picture 2" descr="http://www.otterproject.org/wp-content/uploads/nivoslider4wp_files/9_s.jpe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16967" y="3133725"/>
            <a:ext cx="4863145" cy="3215630"/>
          </a:xfrm>
          <a:prstGeom prst="rect">
            <a:avLst/>
          </a:prstGeom>
          <a:noFill/>
          <a:extLst>
            <a:ext uri="{909E8E84-426E-40DD-AFC4-6F175D3DCCD1}">
              <a14:hiddenFill xmlns:a14="http://schemas.microsoft.com/office/drawing/2010/main">
                <a:solidFill>
                  <a:srgbClr val="FFFFFF"/>
                </a:solidFill>
              </a14:hiddenFill>
            </a:ext>
          </a:extLst>
        </p:spPr>
      </p:pic>
      <p:pic>
        <p:nvPicPr>
          <p:cNvPr id="112644" name="Picture 4" descr="http://38.media.tumblr.com/tumblr_lq8xhaXawf1qcuwqdo1_500.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885817" y="2955602"/>
            <a:ext cx="4762500" cy="3571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42676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51" name="Picture 7" descr="Tslide 24 kudzu copy"/>
          <p:cNvPicPr>
            <a:picLocks noChangeAspect="1" noChangeArrowheads="1"/>
          </p:cNvPicPr>
          <p:nvPr/>
        </p:nvPicPr>
        <p:blipFill>
          <a:blip r:embed="rId3"/>
          <a:srcRect/>
          <a:stretch>
            <a:fillRect/>
          </a:stretch>
        </p:blipFill>
        <p:spPr bwMode="auto">
          <a:xfrm>
            <a:off x="152400" y="990600"/>
            <a:ext cx="8915400" cy="5727700"/>
          </a:xfrm>
          <a:prstGeom prst="rect">
            <a:avLst/>
          </a:prstGeom>
          <a:noFill/>
        </p:spPr>
      </p:pic>
      <p:sp>
        <p:nvSpPr>
          <p:cNvPr id="108547" name="Rectangle 3"/>
          <p:cNvSpPr>
            <a:spLocks noGrp="1" noChangeArrowheads="1"/>
          </p:cNvSpPr>
          <p:nvPr>
            <p:ph type="ctrTitle"/>
          </p:nvPr>
        </p:nvSpPr>
        <p:spPr/>
        <p:txBody>
          <a:bodyPr/>
          <a:lstStyle/>
          <a:p>
            <a:r>
              <a:rPr lang="en-US" sz="2800"/>
              <a:t>Lesson 5.4  Community Stability</a:t>
            </a:r>
            <a:endParaRPr lang="en-US"/>
          </a:p>
        </p:txBody>
      </p:sp>
      <p:sp>
        <p:nvSpPr>
          <p:cNvPr id="108548" name="Rectangle 4"/>
          <p:cNvSpPr>
            <a:spLocks noGrp="1" noChangeArrowheads="1"/>
          </p:cNvSpPr>
          <p:nvPr>
            <p:ph type="subTitle" idx="1"/>
          </p:nvPr>
        </p:nvSpPr>
        <p:spPr>
          <a:xfrm>
            <a:off x="152400" y="990600"/>
            <a:ext cx="3505200" cy="1447800"/>
          </a:xfrm>
          <a:ln/>
        </p:spPr>
        <p:txBody>
          <a:bodyPr/>
          <a:lstStyle/>
          <a:p>
            <a:r>
              <a:rPr lang="en-US"/>
              <a:t>A 2010 report on invasive species suggests that they cost the U.S. $120 billion a year in environmental losses and damages.</a:t>
            </a:r>
          </a:p>
        </p:txBody>
      </p:sp>
      <p:sp>
        <p:nvSpPr>
          <p:cNvPr id="108550" name="Text Box 6"/>
          <p:cNvSpPr txBox="1">
            <a:spLocks noChangeArrowheads="1"/>
          </p:cNvSpPr>
          <p:nvPr/>
        </p:nvSpPr>
        <p:spPr bwMode="auto">
          <a:xfrm>
            <a:off x="6629400" y="5943600"/>
            <a:ext cx="1449388" cy="304800"/>
          </a:xfrm>
          <a:prstGeom prst="rect">
            <a:avLst/>
          </a:prstGeom>
          <a:noFill/>
          <a:ln w="9525">
            <a:noFill/>
            <a:miter lim="800000"/>
            <a:headEnd/>
            <a:tailEnd/>
          </a:ln>
        </p:spPr>
        <p:txBody>
          <a:bodyPr wrap="none">
            <a:prstTxWarp prst="textNoShape">
              <a:avLst/>
            </a:prstTxWarp>
            <a:spAutoFit/>
          </a:bodyPr>
          <a:lstStyle/>
          <a:p>
            <a:r>
              <a:rPr lang="en-US">
                <a:solidFill>
                  <a:schemeClr val="bg1"/>
                </a:solidFill>
              </a:rPr>
              <a:t>Invasive kudzu</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Rectangle 3"/>
          <p:cNvSpPr>
            <a:spLocks noGrp="1" noChangeArrowheads="1"/>
          </p:cNvSpPr>
          <p:nvPr>
            <p:ph type="title"/>
          </p:nvPr>
        </p:nvSpPr>
        <p:spPr>
          <a:xfrm>
            <a:off x="609600" y="762000"/>
            <a:ext cx="7772400" cy="1143000"/>
          </a:xfrm>
        </p:spPr>
        <p:txBody>
          <a:bodyPr/>
          <a:lstStyle/>
          <a:p>
            <a:r>
              <a:rPr lang="en-US" b="1">
                <a:latin typeface="Arial" pitchFamily="-123" charset="0"/>
              </a:rPr>
              <a:t>Ecological Disturbances</a:t>
            </a:r>
            <a:endParaRPr lang="en-US"/>
          </a:p>
        </p:txBody>
      </p:sp>
      <p:sp>
        <p:nvSpPr>
          <p:cNvPr id="120836" name="Rectangle 4"/>
          <p:cNvSpPr>
            <a:spLocks noChangeArrowheads="1"/>
          </p:cNvSpPr>
          <p:nvPr/>
        </p:nvSpPr>
        <p:spPr bwMode="auto">
          <a:xfrm>
            <a:off x="381000" y="233363"/>
            <a:ext cx="3638550" cy="366712"/>
          </a:xfrm>
          <a:prstGeom prst="rect">
            <a:avLst/>
          </a:prstGeom>
          <a:noFill/>
          <a:ln w="9525">
            <a:noFill/>
            <a:miter lim="800000"/>
            <a:headEnd/>
            <a:tailEnd/>
          </a:ln>
        </p:spPr>
        <p:txBody>
          <a:bodyPr wrap="none">
            <a:prstTxWarp prst="textNoShape">
              <a:avLst/>
            </a:prstTxWarp>
            <a:spAutoFit/>
          </a:bodyPr>
          <a:lstStyle/>
          <a:p>
            <a:r>
              <a:rPr lang="en-US" sz="1800">
                <a:solidFill>
                  <a:srgbClr val="008040"/>
                </a:solidFill>
              </a:rPr>
              <a:t>Lesson 5.4 Community Stability</a:t>
            </a:r>
            <a:endParaRPr lang="en-US" sz="1200"/>
          </a:p>
        </p:txBody>
      </p:sp>
      <p:sp>
        <p:nvSpPr>
          <p:cNvPr id="120838" name="Rectangle 6"/>
          <p:cNvSpPr>
            <a:spLocks noGrp="1" noChangeArrowheads="1"/>
          </p:cNvSpPr>
          <p:nvPr>
            <p:ph type="body" idx="1"/>
          </p:nvPr>
        </p:nvSpPr>
        <p:spPr>
          <a:xfrm>
            <a:off x="304800" y="1676400"/>
            <a:ext cx="4555232" cy="4953000"/>
          </a:xfrm>
        </p:spPr>
        <p:txBody>
          <a:bodyPr/>
          <a:lstStyle/>
          <a:p>
            <a:pPr marL="381000" indent="-190500">
              <a:lnSpc>
                <a:spcPct val="80000"/>
              </a:lnSpc>
              <a:spcAft>
                <a:spcPct val="20000"/>
              </a:spcAft>
            </a:pPr>
            <a:r>
              <a:rPr lang="en-US" dirty="0"/>
              <a:t>A community in _______________ is generally stable and balanced, with most populations at or around ____________________.</a:t>
            </a:r>
          </a:p>
          <a:p>
            <a:pPr marL="381000" indent="-190500">
              <a:lnSpc>
                <a:spcPct val="80000"/>
              </a:lnSpc>
              <a:spcAft>
                <a:spcPct val="20000"/>
              </a:spcAft>
            </a:pPr>
            <a:r>
              <a:rPr lang="en-US" dirty="0"/>
              <a:t>Disturbances or changes in the environment can throw a community into disequilibrium.</a:t>
            </a:r>
          </a:p>
          <a:p>
            <a:pPr marL="381000" indent="-190500">
              <a:lnSpc>
                <a:spcPct val="80000"/>
              </a:lnSpc>
              <a:spcAft>
                <a:spcPct val="20000"/>
              </a:spcAft>
            </a:pPr>
            <a:r>
              <a:rPr lang="en-US" dirty="0"/>
              <a:t>____________ disturbances can cause permanent changes to a community and initiate a predictable series of changes called ___________________.</a:t>
            </a:r>
          </a:p>
        </p:txBody>
      </p:sp>
      <p:sp>
        <p:nvSpPr>
          <p:cNvPr id="7" name="Rectangle 6"/>
          <p:cNvSpPr/>
          <p:nvPr/>
        </p:nvSpPr>
        <p:spPr>
          <a:xfrm>
            <a:off x="609600" y="1858824"/>
            <a:ext cx="2944910" cy="523220"/>
          </a:xfrm>
          <a:prstGeom prst="rect">
            <a:avLst/>
          </a:prstGeom>
          <a:noFill/>
        </p:spPr>
        <p:txBody>
          <a:bodyPr wrap="square" lIns="91440" tIns="45720" rIns="91440" bIns="45720">
            <a:spAutoFit/>
          </a:bodyPr>
          <a:lstStyle/>
          <a:p>
            <a:pPr algn="ctr"/>
            <a:r>
              <a:rPr lang="en-US" sz="2800" dirty="0">
                <a:ln w="13462">
                  <a:solidFill>
                    <a:schemeClr val="bg1"/>
                  </a:solidFill>
                  <a:prstDash val="solid"/>
                </a:ln>
                <a:solidFill>
                  <a:schemeClr val="accent2">
                    <a:lumMod val="50000"/>
                  </a:schemeClr>
                </a:solidFill>
                <a:effectLst>
                  <a:outerShdw dist="38100" dir="2700000" algn="bl" rotWithShape="0">
                    <a:schemeClr val="accent5"/>
                  </a:outerShdw>
                </a:effectLst>
              </a:rPr>
              <a:t>EQUILIBRIUM</a:t>
            </a:r>
            <a:endParaRPr lang="en-US" sz="2800" b="1" cap="none" spc="0" dirty="0">
              <a:ln w="13462">
                <a:solidFill>
                  <a:schemeClr val="bg1"/>
                </a:solidFill>
                <a:prstDash val="solid"/>
              </a:ln>
              <a:solidFill>
                <a:schemeClr val="accent2">
                  <a:lumMod val="50000"/>
                </a:schemeClr>
              </a:solidFill>
              <a:effectLst>
                <a:outerShdw dist="38100" dir="2700000" algn="bl" rotWithShape="0">
                  <a:schemeClr val="accent5"/>
                </a:outerShdw>
              </a:effectLst>
            </a:endParaRPr>
          </a:p>
        </p:txBody>
      </p:sp>
      <p:sp>
        <p:nvSpPr>
          <p:cNvPr id="8" name="Rectangle 7"/>
          <p:cNvSpPr/>
          <p:nvPr/>
        </p:nvSpPr>
        <p:spPr>
          <a:xfrm>
            <a:off x="105544" y="3034834"/>
            <a:ext cx="4466456" cy="523220"/>
          </a:xfrm>
          <a:prstGeom prst="rect">
            <a:avLst/>
          </a:prstGeom>
          <a:noFill/>
        </p:spPr>
        <p:txBody>
          <a:bodyPr wrap="square" lIns="91440" tIns="45720" rIns="91440" bIns="45720">
            <a:spAutoFit/>
          </a:bodyPr>
          <a:lstStyle/>
          <a:p>
            <a:pPr algn="ctr"/>
            <a:r>
              <a:rPr lang="en-US" sz="2800" dirty="0">
                <a:ln w="13462">
                  <a:solidFill>
                    <a:schemeClr val="bg1"/>
                  </a:solidFill>
                  <a:prstDash val="solid"/>
                </a:ln>
                <a:solidFill>
                  <a:schemeClr val="accent2">
                    <a:lumMod val="50000"/>
                  </a:schemeClr>
                </a:solidFill>
                <a:effectLst>
                  <a:outerShdw dist="38100" dir="2700000" algn="bl" rotWithShape="0">
                    <a:schemeClr val="accent5"/>
                  </a:outerShdw>
                </a:effectLst>
              </a:rPr>
              <a:t>CARRYING CAPACITY</a:t>
            </a:r>
            <a:endParaRPr lang="en-US" sz="2800" b="1" cap="none" spc="0" dirty="0">
              <a:ln w="13462">
                <a:solidFill>
                  <a:schemeClr val="bg1"/>
                </a:solidFill>
                <a:prstDash val="solid"/>
              </a:ln>
              <a:solidFill>
                <a:schemeClr val="accent2">
                  <a:lumMod val="50000"/>
                </a:schemeClr>
              </a:solidFill>
              <a:effectLst>
                <a:outerShdw dist="38100" dir="2700000" algn="bl" rotWithShape="0">
                  <a:schemeClr val="accent5"/>
                </a:outerShdw>
              </a:effectLst>
            </a:endParaRPr>
          </a:p>
        </p:txBody>
      </p:sp>
      <p:sp>
        <p:nvSpPr>
          <p:cNvPr id="9" name="Rectangle 8"/>
          <p:cNvSpPr/>
          <p:nvPr/>
        </p:nvSpPr>
        <p:spPr>
          <a:xfrm>
            <a:off x="609600" y="4699150"/>
            <a:ext cx="2335324" cy="584775"/>
          </a:xfrm>
          <a:prstGeom prst="rect">
            <a:avLst/>
          </a:prstGeom>
          <a:noFill/>
        </p:spPr>
        <p:txBody>
          <a:bodyPr wrap="square" lIns="91440" tIns="45720" rIns="91440" bIns="45720">
            <a:spAutoFit/>
          </a:bodyPr>
          <a:lstStyle/>
          <a:p>
            <a:pPr algn="ctr"/>
            <a:r>
              <a:rPr lang="en-US" sz="3200" dirty="0">
                <a:ln w="13462">
                  <a:solidFill>
                    <a:schemeClr val="bg1"/>
                  </a:solidFill>
                  <a:prstDash val="solid"/>
                </a:ln>
                <a:solidFill>
                  <a:schemeClr val="accent2">
                    <a:lumMod val="50000"/>
                  </a:schemeClr>
                </a:solidFill>
                <a:effectLst>
                  <a:outerShdw dist="38100" dir="2700000" algn="bl" rotWithShape="0">
                    <a:schemeClr val="accent5"/>
                  </a:outerShdw>
                </a:effectLst>
              </a:rPr>
              <a:t>SEVERE</a:t>
            </a:r>
            <a:endParaRPr lang="en-US" sz="3200" b="1" cap="none" spc="0" dirty="0">
              <a:ln w="13462">
                <a:solidFill>
                  <a:schemeClr val="bg1"/>
                </a:solidFill>
                <a:prstDash val="solid"/>
              </a:ln>
              <a:solidFill>
                <a:schemeClr val="accent2">
                  <a:lumMod val="50000"/>
                </a:schemeClr>
              </a:solidFill>
              <a:effectLst>
                <a:outerShdw dist="38100" dir="2700000" algn="bl" rotWithShape="0">
                  <a:schemeClr val="accent5"/>
                </a:outerShdw>
              </a:effectLst>
            </a:endParaRPr>
          </a:p>
        </p:txBody>
      </p:sp>
      <p:pic>
        <p:nvPicPr>
          <p:cNvPr id="121858" name="Picture 2" descr="http://www.lfpc.org/admin245937/my_documents/my_pictures/33FZ7_fire-forest.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164832" y="1950321"/>
            <a:ext cx="3876198" cy="3215466"/>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745218" y="6288604"/>
            <a:ext cx="2673674" cy="523220"/>
          </a:xfrm>
          <a:prstGeom prst="rect">
            <a:avLst/>
          </a:prstGeom>
          <a:noFill/>
        </p:spPr>
        <p:txBody>
          <a:bodyPr wrap="square" lIns="91440" tIns="45720" rIns="91440" bIns="45720">
            <a:spAutoFit/>
          </a:bodyPr>
          <a:lstStyle/>
          <a:p>
            <a:pPr algn="ctr"/>
            <a:r>
              <a:rPr lang="en-US" sz="2800" dirty="0">
                <a:ln w="13462">
                  <a:solidFill>
                    <a:schemeClr val="bg1"/>
                  </a:solidFill>
                  <a:prstDash val="solid"/>
                </a:ln>
                <a:solidFill>
                  <a:schemeClr val="accent2">
                    <a:lumMod val="50000"/>
                  </a:schemeClr>
                </a:solidFill>
                <a:effectLst>
                  <a:outerShdw dist="38100" dir="2700000" algn="bl" rotWithShape="0">
                    <a:schemeClr val="accent5"/>
                  </a:outerShdw>
                </a:effectLst>
              </a:rPr>
              <a:t>SUCCESSION</a:t>
            </a:r>
            <a:endParaRPr lang="en-US" sz="2800" b="1" cap="none" spc="0" dirty="0">
              <a:ln w="13462">
                <a:solidFill>
                  <a:schemeClr val="bg1"/>
                </a:solidFill>
                <a:prstDash val="solid"/>
              </a:ln>
              <a:solidFill>
                <a:schemeClr val="accent2">
                  <a:lumMod val="50000"/>
                </a:schemeClr>
              </a:solidFill>
              <a:effectLst>
                <a:outerShdw dist="38100" dir="2700000" algn="bl" rotWithShape="0">
                  <a:schemeClr val="accent5"/>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2"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3"/>
          <p:cNvSpPr>
            <a:spLocks noGrp="1" noChangeArrowheads="1"/>
          </p:cNvSpPr>
          <p:nvPr>
            <p:ph type="title"/>
          </p:nvPr>
        </p:nvSpPr>
        <p:spPr>
          <a:xfrm>
            <a:off x="609600" y="762000"/>
            <a:ext cx="7772400" cy="1143000"/>
          </a:xfrm>
        </p:spPr>
        <p:txBody>
          <a:bodyPr/>
          <a:lstStyle/>
          <a:p>
            <a:r>
              <a:rPr lang="en-US" b="1">
                <a:latin typeface="Arial" pitchFamily="-123" charset="0"/>
              </a:rPr>
              <a:t>Primary Succession</a:t>
            </a:r>
            <a:endParaRPr lang="en-US"/>
          </a:p>
        </p:txBody>
      </p:sp>
      <p:sp>
        <p:nvSpPr>
          <p:cNvPr id="110596" name="Rectangle 4"/>
          <p:cNvSpPr>
            <a:spLocks noChangeArrowheads="1"/>
          </p:cNvSpPr>
          <p:nvPr/>
        </p:nvSpPr>
        <p:spPr bwMode="auto">
          <a:xfrm>
            <a:off x="381000" y="233363"/>
            <a:ext cx="3638550" cy="366712"/>
          </a:xfrm>
          <a:prstGeom prst="rect">
            <a:avLst/>
          </a:prstGeom>
          <a:noFill/>
          <a:ln w="9525">
            <a:noFill/>
            <a:miter lim="800000"/>
            <a:headEnd/>
            <a:tailEnd/>
          </a:ln>
        </p:spPr>
        <p:txBody>
          <a:bodyPr wrap="none">
            <a:prstTxWarp prst="textNoShape">
              <a:avLst/>
            </a:prstTxWarp>
            <a:spAutoFit/>
          </a:bodyPr>
          <a:lstStyle/>
          <a:p>
            <a:r>
              <a:rPr lang="en-US" sz="1800">
                <a:solidFill>
                  <a:srgbClr val="008040"/>
                </a:solidFill>
              </a:rPr>
              <a:t>Lesson 5.4 Community Stability</a:t>
            </a:r>
            <a:endParaRPr lang="en-US" sz="1200"/>
          </a:p>
        </p:txBody>
      </p:sp>
      <p:sp>
        <p:nvSpPr>
          <p:cNvPr id="110598" name="Rectangle 6"/>
          <p:cNvSpPr>
            <a:spLocks noGrp="1" noChangeArrowheads="1"/>
          </p:cNvSpPr>
          <p:nvPr>
            <p:ph type="body" idx="1"/>
          </p:nvPr>
        </p:nvSpPr>
        <p:spPr>
          <a:xfrm>
            <a:off x="152400" y="1600200"/>
            <a:ext cx="8763000" cy="1981200"/>
          </a:xfrm>
        </p:spPr>
        <p:txBody>
          <a:bodyPr/>
          <a:lstStyle/>
          <a:p>
            <a:pPr marL="381000" indent="-190500"/>
            <a:r>
              <a:rPr lang="en-US" dirty="0"/>
              <a:t>Occurs when there are ______________ of the original community remaining, including ______________ &amp;  _____</a:t>
            </a:r>
          </a:p>
          <a:p>
            <a:pPr marL="381000" indent="-190500"/>
            <a:endParaRPr lang="en-US" dirty="0"/>
          </a:p>
          <a:p>
            <a:pPr marL="381000" indent="-190500"/>
            <a:r>
              <a:rPr lang="en-US" dirty="0"/>
              <a:t>This may happen when: ___________________, _______________ or ______________________________.</a:t>
            </a:r>
          </a:p>
          <a:p>
            <a:pPr marL="381000" indent="-190500"/>
            <a:endParaRPr lang="en-US" dirty="0"/>
          </a:p>
          <a:p>
            <a:pPr marL="381000" indent="-190500"/>
            <a:r>
              <a:rPr lang="en-US" dirty="0"/>
              <a:t>Species that colonize newly exposed land are called ____________________.</a:t>
            </a:r>
          </a:p>
        </p:txBody>
      </p:sp>
      <p:sp>
        <p:nvSpPr>
          <p:cNvPr id="6" name="Rectangle 5"/>
          <p:cNvSpPr/>
          <p:nvPr/>
        </p:nvSpPr>
        <p:spPr>
          <a:xfrm>
            <a:off x="2771800" y="1468613"/>
            <a:ext cx="4466456" cy="523220"/>
          </a:xfrm>
          <a:prstGeom prst="rect">
            <a:avLst/>
          </a:prstGeom>
          <a:noFill/>
        </p:spPr>
        <p:txBody>
          <a:bodyPr wrap="square" lIns="91440" tIns="45720" rIns="91440" bIns="45720">
            <a:spAutoFit/>
          </a:bodyPr>
          <a:lstStyle/>
          <a:p>
            <a:pPr algn="ctr"/>
            <a:r>
              <a:rPr lang="en-US" sz="2800" dirty="0">
                <a:ln w="13462">
                  <a:solidFill>
                    <a:schemeClr val="bg1"/>
                  </a:solidFill>
                  <a:prstDash val="solid"/>
                </a:ln>
                <a:solidFill>
                  <a:schemeClr val="accent2">
                    <a:lumMod val="50000"/>
                  </a:schemeClr>
                </a:solidFill>
                <a:effectLst>
                  <a:outerShdw dist="38100" dir="2700000" algn="bl" rotWithShape="0">
                    <a:schemeClr val="accent5"/>
                  </a:outerShdw>
                </a:effectLst>
              </a:rPr>
              <a:t>NO  TRACES</a:t>
            </a:r>
            <a:endParaRPr lang="en-US" sz="2800" b="1" cap="none" spc="0" dirty="0">
              <a:ln w="13462">
                <a:solidFill>
                  <a:schemeClr val="bg1"/>
                </a:solidFill>
                <a:prstDash val="solid"/>
              </a:ln>
              <a:solidFill>
                <a:schemeClr val="accent2">
                  <a:lumMod val="50000"/>
                </a:schemeClr>
              </a:solidFill>
              <a:effectLst>
                <a:outerShdw dist="38100" dir="2700000" algn="bl" rotWithShape="0">
                  <a:schemeClr val="accent5"/>
                </a:outerShdw>
              </a:effectLst>
            </a:endParaRPr>
          </a:p>
        </p:txBody>
      </p:sp>
      <p:sp>
        <p:nvSpPr>
          <p:cNvPr id="7" name="Rectangle 6"/>
          <p:cNvSpPr/>
          <p:nvPr/>
        </p:nvSpPr>
        <p:spPr>
          <a:xfrm>
            <a:off x="3915544" y="1851832"/>
            <a:ext cx="4466456" cy="523220"/>
          </a:xfrm>
          <a:prstGeom prst="rect">
            <a:avLst/>
          </a:prstGeom>
          <a:noFill/>
        </p:spPr>
        <p:txBody>
          <a:bodyPr wrap="square" lIns="91440" tIns="45720" rIns="91440" bIns="45720">
            <a:spAutoFit/>
          </a:bodyPr>
          <a:lstStyle/>
          <a:p>
            <a:pPr algn="ctr"/>
            <a:r>
              <a:rPr lang="en-US" sz="2800" dirty="0">
                <a:ln w="13462">
                  <a:solidFill>
                    <a:schemeClr val="bg1"/>
                  </a:solidFill>
                  <a:prstDash val="solid"/>
                </a:ln>
                <a:solidFill>
                  <a:schemeClr val="accent2">
                    <a:lumMod val="50000"/>
                  </a:schemeClr>
                </a:solidFill>
                <a:effectLst>
                  <a:outerShdw dist="38100" dir="2700000" algn="bl" rotWithShape="0">
                    <a:schemeClr val="accent5"/>
                  </a:outerShdw>
                </a:effectLst>
              </a:rPr>
              <a:t>VEGETATION</a:t>
            </a:r>
            <a:endParaRPr lang="en-US" sz="2800" b="1" cap="none" spc="0" dirty="0">
              <a:ln w="13462">
                <a:solidFill>
                  <a:schemeClr val="bg1"/>
                </a:solidFill>
                <a:prstDash val="solid"/>
              </a:ln>
              <a:solidFill>
                <a:schemeClr val="accent2">
                  <a:lumMod val="50000"/>
                </a:schemeClr>
              </a:solidFill>
              <a:effectLst>
                <a:outerShdw dist="38100" dir="2700000" algn="bl" rotWithShape="0">
                  <a:schemeClr val="accent5"/>
                </a:outerShdw>
              </a:effectLst>
            </a:endParaRPr>
          </a:p>
        </p:txBody>
      </p:sp>
      <p:sp>
        <p:nvSpPr>
          <p:cNvPr id="8" name="Rectangle 7"/>
          <p:cNvSpPr/>
          <p:nvPr/>
        </p:nvSpPr>
        <p:spPr>
          <a:xfrm>
            <a:off x="5940152" y="1835000"/>
            <a:ext cx="4466456" cy="523220"/>
          </a:xfrm>
          <a:prstGeom prst="rect">
            <a:avLst/>
          </a:prstGeom>
          <a:noFill/>
        </p:spPr>
        <p:txBody>
          <a:bodyPr wrap="square" lIns="91440" tIns="45720" rIns="91440" bIns="45720">
            <a:spAutoFit/>
          </a:bodyPr>
          <a:lstStyle/>
          <a:p>
            <a:pPr algn="ctr"/>
            <a:r>
              <a:rPr lang="en-US" sz="2800" dirty="0">
                <a:ln w="13462">
                  <a:solidFill>
                    <a:schemeClr val="bg1"/>
                  </a:solidFill>
                  <a:prstDash val="solid"/>
                </a:ln>
                <a:solidFill>
                  <a:schemeClr val="accent2">
                    <a:lumMod val="50000"/>
                  </a:schemeClr>
                </a:solidFill>
                <a:effectLst>
                  <a:outerShdw dist="38100" dir="2700000" algn="bl" rotWithShape="0">
                    <a:schemeClr val="accent5"/>
                  </a:outerShdw>
                </a:effectLst>
              </a:rPr>
              <a:t>SOIL</a:t>
            </a:r>
            <a:endParaRPr lang="en-US" sz="2800" b="1" cap="none" spc="0" dirty="0">
              <a:ln w="13462">
                <a:solidFill>
                  <a:schemeClr val="bg1"/>
                </a:solidFill>
                <a:prstDash val="solid"/>
              </a:ln>
              <a:solidFill>
                <a:schemeClr val="accent2">
                  <a:lumMod val="50000"/>
                </a:schemeClr>
              </a:solidFill>
              <a:effectLst>
                <a:outerShdw dist="38100" dir="2700000" algn="bl" rotWithShape="0">
                  <a:schemeClr val="accent5"/>
                </a:outerShdw>
              </a:effectLst>
            </a:endParaRPr>
          </a:p>
        </p:txBody>
      </p:sp>
      <p:sp>
        <p:nvSpPr>
          <p:cNvPr id="9" name="Rectangle 8"/>
          <p:cNvSpPr/>
          <p:nvPr/>
        </p:nvSpPr>
        <p:spPr>
          <a:xfrm>
            <a:off x="3603388" y="2626684"/>
            <a:ext cx="3810000" cy="523220"/>
          </a:xfrm>
          <a:prstGeom prst="rect">
            <a:avLst/>
          </a:prstGeom>
          <a:noFill/>
        </p:spPr>
        <p:txBody>
          <a:bodyPr wrap="square" lIns="91440" tIns="45720" rIns="91440" bIns="45720">
            <a:spAutoFit/>
          </a:bodyPr>
          <a:lstStyle/>
          <a:p>
            <a:pPr algn="ctr"/>
            <a:r>
              <a:rPr lang="en-US" sz="2800" dirty="0">
                <a:ln w="13462">
                  <a:solidFill>
                    <a:schemeClr val="bg1"/>
                  </a:solidFill>
                  <a:prstDash val="solid"/>
                </a:ln>
                <a:solidFill>
                  <a:schemeClr val="accent2">
                    <a:lumMod val="50000"/>
                  </a:schemeClr>
                </a:solidFill>
                <a:effectLst>
                  <a:outerShdw dist="38100" dir="2700000" algn="bl" rotWithShape="0">
                    <a:schemeClr val="accent5"/>
                  </a:outerShdw>
                </a:effectLst>
              </a:rPr>
              <a:t>Glaciers Retreat</a:t>
            </a:r>
            <a:endParaRPr lang="en-US" sz="2800" b="1" cap="none" spc="0" dirty="0">
              <a:ln w="13462">
                <a:solidFill>
                  <a:schemeClr val="bg1"/>
                </a:solidFill>
                <a:prstDash val="solid"/>
              </a:ln>
              <a:solidFill>
                <a:schemeClr val="accent2">
                  <a:lumMod val="50000"/>
                </a:schemeClr>
              </a:solidFill>
              <a:effectLst>
                <a:outerShdw dist="38100" dir="2700000" algn="bl" rotWithShape="0">
                  <a:schemeClr val="accent5"/>
                </a:outerShdw>
              </a:effectLst>
            </a:endParaRPr>
          </a:p>
        </p:txBody>
      </p:sp>
      <p:sp>
        <p:nvSpPr>
          <p:cNvPr id="10" name="Rectangle 9"/>
          <p:cNvSpPr/>
          <p:nvPr/>
        </p:nvSpPr>
        <p:spPr>
          <a:xfrm>
            <a:off x="-445748" y="2971347"/>
            <a:ext cx="4466456" cy="523220"/>
          </a:xfrm>
          <a:prstGeom prst="rect">
            <a:avLst/>
          </a:prstGeom>
          <a:noFill/>
        </p:spPr>
        <p:txBody>
          <a:bodyPr wrap="square" lIns="91440" tIns="45720" rIns="91440" bIns="45720">
            <a:spAutoFit/>
          </a:bodyPr>
          <a:lstStyle/>
          <a:p>
            <a:pPr algn="ctr"/>
            <a:r>
              <a:rPr lang="en-US" sz="2800" dirty="0">
                <a:ln w="13462">
                  <a:solidFill>
                    <a:schemeClr val="bg1"/>
                  </a:solidFill>
                  <a:prstDash val="solid"/>
                </a:ln>
                <a:solidFill>
                  <a:schemeClr val="accent2">
                    <a:lumMod val="50000"/>
                  </a:schemeClr>
                </a:solidFill>
                <a:effectLst>
                  <a:outerShdw dist="38100" dir="2700000" algn="bl" rotWithShape="0">
                    <a:schemeClr val="accent5"/>
                  </a:outerShdw>
                </a:effectLst>
              </a:rPr>
              <a:t>Lakes Dry Up</a:t>
            </a:r>
            <a:endParaRPr lang="en-US" sz="2800" b="1" cap="none" spc="0" dirty="0">
              <a:ln w="13462">
                <a:solidFill>
                  <a:schemeClr val="bg1"/>
                </a:solidFill>
                <a:prstDash val="solid"/>
              </a:ln>
              <a:solidFill>
                <a:schemeClr val="accent2">
                  <a:lumMod val="50000"/>
                </a:schemeClr>
              </a:solidFill>
              <a:effectLst>
                <a:outerShdw dist="38100" dir="2700000" algn="bl" rotWithShape="0">
                  <a:schemeClr val="accent5"/>
                </a:outerShdw>
              </a:effectLst>
            </a:endParaRPr>
          </a:p>
        </p:txBody>
      </p:sp>
      <p:sp>
        <p:nvSpPr>
          <p:cNvPr id="11" name="Rectangle 10"/>
          <p:cNvSpPr/>
          <p:nvPr/>
        </p:nvSpPr>
        <p:spPr>
          <a:xfrm>
            <a:off x="3328468" y="2971347"/>
            <a:ext cx="5834608" cy="523220"/>
          </a:xfrm>
          <a:prstGeom prst="rect">
            <a:avLst/>
          </a:prstGeom>
          <a:noFill/>
        </p:spPr>
        <p:txBody>
          <a:bodyPr wrap="square" lIns="91440" tIns="45720" rIns="91440" bIns="45720">
            <a:spAutoFit/>
          </a:bodyPr>
          <a:lstStyle/>
          <a:p>
            <a:pPr algn="ctr"/>
            <a:r>
              <a:rPr lang="en-US" sz="2800" dirty="0">
                <a:ln w="13462">
                  <a:solidFill>
                    <a:schemeClr val="bg1"/>
                  </a:solidFill>
                  <a:prstDash val="solid"/>
                </a:ln>
                <a:solidFill>
                  <a:schemeClr val="accent2">
                    <a:lumMod val="50000"/>
                  </a:schemeClr>
                </a:solidFill>
                <a:effectLst>
                  <a:outerShdw dist="38100" dir="2700000" algn="bl" rotWithShape="0">
                    <a:schemeClr val="accent5"/>
                  </a:outerShdw>
                </a:effectLst>
              </a:rPr>
              <a:t>Lava Spreads Across the Land</a:t>
            </a:r>
            <a:endParaRPr lang="en-US" sz="2800" b="1" cap="none" spc="0" dirty="0">
              <a:ln w="13462">
                <a:solidFill>
                  <a:schemeClr val="bg1"/>
                </a:solidFill>
                <a:prstDash val="solid"/>
              </a:ln>
              <a:solidFill>
                <a:schemeClr val="accent2">
                  <a:lumMod val="50000"/>
                </a:schemeClr>
              </a:solidFill>
              <a:effectLst>
                <a:outerShdw dist="38100" dir="2700000" algn="bl" rotWithShape="0">
                  <a:schemeClr val="accent5"/>
                </a:outerShdw>
              </a:effectLst>
            </a:endParaRPr>
          </a:p>
        </p:txBody>
      </p:sp>
      <p:sp>
        <p:nvSpPr>
          <p:cNvPr id="12" name="Rectangle 11"/>
          <p:cNvSpPr/>
          <p:nvPr/>
        </p:nvSpPr>
        <p:spPr>
          <a:xfrm>
            <a:off x="32828" y="4152447"/>
            <a:ext cx="4466456" cy="523220"/>
          </a:xfrm>
          <a:prstGeom prst="rect">
            <a:avLst/>
          </a:prstGeom>
          <a:noFill/>
        </p:spPr>
        <p:txBody>
          <a:bodyPr wrap="square" lIns="91440" tIns="45720" rIns="91440" bIns="45720">
            <a:spAutoFit/>
          </a:bodyPr>
          <a:lstStyle/>
          <a:p>
            <a:pPr algn="ctr"/>
            <a:r>
              <a:rPr lang="en-US" sz="2800" dirty="0">
                <a:ln w="13462">
                  <a:solidFill>
                    <a:schemeClr val="bg1"/>
                  </a:solidFill>
                  <a:prstDash val="solid"/>
                </a:ln>
                <a:solidFill>
                  <a:schemeClr val="accent2">
                    <a:lumMod val="50000"/>
                  </a:schemeClr>
                </a:solidFill>
                <a:effectLst>
                  <a:outerShdw dist="38100" dir="2700000" algn="bl" rotWithShape="0">
                    <a:schemeClr val="accent5"/>
                  </a:outerShdw>
                </a:effectLst>
              </a:rPr>
              <a:t>PIONEER  SPECIES</a:t>
            </a:r>
            <a:endParaRPr lang="en-US" sz="2800" b="1" cap="none" spc="0" dirty="0">
              <a:ln w="13462">
                <a:solidFill>
                  <a:schemeClr val="bg1"/>
                </a:solidFill>
                <a:prstDash val="solid"/>
              </a:ln>
              <a:solidFill>
                <a:schemeClr val="accent2">
                  <a:lumMod val="50000"/>
                </a:schemeClr>
              </a:solidFill>
              <a:effectLst>
                <a:outerShdw dist="38100" dir="2700000" algn="bl" rotWithShape="0">
                  <a:schemeClr val="accent5"/>
                </a:outerShdw>
              </a:effectLst>
            </a:endParaRPr>
          </a:p>
        </p:txBody>
      </p:sp>
      <p:pic>
        <p:nvPicPr>
          <p:cNvPr id="123908" name="Picture 4" descr="http://indianapublicmedia.org/amomentofscience/files/2012/09/181_volcano.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288555" y="4474081"/>
            <a:ext cx="4626845" cy="205809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3"/>
          <p:cNvSpPr>
            <a:spLocks noGrp="1" noChangeArrowheads="1"/>
          </p:cNvSpPr>
          <p:nvPr>
            <p:ph type="title"/>
          </p:nvPr>
        </p:nvSpPr>
        <p:spPr>
          <a:xfrm>
            <a:off x="609600" y="762000"/>
            <a:ext cx="7772400" cy="1143000"/>
          </a:xfrm>
        </p:spPr>
        <p:txBody>
          <a:bodyPr/>
          <a:lstStyle/>
          <a:p>
            <a:r>
              <a:rPr lang="en-US" b="1">
                <a:latin typeface="Arial" pitchFamily="-123" charset="0"/>
              </a:rPr>
              <a:t>Primary Succession</a:t>
            </a:r>
            <a:endParaRPr lang="en-US"/>
          </a:p>
        </p:txBody>
      </p:sp>
      <p:sp>
        <p:nvSpPr>
          <p:cNvPr id="110596" name="Rectangle 4"/>
          <p:cNvSpPr>
            <a:spLocks noChangeArrowheads="1"/>
          </p:cNvSpPr>
          <p:nvPr/>
        </p:nvSpPr>
        <p:spPr bwMode="auto">
          <a:xfrm>
            <a:off x="381000" y="233363"/>
            <a:ext cx="3638550" cy="366712"/>
          </a:xfrm>
          <a:prstGeom prst="rect">
            <a:avLst/>
          </a:prstGeom>
          <a:noFill/>
          <a:ln w="9525">
            <a:noFill/>
            <a:miter lim="800000"/>
            <a:headEnd/>
            <a:tailEnd/>
          </a:ln>
        </p:spPr>
        <p:txBody>
          <a:bodyPr wrap="none">
            <a:prstTxWarp prst="textNoShape">
              <a:avLst/>
            </a:prstTxWarp>
            <a:spAutoFit/>
          </a:bodyPr>
          <a:lstStyle/>
          <a:p>
            <a:r>
              <a:rPr lang="en-US" sz="1800">
                <a:solidFill>
                  <a:srgbClr val="008040"/>
                </a:solidFill>
              </a:rPr>
              <a:t>Lesson 5.4 Community Stability</a:t>
            </a:r>
            <a:endParaRPr lang="en-US" sz="1200"/>
          </a:p>
        </p:txBody>
      </p:sp>
      <p:sp>
        <p:nvSpPr>
          <p:cNvPr id="110598" name="Rectangle 6"/>
          <p:cNvSpPr>
            <a:spLocks noGrp="1" noChangeArrowheads="1"/>
          </p:cNvSpPr>
          <p:nvPr>
            <p:ph type="body" idx="1"/>
          </p:nvPr>
        </p:nvSpPr>
        <p:spPr>
          <a:xfrm>
            <a:off x="152400" y="1600200"/>
            <a:ext cx="8763000" cy="1981200"/>
          </a:xfrm>
        </p:spPr>
        <p:txBody>
          <a:bodyPr/>
          <a:lstStyle/>
          <a:p>
            <a:pPr marL="381000" indent="-190500"/>
            <a:r>
              <a:rPr lang="en-US" dirty="0"/>
              <a:t>___________ are a very successful pioneer species (this can take more than 15 years).</a:t>
            </a:r>
          </a:p>
          <a:p>
            <a:pPr marL="381000" indent="-190500"/>
            <a:r>
              <a:rPr lang="en-US" dirty="0"/>
              <a:t>They break down the rock into ______. </a:t>
            </a:r>
          </a:p>
          <a:p>
            <a:pPr marL="381000" indent="-190500"/>
            <a:r>
              <a:rPr lang="en-US" dirty="0"/>
              <a:t>The environment changes as new species move in, adding nutrients and generating habitat.</a:t>
            </a:r>
          </a:p>
        </p:txBody>
      </p:sp>
      <p:pic>
        <p:nvPicPr>
          <p:cNvPr id="110599" name="Picture 7"/>
          <p:cNvPicPr>
            <a:picLocks noChangeAspect="1" noChangeArrowheads="1"/>
          </p:cNvPicPr>
          <p:nvPr/>
        </p:nvPicPr>
        <p:blipFill>
          <a:blip r:embed="rId3" cstate="email"/>
          <a:srcRect/>
          <a:stretch>
            <a:fillRect/>
          </a:stretch>
        </p:blipFill>
        <p:spPr bwMode="auto">
          <a:xfrm>
            <a:off x="0" y="3505200"/>
            <a:ext cx="9144000" cy="3248025"/>
          </a:xfrm>
          <a:prstGeom prst="rect">
            <a:avLst/>
          </a:prstGeom>
          <a:noFill/>
          <a:ln w="9525">
            <a:noFill/>
            <a:miter lim="800000"/>
            <a:headEnd/>
            <a:tailEnd/>
          </a:ln>
          <a:effectLst/>
        </p:spPr>
      </p:pic>
      <p:sp>
        <p:nvSpPr>
          <p:cNvPr id="6" name="Rectangle 5"/>
          <p:cNvSpPr/>
          <p:nvPr/>
        </p:nvSpPr>
        <p:spPr>
          <a:xfrm>
            <a:off x="609600" y="1516103"/>
            <a:ext cx="1946176" cy="523220"/>
          </a:xfrm>
          <a:prstGeom prst="rect">
            <a:avLst/>
          </a:prstGeom>
          <a:noFill/>
        </p:spPr>
        <p:txBody>
          <a:bodyPr wrap="square" lIns="91440" tIns="45720" rIns="91440" bIns="45720">
            <a:spAutoFit/>
          </a:bodyPr>
          <a:lstStyle/>
          <a:p>
            <a:pPr algn="ctr"/>
            <a:r>
              <a:rPr lang="en-US" sz="2800" dirty="0">
                <a:ln w="13462">
                  <a:solidFill>
                    <a:schemeClr val="bg1"/>
                  </a:solidFill>
                  <a:prstDash val="solid"/>
                </a:ln>
                <a:solidFill>
                  <a:schemeClr val="accent2">
                    <a:lumMod val="50000"/>
                  </a:schemeClr>
                </a:solidFill>
                <a:effectLst>
                  <a:outerShdw dist="38100" dir="2700000" algn="bl" rotWithShape="0">
                    <a:schemeClr val="accent5"/>
                  </a:outerShdw>
                </a:effectLst>
              </a:rPr>
              <a:t>LICHENS</a:t>
            </a:r>
            <a:endParaRPr lang="en-US" sz="2800" b="1" cap="none" spc="0" dirty="0">
              <a:ln w="13462">
                <a:solidFill>
                  <a:schemeClr val="bg1"/>
                </a:solidFill>
                <a:prstDash val="solid"/>
              </a:ln>
              <a:solidFill>
                <a:schemeClr val="accent2">
                  <a:lumMod val="50000"/>
                </a:schemeClr>
              </a:solidFill>
              <a:effectLst>
                <a:outerShdw dist="38100" dir="2700000" algn="bl" rotWithShape="0">
                  <a:schemeClr val="accent5"/>
                </a:outerShdw>
              </a:effectLst>
            </a:endParaRPr>
          </a:p>
        </p:txBody>
      </p:sp>
      <p:sp>
        <p:nvSpPr>
          <p:cNvPr id="7" name="Rectangle 6"/>
          <p:cNvSpPr/>
          <p:nvPr/>
        </p:nvSpPr>
        <p:spPr>
          <a:xfrm>
            <a:off x="4462903" y="2249042"/>
            <a:ext cx="1658144" cy="523220"/>
          </a:xfrm>
          <a:prstGeom prst="rect">
            <a:avLst/>
          </a:prstGeom>
          <a:noFill/>
        </p:spPr>
        <p:txBody>
          <a:bodyPr wrap="square" lIns="91440" tIns="45720" rIns="91440" bIns="45720">
            <a:spAutoFit/>
          </a:bodyPr>
          <a:lstStyle/>
          <a:p>
            <a:pPr algn="ctr"/>
            <a:r>
              <a:rPr lang="en-US" sz="2800" dirty="0">
                <a:ln w="13462">
                  <a:solidFill>
                    <a:schemeClr val="bg1"/>
                  </a:solidFill>
                  <a:prstDash val="solid"/>
                </a:ln>
                <a:solidFill>
                  <a:schemeClr val="accent2">
                    <a:lumMod val="50000"/>
                  </a:schemeClr>
                </a:solidFill>
                <a:effectLst>
                  <a:outerShdw dist="38100" dir="2700000" algn="bl" rotWithShape="0">
                    <a:schemeClr val="accent5"/>
                  </a:outerShdw>
                </a:effectLst>
              </a:rPr>
              <a:t>SOIL </a:t>
            </a:r>
            <a:endParaRPr lang="en-US" sz="2800" b="1" cap="none" spc="0" dirty="0">
              <a:ln w="13462">
                <a:solidFill>
                  <a:schemeClr val="bg1"/>
                </a:solidFill>
                <a:prstDash val="solid"/>
              </a:ln>
              <a:solidFill>
                <a:schemeClr val="accent2">
                  <a:lumMod val="50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362839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32" name="Picture 24"/>
          <p:cNvPicPr>
            <a:picLocks noChangeAspect="1" noChangeArrowheads="1"/>
          </p:cNvPicPr>
          <p:nvPr/>
        </p:nvPicPr>
        <p:blipFill>
          <a:blip r:embed="rId3"/>
          <a:srcRect/>
          <a:stretch>
            <a:fillRect/>
          </a:stretch>
        </p:blipFill>
        <p:spPr bwMode="auto">
          <a:xfrm>
            <a:off x="351906" y="2096208"/>
            <a:ext cx="4184848" cy="3995595"/>
          </a:xfrm>
          <a:prstGeom prst="rect">
            <a:avLst/>
          </a:prstGeom>
          <a:noFill/>
          <a:ln w="9525">
            <a:noFill/>
            <a:miter lim="800000"/>
            <a:headEnd/>
            <a:tailEnd/>
          </a:ln>
          <a:effectLst/>
        </p:spPr>
      </p:pic>
      <p:sp>
        <p:nvSpPr>
          <p:cNvPr id="17410" name="Rectangle 2"/>
          <p:cNvSpPr>
            <a:spLocks noGrp="1" noChangeArrowheads="1"/>
          </p:cNvSpPr>
          <p:nvPr>
            <p:ph type="title"/>
          </p:nvPr>
        </p:nvSpPr>
        <p:spPr/>
        <p:txBody>
          <a:bodyPr/>
          <a:lstStyle/>
          <a:p>
            <a:r>
              <a:rPr lang="en-US" b="1" dirty="0">
                <a:latin typeface="Arial" pitchFamily="-123" charset="0"/>
              </a:rPr>
              <a:t>Mechanisms of Biological Evolution</a:t>
            </a:r>
            <a:endParaRPr lang="en-US" dirty="0"/>
          </a:p>
        </p:txBody>
      </p:sp>
      <p:sp>
        <p:nvSpPr>
          <p:cNvPr id="17415" name="Text Box 7"/>
          <p:cNvSpPr txBox="1">
            <a:spLocks noChangeArrowheads="1"/>
          </p:cNvSpPr>
          <p:nvPr/>
        </p:nvSpPr>
        <p:spPr bwMode="auto">
          <a:xfrm>
            <a:off x="6781800" y="304800"/>
            <a:ext cx="2187575" cy="549275"/>
          </a:xfrm>
          <a:prstGeom prst="rect">
            <a:avLst/>
          </a:prstGeom>
          <a:noFill/>
          <a:ln w="9525">
            <a:noFill/>
            <a:miter lim="800000"/>
            <a:headEnd/>
            <a:tailEnd/>
          </a:ln>
        </p:spPr>
        <p:txBody>
          <a:bodyPr>
            <a:prstTxWarp prst="textNoShape">
              <a:avLst/>
            </a:prstTxWarp>
            <a:spAutoFit/>
          </a:bodyPr>
          <a:lstStyle/>
          <a:p>
            <a:pPr>
              <a:spcBef>
                <a:spcPct val="50000"/>
              </a:spcBef>
            </a:pPr>
            <a:endParaRPr lang="en-US" sz="1200" i="1"/>
          </a:p>
          <a:p>
            <a:pPr>
              <a:spcBef>
                <a:spcPct val="50000"/>
              </a:spcBef>
            </a:pPr>
            <a:endParaRPr lang="en-US" sz="1200" i="1"/>
          </a:p>
        </p:txBody>
      </p:sp>
      <p:sp>
        <p:nvSpPr>
          <p:cNvPr id="17418" name="Text Box 10"/>
          <p:cNvSpPr txBox="1">
            <a:spLocks noChangeArrowheads="1"/>
          </p:cNvSpPr>
          <p:nvPr/>
        </p:nvSpPr>
        <p:spPr bwMode="auto">
          <a:xfrm>
            <a:off x="4191000" y="5334000"/>
            <a:ext cx="3886200" cy="4191000"/>
          </a:xfrm>
          <a:prstGeom prst="rect">
            <a:avLst/>
          </a:prstGeom>
          <a:noFill/>
          <a:ln w="9525">
            <a:noFill/>
            <a:miter lim="800000"/>
            <a:headEnd/>
            <a:tailEnd/>
          </a:ln>
        </p:spPr>
        <p:txBody>
          <a:bodyPr>
            <a:prstTxWarp prst="textNoShape">
              <a:avLst/>
            </a:prstTxWarp>
          </a:bodyPr>
          <a:lstStyle/>
          <a:p>
            <a:pPr marL="231775" indent="-231775">
              <a:spcBef>
                <a:spcPct val="50000"/>
              </a:spcBef>
            </a:pPr>
            <a:endParaRPr lang="en-US" sz="2400" b="0"/>
          </a:p>
          <a:p>
            <a:pPr marL="231775" indent="-231775">
              <a:spcBef>
                <a:spcPct val="50000"/>
              </a:spcBef>
              <a:buFontTx/>
              <a:buChar char="•"/>
            </a:pPr>
            <a:endParaRPr lang="en-US" sz="1200"/>
          </a:p>
        </p:txBody>
      </p:sp>
      <p:sp>
        <p:nvSpPr>
          <p:cNvPr id="17428" name="Rectangle 20"/>
          <p:cNvSpPr>
            <a:spLocks noChangeArrowheads="1"/>
          </p:cNvSpPr>
          <p:nvPr/>
        </p:nvSpPr>
        <p:spPr bwMode="auto">
          <a:xfrm>
            <a:off x="1668463" y="5167313"/>
            <a:ext cx="184150" cy="287337"/>
          </a:xfrm>
          <a:prstGeom prst="rect">
            <a:avLst/>
          </a:prstGeom>
          <a:noFill/>
          <a:ln w="9525">
            <a:noFill/>
            <a:miter lim="800000"/>
            <a:headEnd/>
            <a:tailEnd/>
          </a:ln>
        </p:spPr>
        <p:txBody>
          <a:bodyPr wrap="none">
            <a:prstTxWarp prst="textNoShape">
              <a:avLst/>
            </a:prstTxWarp>
            <a:spAutoFit/>
          </a:bodyPr>
          <a:lstStyle/>
          <a:p>
            <a:pPr eaLnBrk="1" hangingPunct="1">
              <a:lnSpc>
                <a:spcPct val="80000"/>
              </a:lnSpc>
              <a:spcBef>
                <a:spcPct val="20000"/>
              </a:spcBef>
              <a:buFont typeface="Times" pitchFamily="-123" charset="0"/>
              <a:buNone/>
            </a:pPr>
            <a:endParaRPr lang="en-US" sz="1600" b="0"/>
          </a:p>
        </p:txBody>
      </p:sp>
      <p:sp>
        <p:nvSpPr>
          <p:cNvPr id="17431" name="Rectangle 23"/>
          <p:cNvSpPr>
            <a:spLocks noChangeArrowheads="1"/>
          </p:cNvSpPr>
          <p:nvPr/>
        </p:nvSpPr>
        <p:spPr bwMode="auto">
          <a:xfrm>
            <a:off x="381000" y="228600"/>
            <a:ext cx="4572000" cy="366713"/>
          </a:xfrm>
          <a:prstGeom prst="rect">
            <a:avLst/>
          </a:prstGeom>
          <a:noFill/>
          <a:ln w="9525">
            <a:noFill/>
            <a:miter lim="800000"/>
            <a:headEnd/>
            <a:tailEnd/>
          </a:ln>
        </p:spPr>
        <p:txBody>
          <a:bodyPr>
            <a:prstTxWarp prst="textNoShape">
              <a:avLst/>
            </a:prstTxWarp>
            <a:spAutoFit/>
          </a:bodyPr>
          <a:lstStyle/>
          <a:p>
            <a:r>
              <a:rPr lang="en-US" sz="1800">
                <a:solidFill>
                  <a:srgbClr val="008040"/>
                </a:solidFill>
              </a:rPr>
              <a:t>Lesson 5.</a:t>
            </a:r>
            <a:r>
              <a:rPr lang="en-US" sz="1800">
                <a:solidFill>
                  <a:srgbClr val="008040"/>
                </a:solidFill>
                <a:latin typeface="Arial Bold" pitchFamily="-123" charset="0"/>
                <a:ea typeface="MS Pゴシック" pitchFamily="-92" charset="-128"/>
                <a:cs typeface="MS Pゴシック" pitchFamily="-92" charset="-128"/>
              </a:rPr>
              <a:t>1 Evolution</a:t>
            </a:r>
          </a:p>
        </p:txBody>
      </p:sp>
      <p:sp>
        <p:nvSpPr>
          <p:cNvPr id="13" name="Rectangle 3"/>
          <p:cNvSpPr txBox="1">
            <a:spLocks noChangeArrowheads="1"/>
          </p:cNvSpPr>
          <p:nvPr/>
        </p:nvSpPr>
        <p:spPr bwMode="auto">
          <a:xfrm>
            <a:off x="4778216" y="2706513"/>
            <a:ext cx="3904660" cy="3733800"/>
          </a:xfrm>
          <a:prstGeom prst="rect">
            <a:avLst/>
          </a:prstGeom>
          <a:noFill/>
          <a:ln w="9525">
            <a:noFill/>
            <a:miter lim="800000"/>
            <a:headEnd/>
            <a:tailEnd/>
          </a:ln>
          <a:effectLst>
            <a:outerShdw blurRad="50800" dist="12700" dir="8100000" algn="ctr" rotWithShape="0">
              <a:srgbClr val="FFFFFF">
                <a:alpha val="75000"/>
              </a:srgbClr>
            </a:outerShdw>
          </a:effectLst>
        </p:spPr>
        <p:txBody>
          <a:bodyPr vert="horz" wrap="square" lIns="91440" tIns="45720" rIns="91440" bIns="45720" numCol="1" anchor="t" anchorCtr="0" compatLnSpc="1">
            <a:prstTxWarp prst="textNoShape">
              <a:avLst/>
            </a:prstTxWarp>
          </a:bodyPr>
          <a:lstStyle>
            <a:lvl1pPr marL="169863" indent="-169863" algn="l" rtl="0" fontAlgn="base">
              <a:lnSpc>
                <a:spcPct val="90000"/>
              </a:lnSpc>
              <a:spcBef>
                <a:spcPct val="20000"/>
              </a:spcBef>
              <a:spcAft>
                <a:spcPct val="0"/>
              </a:spcAft>
              <a:buFont typeface="Times" pitchFamily="-123" charset="0"/>
              <a:buChar char="•"/>
              <a:defRPr sz="2400">
                <a:solidFill>
                  <a:schemeClr val="tx1"/>
                </a:solidFill>
                <a:latin typeface="+mn-lt"/>
                <a:ea typeface="+mn-ea"/>
                <a:cs typeface="+mn-cs"/>
              </a:defRPr>
            </a:lvl1pPr>
            <a:lvl2pPr marL="627063" indent="-169863" algn="l" rtl="0" fontAlgn="base">
              <a:lnSpc>
                <a:spcPct val="90000"/>
              </a:lnSpc>
              <a:spcBef>
                <a:spcPct val="20000"/>
              </a:spcBef>
              <a:spcAft>
                <a:spcPct val="0"/>
              </a:spcAft>
              <a:buFont typeface="Times" pitchFamily="-123" charset="0"/>
              <a:buChar char="•"/>
              <a:defRPr sz="2000">
                <a:solidFill>
                  <a:schemeClr val="tx1"/>
                </a:solidFill>
                <a:latin typeface="+mn-lt"/>
                <a:ea typeface="+mn-ea"/>
                <a:cs typeface="+mn-cs"/>
              </a:defRPr>
            </a:lvl2pPr>
            <a:lvl3pPr marL="1084263" indent="-169863" algn="l" rtl="0" fontAlgn="base">
              <a:spcBef>
                <a:spcPct val="20000"/>
              </a:spcBef>
              <a:spcAft>
                <a:spcPct val="0"/>
              </a:spcAft>
              <a:buFont typeface="Times" pitchFamily="-123" charset="0"/>
              <a:buChar char="•"/>
              <a:defRPr>
                <a:solidFill>
                  <a:schemeClr val="tx1"/>
                </a:solidFill>
                <a:latin typeface="+mn-lt"/>
                <a:ea typeface="+mn-ea"/>
                <a:cs typeface="+mn-cs"/>
              </a:defRPr>
            </a:lvl3pPr>
            <a:lvl4pPr marL="1490663" indent="-119063" algn="l" rtl="0" fontAlgn="base">
              <a:spcBef>
                <a:spcPct val="20000"/>
              </a:spcBef>
              <a:spcAft>
                <a:spcPct val="0"/>
              </a:spcAft>
              <a:buFont typeface="Times" pitchFamily="-123" charset="0"/>
              <a:buChar char="•"/>
              <a:defRPr sz="1600">
                <a:solidFill>
                  <a:schemeClr val="tx1"/>
                </a:solidFill>
                <a:latin typeface="+mn-lt"/>
                <a:ea typeface="+mn-ea"/>
                <a:cs typeface="+mn-cs"/>
              </a:defRPr>
            </a:lvl4pPr>
            <a:lvl5pPr marL="1947863" indent="-119063" algn="l" rtl="0" fontAlgn="base">
              <a:lnSpc>
                <a:spcPct val="90000"/>
              </a:lnSpc>
              <a:spcBef>
                <a:spcPct val="20000"/>
              </a:spcBef>
              <a:spcAft>
                <a:spcPct val="0"/>
              </a:spcAft>
              <a:buFont typeface="Times" pitchFamily="-123" charset="0"/>
              <a:buChar char="•"/>
              <a:defRPr sz="1400">
                <a:solidFill>
                  <a:schemeClr val="tx1"/>
                </a:solidFill>
                <a:latin typeface="+mn-lt"/>
                <a:ea typeface="+mn-ea"/>
                <a:cs typeface="+mn-cs"/>
              </a:defRPr>
            </a:lvl5pPr>
            <a:lvl6pPr marL="2405063" indent="-119063" algn="l" rtl="0" fontAlgn="base">
              <a:lnSpc>
                <a:spcPct val="90000"/>
              </a:lnSpc>
              <a:spcBef>
                <a:spcPct val="20000"/>
              </a:spcBef>
              <a:spcAft>
                <a:spcPct val="0"/>
              </a:spcAft>
              <a:buFont typeface="Times" pitchFamily="-123" charset="0"/>
              <a:buChar char="•"/>
              <a:defRPr sz="1400">
                <a:solidFill>
                  <a:schemeClr val="tx1"/>
                </a:solidFill>
                <a:latin typeface="+mn-lt"/>
                <a:ea typeface="+mn-ea"/>
                <a:cs typeface="+mn-cs"/>
              </a:defRPr>
            </a:lvl6pPr>
            <a:lvl7pPr marL="2862263" indent="-119063" algn="l" rtl="0" fontAlgn="base">
              <a:lnSpc>
                <a:spcPct val="90000"/>
              </a:lnSpc>
              <a:spcBef>
                <a:spcPct val="20000"/>
              </a:spcBef>
              <a:spcAft>
                <a:spcPct val="0"/>
              </a:spcAft>
              <a:buFont typeface="Times" pitchFamily="-123" charset="0"/>
              <a:buChar char="•"/>
              <a:defRPr sz="1400">
                <a:solidFill>
                  <a:schemeClr val="tx1"/>
                </a:solidFill>
                <a:latin typeface="+mn-lt"/>
                <a:ea typeface="+mn-ea"/>
                <a:cs typeface="+mn-cs"/>
              </a:defRPr>
            </a:lvl7pPr>
            <a:lvl8pPr marL="3319463" indent="-119063" algn="l" rtl="0" fontAlgn="base">
              <a:lnSpc>
                <a:spcPct val="90000"/>
              </a:lnSpc>
              <a:spcBef>
                <a:spcPct val="20000"/>
              </a:spcBef>
              <a:spcAft>
                <a:spcPct val="0"/>
              </a:spcAft>
              <a:buFont typeface="Times" pitchFamily="-123" charset="0"/>
              <a:buChar char="•"/>
              <a:defRPr sz="1400">
                <a:solidFill>
                  <a:schemeClr val="tx1"/>
                </a:solidFill>
                <a:latin typeface="+mn-lt"/>
                <a:ea typeface="+mn-ea"/>
                <a:cs typeface="+mn-cs"/>
              </a:defRPr>
            </a:lvl8pPr>
            <a:lvl9pPr marL="3776663" indent="-119063" algn="l" rtl="0" fontAlgn="base">
              <a:lnSpc>
                <a:spcPct val="90000"/>
              </a:lnSpc>
              <a:spcBef>
                <a:spcPct val="20000"/>
              </a:spcBef>
              <a:spcAft>
                <a:spcPct val="0"/>
              </a:spcAft>
              <a:buFont typeface="Times" pitchFamily="-123" charset="0"/>
              <a:buChar char="•"/>
              <a:defRPr sz="1400">
                <a:solidFill>
                  <a:schemeClr val="tx1"/>
                </a:solidFill>
                <a:latin typeface="+mn-lt"/>
                <a:ea typeface="+mn-ea"/>
                <a:cs typeface="+mn-cs"/>
              </a:defRPr>
            </a:lvl9pPr>
          </a:lstStyle>
          <a:p>
            <a:pPr>
              <a:spcBef>
                <a:spcPct val="50000"/>
              </a:spcBef>
            </a:pPr>
            <a:endParaRPr lang="en-US" b="0" dirty="0"/>
          </a:p>
          <a:p>
            <a:pPr>
              <a:spcBef>
                <a:spcPct val="50000"/>
              </a:spcBef>
            </a:pPr>
            <a:r>
              <a:rPr lang="en-US" b="0" dirty="0"/>
              <a:t>____________________: </a:t>
            </a:r>
            <a:r>
              <a:rPr lang="en-US" sz="2800" b="0" dirty="0"/>
              <a:t>Accidental change in  DNA that can give rise to variation among individuals</a:t>
            </a:r>
            <a:endParaRPr lang="en-US" sz="2800" dirty="0"/>
          </a:p>
        </p:txBody>
      </p:sp>
      <p:sp>
        <p:nvSpPr>
          <p:cNvPr id="14" name="Rectangle 13"/>
          <p:cNvSpPr/>
          <p:nvPr/>
        </p:nvSpPr>
        <p:spPr>
          <a:xfrm>
            <a:off x="5059287" y="2884107"/>
            <a:ext cx="3342518" cy="830997"/>
          </a:xfrm>
          <a:prstGeom prst="rect">
            <a:avLst/>
          </a:prstGeom>
          <a:noFill/>
        </p:spPr>
        <p:txBody>
          <a:bodyPr wrap="none" lIns="91440" tIns="45720" rIns="91440" bIns="45720">
            <a:spAutoFit/>
          </a:bodyPr>
          <a:lstStyle/>
          <a:p>
            <a:pPr algn="ctr"/>
            <a:r>
              <a:rPr lang="en-US" sz="4800" dirty="0">
                <a:ln w="13462">
                  <a:solidFill>
                    <a:schemeClr val="bg1"/>
                  </a:solidFill>
                  <a:prstDash val="solid"/>
                </a:ln>
                <a:solidFill>
                  <a:schemeClr val="accent2">
                    <a:lumMod val="50000"/>
                  </a:schemeClr>
                </a:solidFill>
                <a:effectLst>
                  <a:outerShdw dist="38100" dir="2700000" algn="bl" rotWithShape="0">
                    <a:schemeClr val="accent5"/>
                  </a:outerShdw>
                </a:effectLst>
              </a:rPr>
              <a:t>MUTATION</a:t>
            </a:r>
            <a:endParaRPr lang="en-US" sz="4800" b="1" cap="none" spc="0" dirty="0">
              <a:ln w="13462">
                <a:solidFill>
                  <a:schemeClr val="bg1"/>
                </a:solidFill>
                <a:prstDash val="solid"/>
              </a:ln>
              <a:solidFill>
                <a:schemeClr val="accent2">
                  <a:lumMod val="50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2432497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Rectangle 3"/>
          <p:cNvSpPr>
            <a:spLocks noGrp="1" noChangeArrowheads="1"/>
          </p:cNvSpPr>
          <p:nvPr>
            <p:ph type="title"/>
          </p:nvPr>
        </p:nvSpPr>
        <p:spPr>
          <a:xfrm>
            <a:off x="609600" y="762000"/>
            <a:ext cx="7772400" cy="1143000"/>
          </a:xfrm>
        </p:spPr>
        <p:txBody>
          <a:bodyPr/>
          <a:lstStyle/>
          <a:p>
            <a:r>
              <a:rPr lang="en-US" b="1">
                <a:latin typeface="Arial" pitchFamily="-123" charset="0"/>
              </a:rPr>
              <a:t>Secondary Succession</a:t>
            </a:r>
            <a:endParaRPr lang="en-US"/>
          </a:p>
        </p:txBody>
      </p:sp>
      <p:sp>
        <p:nvSpPr>
          <p:cNvPr id="112644" name="Rectangle 4"/>
          <p:cNvSpPr>
            <a:spLocks noChangeArrowheads="1"/>
          </p:cNvSpPr>
          <p:nvPr/>
        </p:nvSpPr>
        <p:spPr bwMode="auto">
          <a:xfrm>
            <a:off x="381000" y="233363"/>
            <a:ext cx="3638550" cy="366712"/>
          </a:xfrm>
          <a:prstGeom prst="rect">
            <a:avLst/>
          </a:prstGeom>
          <a:noFill/>
          <a:ln w="9525">
            <a:noFill/>
            <a:miter lim="800000"/>
            <a:headEnd/>
            <a:tailEnd/>
          </a:ln>
        </p:spPr>
        <p:txBody>
          <a:bodyPr wrap="none">
            <a:prstTxWarp prst="textNoShape">
              <a:avLst/>
            </a:prstTxWarp>
            <a:spAutoFit/>
          </a:bodyPr>
          <a:lstStyle/>
          <a:p>
            <a:r>
              <a:rPr lang="en-US" sz="1800">
                <a:solidFill>
                  <a:srgbClr val="008040"/>
                </a:solidFill>
              </a:rPr>
              <a:t>Lesson 5.4 Community Stability</a:t>
            </a:r>
            <a:endParaRPr lang="en-US" sz="1200"/>
          </a:p>
        </p:txBody>
      </p:sp>
      <p:sp>
        <p:nvSpPr>
          <p:cNvPr id="112646" name="Rectangle 6"/>
          <p:cNvSpPr>
            <a:spLocks noGrp="1" noChangeArrowheads="1"/>
          </p:cNvSpPr>
          <p:nvPr>
            <p:ph type="body" idx="1"/>
          </p:nvPr>
        </p:nvSpPr>
        <p:spPr>
          <a:xfrm>
            <a:off x="609600" y="1752600"/>
            <a:ext cx="8354888" cy="1981200"/>
          </a:xfrm>
        </p:spPr>
        <p:txBody>
          <a:bodyPr/>
          <a:lstStyle/>
          <a:p>
            <a:pPr marL="457200" indent="-457200"/>
            <a:r>
              <a:rPr lang="en-US" dirty="0"/>
              <a:t>Occurs when a disturbance dramatically alters a community but does ____________________________.</a:t>
            </a:r>
          </a:p>
          <a:p>
            <a:pPr marL="0" indent="0">
              <a:buNone/>
            </a:pPr>
            <a:endParaRPr lang="en-US" dirty="0"/>
          </a:p>
          <a:p>
            <a:pPr marL="457200" indent="-457200"/>
            <a:r>
              <a:rPr lang="en-US" dirty="0"/>
              <a:t>Common after disturbances such as _________, ____________, or ______________. </a:t>
            </a:r>
          </a:p>
          <a:p>
            <a:pPr marL="457200" indent="-457200"/>
            <a:endParaRPr lang="en-US" dirty="0"/>
          </a:p>
          <a:p>
            <a:pPr marL="457200" indent="-457200"/>
            <a:r>
              <a:rPr lang="en-US" dirty="0"/>
              <a:t>At least _______ is left from the previous ecosystem. </a:t>
            </a:r>
          </a:p>
        </p:txBody>
      </p:sp>
      <p:sp>
        <p:nvSpPr>
          <p:cNvPr id="7" name="Rectangle 6"/>
          <p:cNvSpPr/>
          <p:nvPr/>
        </p:nvSpPr>
        <p:spPr>
          <a:xfrm>
            <a:off x="2411760" y="1988380"/>
            <a:ext cx="7670948" cy="523220"/>
          </a:xfrm>
          <a:prstGeom prst="rect">
            <a:avLst/>
          </a:prstGeom>
          <a:noFill/>
        </p:spPr>
        <p:txBody>
          <a:bodyPr wrap="square" lIns="91440" tIns="45720" rIns="91440" bIns="45720">
            <a:spAutoFit/>
          </a:bodyPr>
          <a:lstStyle/>
          <a:p>
            <a:pPr algn="ctr"/>
            <a:r>
              <a:rPr lang="en-US" sz="2800" dirty="0">
                <a:ln w="13462">
                  <a:solidFill>
                    <a:schemeClr val="bg1"/>
                  </a:solidFill>
                  <a:prstDash val="solid"/>
                </a:ln>
                <a:solidFill>
                  <a:schemeClr val="accent2">
                    <a:lumMod val="50000"/>
                  </a:schemeClr>
                </a:solidFill>
                <a:effectLst>
                  <a:outerShdw dist="38100" dir="2700000" algn="bl" rotWithShape="0">
                    <a:schemeClr val="accent5"/>
                  </a:outerShdw>
                </a:effectLst>
              </a:rPr>
              <a:t> </a:t>
            </a:r>
            <a:r>
              <a:rPr lang="en-US" sz="2400" dirty="0">
                <a:ln w="13462">
                  <a:solidFill>
                    <a:schemeClr val="bg1"/>
                  </a:solidFill>
                  <a:prstDash val="solid"/>
                </a:ln>
                <a:solidFill>
                  <a:schemeClr val="accent2">
                    <a:lumMod val="50000"/>
                  </a:schemeClr>
                </a:solidFill>
                <a:effectLst>
                  <a:outerShdw dist="38100" dir="2700000" algn="bl" rotWithShape="0">
                    <a:schemeClr val="accent5"/>
                  </a:outerShdw>
                </a:effectLst>
              </a:rPr>
              <a:t>NOT COMPLETELY DESTROY IT </a:t>
            </a:r>
            <a:endParaRPr lang="en-US" sz="2800" b="1" cap="none" spc="0" dirty="0">
              <a:ln w="13462">
                <a:solidFill>
                  <a:schemeClr val="bg1"/>
                </a:solidFill>
                <a:prstDash val="solid"/>
              </a:ln>
              <a:solidFill>
                <a:schemeClr val="accent2">
                  <a:lumMod val="50000"/>
                </a:schemeClr>
              </a:solidFill>
              <a:effectLst>
                <a:outerShdw dist="38100" dir="2700000" algn="bl" rotWithShape="0">
                  <a:schemeClr val="accent5"/>
                </a:outerShdw>
              </a:effectLst>
            </a:endParaRPr>
          </a:p>
        </p:txBody>
      </p:sp>
      <p:sp>
        <p:nvSpPr>
          <p:cNvPr id="8" name="Rectangle 7"/>
          <p:cNvSpPr/>
          <p:nvPr/>
        </p:nvSpPr>
        <p:spPr>
          <a:xfrm>
            <a:off x="6012160" y="2743200"/>
            <a:ext cx="1658144" cy="523220"/>
          </a:xfrm>
          <a:prstGeom prst="rect">
            <a:avLst/>
          </a:prstGeom>
          <a:noFill/>
        </p:spPr>
        <p:txBody>
          <a:bodyPr wrap="square" lIns="91440" tIns="45720" rIns="91440" bIns="45720">
            <a:spAutoFit/>
          </a:bodyPr>
          <a:lstStyle/>
          <a:p>
            <a:pPr algn="ctr"/>
            <a:r>
              <a:rPr lang="en-US" sz="2800" dirty="0">
                <a:ln w="13462">
                  <a:solidFill>
                    <a:schemeClr val="bg1"/>
                  </a:solidFill>
                  <a:prstDash val="solid"/>
                </a:ln>
                <a:solidFill>
                  <a:schemeClr val="accent2">
                    <a:lumMod val="50000"/>
                  </a:schemeClr>
                </a:solidFill>
                <a:effectLst>
                  <a:outerShdw dist="38100" dir="2700000" algn="bl" rotWithShape="0">
                    <a:schemeClr val="accent5"/>
                  </a:outerShdw>
                </a:effectLst>
              </a:rPr>
              <a:t>FIRE </a:t>
            </a:r>
            <a:endParaRPr lang="en-US" sz="2800" b="1" cap="none" spc="0" dirty="0">
              <a:ln w="13462">
                <a:solidFill>
                  <a:schemeClr val="bg1"/>
                </a:solidFill>
                <a:prstDash val="solid"/>
              </a:ln>
              <a:solidFill>
                <a:schemeClr val="accent2">
                  <a:lumMod val="50000"/>
                </a:schemeClr>
              </a:solidFill>
              <a:effectLst>
                <a:outerShdw dist="38100" dir="2700000" algn="bl" rotWithShape="0">
                  <a:schemeClr val="accent5"/>
                </a:outerShdw>
              </a:effectLst>
            </a:endParaRPr>
          </a:p>
        </p:txBody>
      </p:sp>
      <p:sp>
        <p:nvSpPr>
          <p:cNvPr id="9" name="Rectangle 8"/>
          <p:cNvSpPr/>
          <p:nvPr/>
        </p:nvSpPr>
        <p:spPr>
          <a:xfrm>
            <a:off x="1043608" y="3064770"/>
            <a:ext cx="2016224" cy="523220"/>
          </a:xfrm>
          <a:prstGeom prst="rect">
            <a:avLst/>
          </a:prstGeom>
          <a:noFill/>
        </p:spPr>
        <p:txBody>
          <a:bodyPr wrap="square" lIns="91440" tIns="45720" rIns="91440" bIns="45720">
            <a:spAutoFit/>
          </a:bodyPr>
          <a:lstStyle/>
          <a:p>
            <a:pPr algn="ctr"/>
            <a:r>
              <a:rPr lang="en-US" sz="2800" dirty="0">
                <a:ln w="13462">
                  <a:solidFill>
                    <a:schemeClr val="bg1"/>
                  </a:solidFill>
                  <a:prstDash val="solid"/>
                </a:ln>
                <a:solidFill>
                  <a:schemeClr val="accent2">
                    <a:lumMod val="50000"/>
                  </a:schemeClr>
                </a:solidFill>
                <a:effectLst>
                  <a:outerShdw dist="38100" dir="2700000" algn="bl" rotWithShape="0">
                    <a:schemeClr val="accent5"/>
                  </a:outerShdw>
                </a:effectLst>
              </a:rPr>
              <a:t>LOGGING </a:t>
            </a:r>
            <a:endParaRPr lang="en-US" sz="2800" b="1" cap="none" spc="0" dirty="0">
              <a:ln w="13462">
                <a:solidFill>
                  <a:schemeClr val="bg1"/>
                </a:solidFill>
                <a:prstDash val="solid"/>
              </a:ln>
              <a:solidFill>
                <a:schemeClr val="accent2">
                  <a:lumMod val="50000"/>
                </a:schemeClr>
              </a:solidFill>
              <a:effectLst>
                <a:outerShdw dist="38100" dir="2700000" algn="bl" rotWithShape="0">
                  <a:schemeClr val="accent5"/>
                </a:outerShdw>
              </a:effectLst>
            </a:endParaRPr>
          </a:p>
        </p:txBody>
      </p:sp>
      <p:sp>
        <p:nvSpPr>
          <p:cNvPr id="10" name="Rectangle 9"/>
          <p:cNvSpPr/>
          <p:nvPr/>
        </p:nvSpPr>
        <p:spPr>
          <a:xfrm>
            <a:off x="3867962" y="3176547"/>
            <a:ext cx="1838164" cy="523220"/>
          </a:xfrm>
          <a:prstGeom prst="rect">
            <a:avLst/>
          </a:prstGeom>
          <a:noFill/>
        </p:spPr>
        <p:txBody>
          <a:bodyPr wrap="square" lIns="91440" tIns="45720" rIns="91440" bIns="45720">
            <a:spAutoFit/>
          </a:bodyPr>
          <a:lstStyle/>
          <a:p>
            <a:pPr algn="ctr"/>
            <a:r>
              <a:rPr lang="en-US" sz="2800" dirty="0">
                <a:ln w="13462">
                  <a:solidFill>
                    <a:schemeClr val="bg1"/>
                  </a:solidFill>
                  <a:prstDash val="solid"/>
                </a:ln>
                <a:solidFill>
                  <a:schemeClr val="accent2">
                    <a:lumMod val="50000"/>
                  </a:schemeClr>
                </a:solidFill>
                <a:effectLst>
                  <a:outerShdw dist="38100" dir="2700000" algn="bl" rotWithShape="0">
                    <a:schemeClr val="accent5"/>
                  </a:outerShdw>
                </a:effectLst>
              </a:rPr>
              <a:t>FARMING </a:t>
            </a:r>
            <a:endParaRPr lang="en-US" sz="2800" b="1" cap="none" spc="0" dirty="0">
              <a:ln w="13462">
                <a:solidFill>
                  <a:schemeClr val="bg1"/>
                </a:solidFill>
                <a:prstDash val="solid"/>
              </a:ln>
              <a:solidFill>
                <a:schemeClr val="accent2">
                  <a:lumMod val="50000"/>
                </a:schemeClr>
              </a:solidFill>
              <a:effectLst>
                <a:outerShdw dist="38100" dir="2700000" algn="bl" rotWithShape="0">
                  <a:schemeClr val="accent5"/>
                </a:outerShdw>
              </a:effectLst>
            </a:endParaRPr>
          </a:p>
        </p:txBody>
      </p:sp>
      <p:sp>
        <p:nvSpPr>
          <p:cNvPr id="11" name="Rectangle 10"/>
          <p:cNvSpPr/>
          <p:nvPr/>
        </p:nvSpPr>
        <p:spPr>
          <a:xfrm>
            <a:off x="2051720" y="3969580"/>
            <a:ext cx="1658144" cy="523220"/>
          </a:xfrm>
          <a:prstGeom prst="rect">
            <a:avLst/>
          </a:prstGeom>
          <a:noFill/>
        </p:spPr>
        <p:txBody>
          <a:bodyPr wrap="square" lIns="91440" tIns="45720" rIns="91440" bIns="45720">
            <a:spAutoFit/>
          </a:bodyPr>
          <a:lstStyle/>
          <a:p>
            <a:pPr algn="ctr"/>
            <a:r>
              <a:rPr lang="en-US" sz="2800" dirty="0">
                <a:ln w="13462">
                  <a:solidFill>
                    <a:schemeClr val="bg1"/>
                  </a:solidFill>
                  <a:prstDash val="solid"/>
                </a:ln>
                <a:solidFill>
                  <a:schemeClr val="accent2">
                    <a:lumMod val="50000"/>
                  </a:schemeClr>
                </a:solidFill>
                <a:effectLst>
                  <a:outerShdw dist="38100" dir="2700000" algn="bl" rotWithShape="0">
                    <a:schemeClr val="accent5"/>
                  </a:outerShdw>
                </a:effectLst>
              </a:rPr>
              <a:t>SOIL </a:t>
            </a:r>
            <a:endParaRPr lang="en-US" sz="2800" b="1" cap="none" spc="0" dirty="0">
              <a:ln w="13462">
                <a:solidFill>
                  <a:schemeClr val="bg1"/>
                </a:solidFill>
                <a:prstDash val="solid"/>
              </a:ln>
              <a:solidFill>
                <a:schemeClr val="accent2">
                  <a:lumMod val="50000"/>
                </a:schemeClr>
              </a:solidFill>
              <a:effectLst>
                <a:outerShdw dist="38100" dir="2700000" algn="bl" rotWithShape="0">
                  <a:schemeClr val="accent5"/>
                </a:outerShdw>
              </a:effectLst>
            </a:endParaRPr>
          </a:p>
        </p:txBody>
      </p:sp>
      <p:pic>
        <p:nvPicPr>
          <p:cNvPr id="124934" name="Picture 6" descr="http://www.treeservicefinder.com/images/logg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6528" y="4581128"/>
            <a:ext cx="5258544" cy="2069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Rectangle 3"/>
          <p:cNvSpPr>
            <a:spLocks noGrp="1" noChangeArrowheads="1"/>
          </p:cNvSpPr>
          <p:nvPr>
            <p:ph type="title"/>
          </p:nvPr>
        </p:nvSpPr>
        <p:spPr>
          <a:xfrm>
            <a:off x="609600" y="762000"/>
            <a:ext cx="7772400" cy="1143000"/>
          </a:xfrm>
        </p:spPr>
        <p:txBody>
          <a:bodyPr/>
          <a:lstStyle/>
          <a:p>
            <a:r>
              <a:rPr lang="en-US" b="1">
                <a:latin typeface="Arial" pitchFamily="-123" charset="0"/>
              </a:rPr>
              <a:t>Secondary Succession</a:t>
            </a:r>
            <a:endParaRPr lang="en-US"/>
          </a:p>
        </p:txBody>
      </p:sp>
      <p:sp>
        <p:nvSpPr>
          <p:cNvPr id="112644" name="Rectangle 4"/>
          <p:cNvSpPr>
            <a:spLocks noChangeArrowheads="1"/>
          </p:cNvSpPr>
          <p:nvPr/>
        </p:nvSpPr>
        <p:spPr bwMode="auto">
          <a:xfrm>
            <a:off x="381000" y="233363"/>
            <a:ext cx="3638550" cy="366712"/>
          </a:xfrm>
          <a:prstGeom prst="rect">
            <a:avLst/>
          </a:prstGeom>
          <a:noFill/>
          <a:ln w="9525">
            <a:noFill/>
            <a:miter lim="800000"/>
            <a:headEnd/>
            <a:tailEnd/>
          </a:ln>
        </p:spPr>
        <p:txBody>
          <a:bodyPr wrap="none">
            <a:prstTxWarp prst="textNoShape">
              <a:avLst/>
            </a:prstTxWarp>
            <a:spAutoFit/>
          </a:bodyPr>
          <a:lstStyle/>
          <a:p>
            <a:r>
              <a:rPr lang="en-US" sz="1800">
                <a:solidFill>
                  <a:srgbClr val="008040"/>
                </a:solidFill>
              </a:rPr>
              <a:t>Lesson 5.4 Community Stability</a:t>
            </a:r>
            <a:endParaRPr lang="en-US" sz="1200"/>
          </a:p>
        </p:txBody>
      </p:sp>
      <p:sp>
        <p:nvSpPr>
          <p:cNvPr id="112646" name="Rectangle 6"/>
          <p:cNvSpPr>
            <a:spLocks noGrp="1" noChangeArrowheads="1"/>
          </p:cNvSpPr>
          <p:nvPr>
            <p:ph type="body" idx="1"/>
          </p:nvPr>
        </p:nvSpPr>
        <p:spPr>
          <a:xfrm>
            <a:off x="609600" y="1752600"/>
            <a:ext cx="7772400" cy="1981200"/>
          </a:xfrm>
        </p:spPr>
        <p:txBody>
          <a:bodyPr/>
          <a:lstStyle/>
          <a:p>
            <a:pPr marL="457200" indent="-457200"/>
            <a:r>
              <a:rPr lang="en-US" dirty="0"/>
              <a:t>___________  &amp;  ________ colonize a few years after the disturbance has occurred.</a:t>
            </a:r>
          </a:p>
          <a:p>
            <a:pPr marL="0" indent="0">
              <a:buNone/>
            </a:pPr>
            <a:endParaRPr lang="en-US" dirty="0"/>
          </a:p>
          <a:p>
            <a:pPr marL="457200" indent="-457200"/>
            <a:r>
              <a:rPr lang="en-US" dirty="0"/>
              <a:t>Occurs significantly ______________ than primary succession</a:t>
            </a:r>
          </a:p>
        </p:txBody>
      </p:sp>
      <p:pic>
        <p:nvPicPr>
          <p:cNvPr id="112647" name="Picture 7"/>
          <p:cNvPicPr>
            <a:picLocks noChangeAspect="1" noChangeArrowheads="1"/>
          </p:cNvPicPr>
          <p:nvPr/>
        </p:nvPicPr>
        <p:blipFill>
          <a:blip r:embed="rId3" cstate="email"/>
          <a:srcRect/>
          <a:stretch>
            <a:fillRect/>
          </a:stretch>
        </p:blipFill>
        <p:spPr bwMode="auto">
          <a:xfrm>
            <a:off x="0" y="3600450"/>
            <a:ext cx="9144000" cy="3257550"/>
          </a:xfrm>
          <a:prstGeom prst="rect">
            <a:avLst/>
          </a:prstGeom>
          <a:noFill/>
          <a:ln w="9525">
            <a:noFill/>
            <a:miter lim="800000"/>
            <a:headEnd/>
            <a:tailEnd/>
          </a:ln>
          <a:effectLst/>
        </p:spPr>
      </p:pic>
      <p:sp>
        <p:nvSpPr>
          <p:cNvPr id="7" name="Rectangle 6"/>
          <p:cNvSpPr/>
          <p:nvPr/>
        </p:nvSpPr>
        <p:spPr>
          <a:xfrm>
            <a:off x="1043608" y="1638955"/>
            <a:ext cx="2016224" cy="523220"/>
          </a:xfrm>
          <a:prstGeom prst="rect">
            <a:avLst/>
          </a:prstGeom>
          <a:noFill/>
        </p:spPr>
        <p:txBody>
          <a:bodyPr wrap="square" lIns="91440" tIns="45720" rIns="91440" bIns="45720">
            <a:spAutoFit/>
          </a:bodyPr>
          <a:lstStyle/>
          <a:p>
            <a:pPr algn="ctr"/>
            <a:r>
              <a:rPr lang="en-US" sz="2800" dirty="0">
                <a:ln w="13462">
                  <a:solidFill>
                    <a:schemeClr val="bg1"/>
                  </a:solidFill>
                  <a:prstDash val="solid"/>
                </a:ln>
                <a:solidFill>
                  <a:schemeClr val="accent2">
                    <a:lumMod val="50000"/>
                  </a:schemeClr>
                </a:solidFill>
                <a:effectLst>
                  <a:outerShdw dist="38100" dir="2700000" algn="bl" rotWithShape="0">
                    <a:schemeClr val="accent5"/>
                  </a:outerShdw>
                </a:effectLst>
              </a:rPr>
              <a:t>GRASSES </a:t>
            </a:r>
            <a:endParaRPr lang="en-US" sz="2800" b="1" cap="none" spc="0" dirty="0">
              <a:ln w="13462">
                <a:solidFill>
                  <a:schemeClr val="bg1"/>
                </a:solidFill>
                <a:prstDash val="solid"/>
              </a:ln>
              <a:solidFill>
                <a:schemeClr val="accent2">
                  <a:lumMod val="50000"/>
                </a:schemeClr>
              </a:solidFill>
              <a:effectLst>
                <a:outerShdw dist="38100" dir="2700000" algn="bl" rotWithShape="0">
                  <a:schemeClr val="accent5"/>
                </a:outerShdw>
              </a:effectLst>
            </a:endParaRPr>
          </a:p>
        </p:txBody>
      </p:sp>
      <p:sp>
        <p:nvSpPr>
          <p:cNvPr id="8" name="Rectangle 7"/>
          <p:cNvSpPr/>
          <p:nvPr/>
        </p:nvSpPr>
        <p:spPr>
          <a:xfrm>
            <a:off x="3203848" y="1611328"/>
            <a:ext cx="2016224" cy="523220"/>
          </a:xfrm>
          <a:prstGeom prst="rect">
            <a:avLst/>
          </a:prstGeom>
          <a:noFill/>
        </p:spPr>
        <p:txBody>
          <a:bodyPr wrap="square" lIns="91440" tIns="45720" rIns="91440" bIns="45720">
            <a:spAutoFit/>
          </a:bodyPr>
          <a:lstStyle/>
          <a:p>
            <a:pPr algn="ctr"/>
            <a:r>
              <a:rPr lang="en-US" sz="2800" dirty="0">
                <a:ln w="13462">
                  <a:solidFill>
                    <a:schemeClr val="bg1"/>
                  </a:solidFill>
                  <a:prstDash val="solid"/>
                </a:ln>
                <a:solidFill>
                  <a:schemeClr val="accent2">
                    <a:lumMod val="50000"/>
                  </a:schemeClr>
                </a:solidFill>
                <a:effectLst>
                  <a:outerShdw dist="38100" dir="2700000" algn="bl" rotWithShape="0">
                    <a:schemeClr val="accent5"/>
                  </a:outerShdw>
                </a:effectLst>
              </a:rPr>
              <a:t>HERBS</a:t>
            </a:r>
            <a:endParaRPr lang="en-US" sz="2800" b="1" cap="none" spc="0" dirty="0">
              <a:ln w="13462">
                <a:solidFill>
                  <a:schemeClr val="bg1"/>
                </a:solidFill>
                <a:prstDash val="solid"/>
              </a:ln>
              <a:solidFill>
                <a:schemeClr val="accent2">
                  <a:lumMod val="50000"/>
                </a:schemeClr>
              </a:solidFill>
              <a:effectLst>
                <a:outerShdw dist="38100" dir="2700000" algn="bl" rotWithShape="0">
                  <a:schemeClr val="accent5"/>
                </a:outerShdw>
              </a:effectLst>
            </a:endParaRPr>
          </a:p>
        </p:txBody>
      </p:sp>
      <p:sp>
        <p:nvSpPr>
          <p:cNvPr id="9" name="Rectangle 8"/>
          <p:cNvSpPr/>
          <p:nvPr/>
        </p:nvSpPr>
        <p:spPr>
          <a:xfrm>
            <a:off x="3940859" y="2820055"/>
            <a:ext cx="2016224" cy="523220"/>
          </a:xfrm>
          <a:prstGeom prst="rect">
            <a:avLst/>
          </a:prstGeom>
          <a:noFill/>
        </p:spPr>
        <p:txBody>
          <a:bodyPr wrap="square" lIns="91440" tIns="45720" rIns="91440" bIns="45720">
            <a:spAutoFit/>
          </a:bodyPr>
          <a:lstStyle/>
          <a:p>
            <a:pPr algn="ctr"/>
            <a:r>
              <a:rPr lang="en-US" sz="2800" dirty="0">
                <a:ln w="13462">
                  <a:solidFill>
                    <a:schemeClr val="bg1"/>
                  </a:solidFill>
                  <a:prstDash val="solid"/>
                </a:ln>
                <a:solidFill>
                  <a:schemeClr val="accent2">
                    <a:lumMod val="50000"/>
                  </a:schemeClr>
                </a:solidFill>
                <a:effectLst>
                  <a:outerShdw dist="38100" dir="2700000" algn="bl" rotWithShape="0">
                    <a:schemeClr val="accent5"/>
                  </a:outerShdw>
                </a:effectLst>
              </a:rPr>
              <a:t>FASTER </a:t>
            </a:r>
            <a:endParaRPr lang="en-US" sz="2800" b="1" cap="none" spc="0" dirty="0">
              <a:ln w="13462">
                <a:solidFill>
                  <a:schemeClr val="bg1"/>
                </a:solidFill>
                <a:prstDash val="solid"/>
              </a:ln>
              <a:solidFill>
                <a:schemeClr val="accent2">
                  <a:lumMod val="50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3597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Rectangle 3"/>
          <p:cNvSpPr>
            <a:spLocks noGrp="1" noChangeArrowheads="1"/>
          </p:cNvSpPr>
          <p:nvPr>
            <p:ph type="title"/>
          </p:nvPr>
        </p:nvSpPr>
        <p:spPr>
          <a:xfrm>
            <a:off x="609600" y="762000"/>
            <a:ext cx="7772400" cy="1143000"/>
          </a:xfrm>
        </p:spPr>
        <p:txBody>
          <a:bodyPr/>
          <a:lstStyle/>
          <a:p>
            <a:r>
              <a:rPr lang="en-US" b="1">
                <a:latin typeface="Arial" pitchFamily="-123" charset="0"/>
              </a:rPr>
              <a:t>Succession in Water</a:t>
            </a:r>
            <a:endParaRPr lang="en-US"/>
          </a:p>
        </p:txBody>
      </p:sp>
      <p:sp>
        <p:nvSpPr>
          <p:cNvPr id="114692" name="Rectangle 4"/>
          <p:cNvSpPr>
            <a:spLocks noChangeArrowheads="1"/>
          </p:cNvSpPr>
          <p:nvPr/>
        </p:nvSpPr>
        <p:spPr bwMode="auto">
          <a:xfrm>
            <a:off x="381000" y="233363"/>
            <a:ext cx="3638550" cy="366712"/>
          </a:xfrm>
          <a:prstGeom prst="rect">
            <a:avLst/>
          </a:prstGeom>
          <a:noFill/>
          <a:ln w="9525">
            <a:noFill/>
            <a:miter lim="800000"/>
            <a:headEnd/>
            <a:tailEnd/>
          </a:ln>
        </p:spPr>
        <p:txBody>
          <a:bodyPr wrap="none">
            <a:prstTxWarp prst="textNoShape">
              <a:avLst/>
            </a:prstTxWarp>
            <a:spAutoFit/>
          </a:bodyPr>
          <a:lstStyle/>
          <a:p>
            <a:r>
              <a:rPr lang="en-US" sz="1800">
                <a:solidFill>
                  <a:srgbClr val="008040"/>
                </a:solidFill>
              </a:rPr>
              <a:t>Lesson 5.4 Community Stability</a:t>
            </a:r>
            <a:endParaRPr lang="en-US" sz="1200"/>
          </a:p>
        </p:txBody>
      </p:sp>
      <p:sp>
        <p:nvSpPr>
          <p:cNvPr id="114694" name="Rectangle 6"/>
          <p:cNvSpPr>
            <a:spLocks noGrp="1" noChangeArrowheads="1"/>
          </p:cNvSpPr>
          <p:nvPr>
            <p:ph type="body" idx="1"/>
          </p:nvPr>
        </p:nvSpPr>
        <p:spPr>
          <a:xfrm>
            <a:off x="685800" y="1905000"/>
            <a:ext cx="7772400" cy="1752600"/>
          </a:xfrm>
        </p:spPr>
        <p:txBody>
          <a:bodyPr/>
          <a:lstStyle/>
          <a:p>
            <a:pPr marL="381000" indent="-190500"/>
            <a:r>
              <a:rPr lang="en-US" dirty="0"/>
              <a:t>__________ aquatic succession occurs when an area fills with water for the _______ time.</a:t>
            </a:r>
          </a:p>
          <a:p>
            <a:pPr marL="190500" indent="0">
              <a:buNone/>
            </a:pPr>
            <a:endParaRPr lang="en-US" dirty="0"/>
          </a:p>
          <a:p>
            <a:pPr marL="381000" indent="-190500"/>
            <a:r>
              <a:rPr lang="en-US" dirty="0"/>
              <a:t>This can happen when ____________ retreat and leave a depression in the ground. </a:t>
            </a:r>
          </a:p>
        </p:txBody>
      </p:sp>
      <p:sp>
        <p:nvSpPr>
          <p:cNvPr id="6" name="Rectangle 5"/>
          <p:cNvSpPr/>
          <p:nvPr/>
        </p:nvSpPr>
        <p:spPr>
          <a:xfrm>
            <a:off x="1043608" y="1786265"/>
            <a:ext cx="2016224" cy="523220"/>
          </a:xfrm>
          <a:prstGeom prst="rect">
            <a:avLst/>
          </a:prstGeom>
          <a:noFill/>
        </p:spPr>
        <p:txBody>
          <a:bodyPr wrap="square" lIns="91440" tIns="45720" rIns="91440" bIns="45720">
            <a:spAutoFit/>
          </a:bodyPr>
          <a:lstStyle/>
          <a:p>
            <a:pPr algn="ctr"/>
            <a:r>
              <a:rPr lang="en-US" sz="2800" dirty="0">
                <a:ln w="13462">
                  <a:solidFill>
                    <a:schemeClr val="bg1"/>
                  </a:solidFill>
                  <a:prstDash val="solid"/>
                </a:ln>
                <a:solidFill>
                  <a:schemeClr val="accent2">
                    <a:lumMod val="50000"/>
                  </a:schemeClr>
                </a:solidFill>
                <a:effectLst>
                  <a:outerShdw dist="38100" dir="2700000" algn="bl" rotWithShape="0">
                    <a:schemeClr val="accent5"/>
                  </a:outerShdw>
                </a:effectLst>
              </a:rPr>
              <a:t>PRIMARY </a:t>
            </a:r>
            <a:endParaRPr lang="en-US" sz="2800" b="1" cap="none" spc="0" dirty="0">
              <a:ln w="13462">
                <a:solidFill>
                  <a:schemeClr val="bg1"/>
                </a:solidFill>
                <a:prstDash val="solid"/>
              </a:ln>
              <a:solidFill>
                <a:schemeClr val="accent2">
                  <a:lumMod val="50000"/>
                </a:schemeClr>
              </a:solidFill>
              <a:effectLst>
                <a:outerShdw dist="38100" dir="2700000" algn="bl" rotWithShape="0">
                  <a:schemeClr val="accent5"/>
                </a:outerShdw>
              </a:effectLst>
            </a:endParaRPr>
          </a:p>
        </p:txBody>
      </p:sp>
      <p:sp>
        <p:nvSpPr>
          <p:cNvPr id="7" name="Rectangle 6"/>
          <p:cNvSpPr/>
          <p:nvPr/>
        </p:nvSpPr>
        <p:spPr>
          <a:xfrm>
            <a:off x="4355976" y="2105680"/>
            <a:ext cx="2016224" cy="523220"/>
          </a:xfrm>
          <a:prstGeom prst="rect">
            <a:avLst/>
          </a:prstGeom>
          <a:noFill/>
        </p:spPr>
        <p:txBody>
          <a:bodyPr wrap="square" lIns="91440" tIns="45720" rIns="91440" bIns="45720">
            <a:spAutoFit/>
          </a:bodyPr>
          <a:lstStyle/>
          <a:p>
            <a:pPr algn="ctr"/>
            <a:r>
              <a:rPr lang="en-US" sz="2800" dirty="0">
                <a:ln w="13462">
                  <a:solidFill>
                    <a:schemeClr val="bg1"/>
                  </a:solidFill>
                  <a:prstDash val="solid"/>
                </a:ln>
                <a:solidFill>
                  <a:schemeClr val="accent2">
                    <a:lumMod val="50000"/>
                  </a:schemeClr>
                </a:solidFill>
                <a:effectLst>
                  <a:outerShdw dist="38100" dir="2700000" algn="bl" rotWithShape="0">
                    <a:schemeClr val="accent5"/>
                  </a:outerShdw>
                </a:effectLst>
              </a:rPr>
              <a:t>FIRST </a:t>
            </a:r>
            <a:endParaRPr lang="en-US" sz="2800" b="1" cap="none" spc="0" dirty="0">
              <a:ln w="13462">
                <a:solidFill>
                  <a:schemeClr val="bg1"/>
                </a:solidFill>
                <a:prstDash val="solid"/>
              </a:ln>
              <a:solidFill>
                <a:schemeClr val="accent2">
                  <a:lumMod val="50000"/>
                </a:schemeClr>
              </a:solidFill>
              <a:effectLst>
                <a:outerShdw dist="38100" dir="2700000" algn="bl" rotWithShape="0">
                  <a:schemeClr val="accent5"/>
                </a:outerShdw>
              </a:effectLst>
            </a:endParaRPr>
          </a:p>
        </p:txBody>
      </p:sp>
      <p:sp>
        <p:nvSpPr>
          <p:cNvPr id="8" name="Rectangle 7"/>
          <p:cNvSpPr/>
          <p:nvPr/>
        </p:nvSpPr>
        <p:spPr>
          <a:xfrm>
            <a:off x="4187763" y="2908639"/>
            <a:ext cx="2352650" cy="523220"/>
          </a:xfrm>
          <a:prstGeom prst="rect">
            <a:avLst/>
          </a:prstGeom>
          <a:noFill/>
        </p:spPr>
        <p:txBody>
          <a:bodyPr wrap="square" lIns="91440" tIns="45720" rIns="91440" bIns="45720">
            <a:spAutoFit/>
          </a:bodyPr>
          <a:lstStyle/>
          <a:p>
            <a:pPr algn="ctr"/>
            <a:r>
              <a:rPr lang="en-US" sz="2800" dirty="0">
                <a:ln w="13462">
                  <a:solidFill>
                    <a:schemeClr val="bg1"/>
                  </a:solidFill>
                  <a:prstDash val="solid"/>
                </a:ln>
                <a:solidFill>
                  <a:schemeClr val="accent2">
                    <a:lumMod val="50000"/>
                  </a:schemeClr>
                </a:solidFill>
                <a:effectLst>
                  <a:outerShdw dist="38100" dir="2700000" algn="bl" rotWithShape="0">
                    <a:schemeClr val="accent5"/>
                  </a:outerShdw>
                </a:effectLst>
              </a:rPr>
              <a:t>GLACIERS </a:t>
            </a:r>
            <a:endParaRPr lang="en-US" sz="2800" b="1" cap="none" spc="0" dirty="0">
              <a:ln w="13462">
                <a:solidFill>
                  <a:schemeClr val="bg1"/>
                </a:solidFill>
                <a:prstDash val="solid"/>
              </a:ln>
              <a:solidFill>
                <a:schemeClr val="accent2">
                  <a:lumMod val="50000"/>
                </a:schemeClr>
              </a:solidFill>
              <a:effectLst>
                <a:outerShdw dist="38100" dir="2700000" algn="bl" rotWithShape="0">
                  <a:schemeClr val="accent5"/>
                </a:outerShdw>
              </a:effectLst>
            </a:endParaRPr>
          </a:p>
        </p:txBody>
      </p:sp>
      <p:sp>
        <p:nvSpPr>
          <p:cNvPr id="3" name="AutoShape 4" descr="data:image/jpeg;base64,/9j/4AAQSkZJRgABAQAAAQABAAD/2wCEAAkGBxQSEhUUEhQWFRUXGBoYGRcXFxgYHBweFxgZFxgYHBsYHCggGBolGxgYITEhJSorLi4uGB8zODMsNygtLisBCgoKDg0OGxAQGywmICU0LCwuNCwsLCw0LCwvLCwsLCwsLCwsLCwsLCwsLCwsLCwsLCwsLCwsLCwsLCwsLCwsLP/AABEIAI8BYQMBIgACEQEDEQH/xAAbAAACAwEBAQAAAAAAAAAAAAAEBQADBgIBB//EAEIQAAECBQIEBAMFBgQFBQEAAAECEQADEiExBEEFIlFhE3GBkQYyoRRCsdHwI1JiweHxFXKSojNTgtLiQ5OjstMW/8QAGgEAAwEBAQEAAAAAAAAAAAAAAAECAwQFBv/EACoRAAICAgICAgEDBAMAAAAAAAABAhEDEiExBEEiURNhcaEysdHwQoGR/9oADAMBAAIRAxEAPwD56lbQ34ZxdSAxWoC1NzZtuwhElcdoVH054pr/ALUpwy3Zy+cDMSTq1sXIdnctsYzOm1SkPSbEMRsQc2hrpdfLUwUKCaUuTYBlBRf/AKnv0g4Dk1Gg45MRUp02ciwu7Z67e8FaT4mnlagpKClKmIanLbvaznEZviZR8qAR177gN/1fhDJMyXKSmWTWtSgVEHcW/IHsDGUoxq67Kq3TPoGlmpmJCk4P0O4PcGLqIxPA+OGSFAJqQtZUlLsQPld7uLC0PT8UyQOYLBcAgB2fd9wIwcZJ0Q40OaIlECz+MSEyvFrSpLFmLkkB27Hzi3R6+XMEshQBmJrSkkO2/m0RbFRZREpi+iJRBsIooiUxfREog2GUURKIvpiUwbAUURKYvpjymDYRRREpi+mJTBsOiiiJRF9MSmDYKKKIlEX0xKYNgoooiUxdTEpg2FRTTEpi6mJRD2HRTTEpi6mJTC2FRTTEpi6mJTBsFFVMSmLaYlMGw6KqYlEXUx5RBsFFVEeURfTEpg2FRRREpi6mJRBsFFBTGd48pSlSgFBLqb5vlezm3Ugfow14xqpaSlKnLKSopAyzlNywyAc7CM3P09U1U1ZYqTSEj5QEkEer3ftHNlyXKkej4uJKO77YLJkqK0PekEhKQLOcE+Tkq8u7164rmAZtyjoKHAJv0v5mGMkuklIfGO4e3Z/r5Xpk6UFPMWuX3YFR26t+JjOzpf0jNf4b5e3/AJRI2P2aV1/GJD/ILQ+QGPQqKxOPWJXHrqR5moQlV47qgYLjtKouyWh1oOImXSWco+X1/mNvPtGrOkQClag9kpAuOYqYnyF9usYFK403DOLhcoy5qrpweqbW7lxc9GiMl+i8dexjMUoeNMCL1MGuEpSNvb0A7wEueVSispstVIN2FICmHT5h7GPdRrw1iGIcuoOazsOgDe0XarTH7OgJB/Z1FW45mvYNtCi6qwavop4VNeVPRUE/JlupqL9g7iO/HUk1I+VCSUAuabjmHRRJc+cU6LTtKUS5VNslIvgjmJGMszbwSmQogy0pZww6F5jFyf8AJFNpNiSbSNX8GfFPitJnn9o5oUfvb0n+IYHWNlTHxHQ6oyZyFgB5awW/ym4/ER9r4XrkaiUmbLLpV7gixB7gxy+TBQdrpkR54O6IlEEURVOmJQCVKAA3JHt59o5titTiiPKI4Rr5R/8AUSOxIB9jFitTLAqK0Adag3u8O2Gp5TEoi9IBDggjqLxKIWwag9ESmCKIlEGwag9Ee0RfREog2DUoojymCKIlEGwalFEeUwRREog2DUHpiUwRRHlMGwalFESiL6YlMPYNSiiJRF9MSmDYNSiiJRF9MSmDYNSiiJTF9MSmDYNSiiJRF9MItb8TyUkolHxpgeyLgN1OBBbYKDY2ohfxbiaJAu6lM4SMmEnEfiOd4I5UoWxJUkunlDkAqFsF8tC+RxBU6TKmqeohBY9wHUT0vksLiIlka6OjH41v5BywqZzlwSKiFHFnxsfyhWtyoAcx8jbu7w20tS5ZKiBdVz1SpSCP12jiRKoUpTYZyq+A5OWzk7M3cc2x319Hej0rUggnlAHYh2UeuD6mPZcihJAIJUS5AtfIfLRRMmKezqJeztSFYLmyQBbfdu90rhxTeaoEtcbZcfNgdB2iHL7GkB/Z0/wf6v8Awj2GLnr/ALzEhbBqfCLRIpSY7qj3rPNaLAoR3T0MUvHphktFyZjRcibcEWIgWqPQYpSJcT6HwZaFy0kAVFIKjls2p8333MMps2upIdiOYkbENSO59hHzrhfGp0g/s1kDdJuk+m3o0anhvxLKWllkIVdwp6S7BwRh+nbeObJCV2jeMlVDDT6hLlISQEMBsN2A6MLu+YuncUqFMsAA7jpgiwdvxhfqUpKioKqBu4G2VX3DWt3izTAqSAAVFy5Y2FunrCpdsLfQs1AExYcsC7q6AXJvktD74I+JPs0xcskeEu4KyzKAAdw7AgN7Qu1bS5agUuwbDM5B37gQgqeOqKWWLT6OWfwlZ9Z4v8RqACHYqwUM3NYAHJ8++8Y6ZNBmBLYUoljctdr9xCbh3EjKUlShWlOEvjyO2XhvwSWJ8wrBFi9NyXU+wD2zDhjWJMHLdqgsgGlKElnO/Sxf2PtFhmFJKUJTWxPVrsM77ww1emRKlpEsVrx5OXu3lAkpIlqCikKWq9LWy5AbYH/6xmsias0cGmdSNfOMwMsgvQKbBznA2FvONNwrxUrQpUxSkuQoKVZnbfcEg+kBcO0olIqUQVlzSwfmNRzcRZrZoCDUo2BJCcdr27RzTmpOoo2jj4uRs/DiUQJ8Na4ajTSpjuopAV/mSGV9QYZ0RxN06ZCVqweiJRBFESmFsFA9ESiCKIlEGwUD0R5RHWt1SJSapiqQ4HvF9MPb2FA1ESiCaIlEG4UDURKIJpiUwbhQNREogmmJTBuFA1ESiCaIlELcKBqI8Ulg5sBvAfFOMolJUUisp7snoHPn0eEfEJ6pz1qBDWRYB7H8Ac7KPaE8lGscDl2VfFHHuQolMUKBCl3u7hkjfz3cNl4X8M0iLS08oACilnPMQouQcs/v2EXcYqUkBAYv+69nFnwLOW6dIuladnqcJ2BLC2AALt+W8RLI67OqGNR6RVxPTBcqYiUkOpCkgfMASkgHsHOPOJqUDklWWpKRyj264t/tEXLJBy3YAJAHllgP0YDE8CoIZRJZg6vUjBjJzNKO5AUQUoYUqcluUOSokE5Lv5R4rUSZP/EmFajsSSLOWGzeUJBqZq5hCS4TupqUs78ocVdIVanh01ZutRALFhdQ6EPygtknfELb1ZO30jTzeOomFgpCGv8AMFG1npGcxF6oqZSOQfvrDqxkJ+6GfJB84F4dokS3ly2wN3Nw5q8+loOMlKWrJPb3uBGe9PopW1yctM/fneyP+2JHX26X/F/u/KJD/IvodHw0XxEeKhLIxeO/FaxBj3VM4HH6LHjqqOAtPVvOLEyicEGNFIho9BiR4UHoY5i0yaLHj0GKwY6BirFQZo9auWeVTXwcHzENBx2ZlTof90W+peEDxaiY3nEuKZLscr1il/eKvM/yikk5aF1Y6e0Wo1JG9Q75i4vXozcbDqzvHUqeUkKQWUNxA6dWg5BH1/rFqJYPyEH1H941WRPszcK6Ndwj4ws056seIDb1SPxFu0PhqpYZbhRLkMx3fL3EfMzJUNvaO9Pq1yzyKKe23tGUsEZcxZpHNJcSPpC+LBLkA+aj+ULNXxcr+6APJ/qSYzcrioV87g9cj+kMZUwEOLxKwqHaKeVyH/wt8QHSKPKVSlfMkZB6p2/OPoWg+JJM7/hVKPQJx5k4j44qd5RWjVzJRCpSihQ3SW/XlGeTxY5XfsUMuvfR958d22O438v0IH1AFV1gG2dv6x88+HvjkEhOp5FAMFgcpP8AEH5T3x5RpDxaULpFZ8wfVxZvWOGXjThKmjuhlxuNo0GnUUnnU4Gbu7+UWztQn7qiev6aMXrOLkhgyR0H4wv+2E3rY+X9YpeJKXLZDzwT4Q1+MVqKfnBSFYe9wcwNwL4oXKAQvnSAwG4boYRa+eolncZv9d44lTQMJvvkx6MPHj+LSXJxZMrc7R9Q4bxdM5BUErS2XFvRWDHS+Jpdgk+towfB/iSbIFISkodylQz67Q9Tx+RMT8ypLfdAf2U0efk8WUJdcHVjnCUe+R7P4oALBNX7qlgHzjmbxmWgftClB6OST5BnMY+ZxtACg6UDclyq+Lvyk9zCObxJHzoUkkhQdRI7XAuo9niPxY1xJlX9I12v+JVqBMtCkoNqlsAc4jKjik1UzkUXqYAYuWAvGbncSmE2IAwwD/3EG6fjqglMsNMUHKWBSAbjFyuzXZ9o3WWGJVFWRo5vl1+xsdN8QKpZQqO450sLh7HsY8kagzVlNKkhTMQcg2OS/WMrp1T/ALykof7q6XY/wgEuL3YRpeHapUkXodZNwgow5LOSSABHnZc79fwdeOCHE2URy2SMv85LBt2CW/KKNZxFKeWxLMwFRL9UpH1LeUKdbxtIUELXc7JJB6XIwL9oU6njUtKCEMTgJBYZ6jJxGHyfo2uKHOq1ymdkoAPLWRc9tk/WApeqqJcrLFnTYHrzE/g0JddxKqlCC6iHKiQgbEsVHbPo0UaxWpmJSmWkspwyA+DgsOgd9wYhxlfLJc/ofzeJy0BipASbEk1DowAFz3L5zCw8SQs0ylg7s4c9yhIuRbI/CFum+Dp0xjMdJyy/+18kXuY0eg+EpUtqjURcqKSm49e4hNRSpNth85C0XWSXIAsywxuAamsli9nu8OEhwBQVNs7DINgGP9oun6qTKDpSmkWqOLGk+xt0ERGuJICWLk2BSCwyTuwLvf1g1yP9C0ootT4pLIRLS5vs1jnJO20cTuF5M2aFkXsGBBgmXqFFBpLEjAF2OHUbpzfygHUaQeG9LuySAbuXA3L2c2baGsN9srY6+z6X9/8A3SokAfZlfuH/AE/0iRf4YE/kZ8ZkzGghepO38vygJCmue/8ASOiXGY9RU3RyOIX9qJyEnfz7R14u7D2b9f0gRK/KOjMJ6Q9SaChqAMv+rRamYkm5N+sL1GDZUkFIJSX883+YWxtDba9kuKLFBBGQPy3jgyehB9YukM5DAefYOAW6x5qZaQlRBpP6th/7Q1lldC1RT4R6R5iBfFVl4vkTVefnGyyv2JwL5au0FKKWu1rD9ecApi4C2C/09o1u+TJogD4i46ZQuL+UD5g2WkhBu1xvFN0SRGtWmxOOovBEvXVFlBLdxAClfxP9Y6FzZzDQmg4hPRQHXI/pHUmxssD3EUaYtuR2BL/hBC1Atyk+bD+UWpvojVBqAvoFD+Ej37wT4IOSR6EfjAenMsMFJq/61W8gLQdrmKQJLgC4BNN/4qS5DPGU8ko+iowT9nPgp/eSerkQRopkyXZCwRumoEfQuIqkTEeG04rd8IbF2y9n9Yr1CpQpoMzu3R75GW6Rg/Kn1RqsMe7H8rikspdTi7EpIO12YOY6/wAd09NLTC3VPQM/66xlJkweJylYlsq4AJfoQ4FLwIsy91L9QBa/RX84z/NNlaxRq5nG03KZaj5u18iyYG1PGi/LKxgkt/OFHD5enWQJq6Rd37CweoN7Q90mkkVTGvSBSKganCSS47lX+mM5eTNPsqOGMgSfxmarASnqAQo/lHUnVLUzzPZm+md4YcQ08tJZIYEEPc5A8wHci+GitMiWkSwkYs3McXCnAyfTEYS8qTXs0WBIVzlgcw5g4FhckuAPpFsvQrJ5hSP4mS7uLO/Q+0FTNEhVAqYXsSXsCwDjPq94g4SFOVTHYhIqVsB59CfeMHm4LUAdGmloB8VQBu2Vb2sCml+77Wi+VPUbyEzVJS9XIwIADFkMEi5yTbrtzI4ajxRdwkgsVC7EZLXBcY6ERqJU4eGE1EAfdCCAGvYubXhcyLjAQSp2pCivwlEMWOzk5YG2wc/2I0utOrVQZhRMDBMsUpKh97clgWvgvDJOtRNQglJqpUwqzUqxLsCbD6xbwbhmnlFUyhVZUSspyxUyQCMJYkkC5JPaM3S46LqjlPwVcBapfdRMwq+Z2IDA2cebRfI+D9HLLzJjklRQCQLsVkB7Bkh7vjtGmmaeoulgCM9fQi3TygTW8OSRUpIUpmAL03BF27EiISftsv4/QBouD6cKQhIQsqBKSpSSVJsp2DPkGw6GGR0MtIKUqSmaonlGVFi1nvYd/lis8PZSZi7U4pBLlSSPNr2A6RVqeFlczxHUSpqQEqFLXBq2uyvQQaIrbgk3Qz3S7lnqZJvs2WdwDFej4culIUyVs5c3fpbJxftDn7IBzLdSgAVXUzgDCdg4sO8BazjKUMpKVLAJqISRSAD1F7294bkkuSb+hVrfh5UxNAVSCtRwAwUHtd3qA7WgTiMzS6QNMnisJNgaj1IZFwbliesDfGvFJuolply1iQKgoqqLkBwRZnDG+IxaOCyErJnzJk/eiUkoTv8APMJcjdgB5wRyRl7Jbo+icM10rV6bxJa6UGoKseUpNnI5amu2z9oO+zppBdZSHIpSwHqWsBuTGXmfEBTLRLCUolJA5UjwwgD5ALkn1PeEes46oo5XbAcqUkuCSQ9i5Od2iN5N8D2SNz9o0376v9SY9j5d/iCup9x+USD5/Ytn9GGmm0XSkul2/WIo1KhttBGnmfswHZ1fg0d0sus20RrcTsJP6H0ixvTf+f4R1OCgxex6eQLNtn6GOCosY3lL4OSMkuaOEAq7XMWhA3PtA+nOfOLovEtoJsmfDovTMbBP6xHlfr5xytLBPUufTb+ceKLAPuYe2Nf+0TqzuvsIlUcNFqUx0KkZsiVDpF5nWjkS/T6x2APPzi+yG0VJc4EXiSo5LR14hjzzi0rIci1EpA6mO/EAwPUxNJo1zPlSSNzsIeyOAhIBJrO42HpDcox7FUmJZSFKw/nBknQfvEwynaAjAI7bQKSobQ976JarsqEoDDRzMU28G6TTLnKoloK1HYB27npGx4T8AUlK9QUzGuZQJA9Vb+UDyqPYlFvoxvB+GztSqmUmwyovSPX+UamX8KiSHWQsmzkgDF2u0bqRoUSaTLASALJAKW7Ziqbp5QU4mEIPzBsWLi+R32jjn5Um6S4OzH40au7PjnG9dIQAJakslRqpUKvlN6RkORBnCtHp9SkmUtzgpe4fFiI1Wu+BdPqJsoSJZSFLNdhTSJZupr3UAPMw7T8HSdOmmWyknBDC+LtHPjyVN7/2NJYrXx/ufP8AU8FSkkEKt1Y/ygZXDVgulTdiPyjS/EullSuWWpy/RrNAHDpEyaSEJKj0AePThixThs0cE5zhLVMUo4dONkkKUXDAFy9iBmGafhjVy0pJlqZIw4qGSxBvtgR9I+GkzZGm8OhKV1EhRIJY+WD6xTqZUxf/ABEu293L9xHn5IRcmoql+52Y5fG3Lk+Pah2Zrgh8jq4LvF8uakktVLwLGp6autx932MfR+IcEQoDxQS7/cdQ6XBY53w8I9d8FqKSZISQBZKnCj5dTGUsP0UpMyspaqq0LCqSHCyASxYi+X7dYfo4wkICVlctbfKpymx+5cuC+T3jN6nhc2WSCg28wfaCJenmICVsDYsDnoWI2u8ZTxOJePIPl8UkUBKFSgEpUCCWLqU7gYwTaJ8McdVMWZapKaQvlXcAuoKCVHZYyDhi210mmmpqcyzdnDWYkH8XhnM0tYSuWFIG7AtUlw5DdPaMX+prbZvdRPW5ICkgYs73vbbz84W6/i1PIoLwTUkORSmolmLxiU63VylihZsGqc7EuCHb6QVK+NNXLBE5CFpVYuCDk4Y/hExTK2RrpfEFKmokkeIFJqunZIselJLe8cTeIL8bwUo5naWU2JcHbDDe2HO0Z/R/GA8QBaVoVd2NuZWL5Af6docSviUTZYTLUkKy5YHfmAe4/OE3XofD9miOqd0qSsfdJCSxdg4IwL+kBz9E7JlzVywXqCVqJIIs3Na8IZ2rnA2W/KflJF7gMxy9/wC8daXiq0gOXUwBcdAxL9bKt3gcU0AJ8Zrm6VKJiiqYCqkFJuDl1VP0zGY0/wAWKWsp8RMsHlBnIQRcP84SwGLkD0jS6z4lWgS1BIWFqXYqF02pzff6Qv4toNJqQT4RlzCB8tgHwSMHa1swoQjyiZX6CNSdSil0S73dUuVS+chIcEYIMOf8Or01czwVrNwEGWgBQZrvzDtAWjSiRpkSCVqSkAPU9ybEVPSBYtgP2icTmoMhSEmnkLBSQ5AuWZr94zljl0i40uzM/wD89rf+V/8AJL/7okZX7P8Aw/7TEg0Rla+jPAPZI/X6EEiUKQgml2uRa/5dYmjlubsHduh81fd3gvRSio0KdSew/AkW27xcpcmjCdSFBCCSgsq5qDCwIyf00AqTWpN3uSe43PlYw+1HDqrBJADi1wGCrkm/7uw3hXqdPTLpqRU4LhySNnINLZNvrCjmuGpFc2LkEVlsbAYA2g4oSKXJJLP6/wBIDSkeJ6PexPowhwJCQsXcEbv0YDHVveOn8zhjVP7KUE27Fs5brHYsx29rf2ivUlRI897HbrtE1aWVUC4TY+b3t5mB5yicnH6xGKlaQJD7R8PBSCognoD7X94ZSZCLOlhgNbH45hZwPUBSFWIbd3f6bCGZdNtnj1ITUl2cc4tPkp1WlABKXt3fzgECDPHPyWu4/Bvy9Yqk6VSibYAJ8ioJH1UI6YSSXJg42+DhCXLAOegg/heiSpf7Qm33evW+0NJvBVSKVAGxuT2zC0AiY+Llo27RHRppqxJQFSwkptyjb+sDfaS4Um43G+X/AD9oTHiAllKScfN2c2vgevSL5c4oUVB2N/V7/j9Y54OMrS5o2laqzTSSCmpJzlMDcQkukqBBYEj6/lCjQa4oUBs9/Il/xh7pVInKSg5V09X+gMLVxkPZOJp/grQiRp0kj9pMAWo73ukegMP/AB4UJnN5R748avHbs5FMb+PFKkpJciFqtSXEd/aIn8aHu0M0TAMACPVTQciEkzUqdnFJ3AuOmSQfaE2pWt1TUzQhbNbCv3apazY2b3Zo58klF9foaxi5exzx7gqZ9FJCCFX8jlu8GanVy9JIJCWCQwAFyQGF/TJ6QDpuIOyVK52vYi/Zx+EKvizXilMsTAhRNTKBYs7An7pcWexYxeaVYrsWNOWTkp+C/iVdfhz5ni+IVK8QkMlXKkJclqVXIA64jcr1YDAlnLDuWJYd2BPpHxqXxXwFCYAFLUstgp2uQAWSLscjtu24p8UKmL0y0oKSkhSw7EE/MBXs13IfMcOLyIa1fJ05cMnK0fURPgbV8Xly1IQtTKWWSIDGpjN8YnzFaqWmmwLgu7lj81PM3Z2jsyrRL9Wc2P5Nms4hppS0qKwBZ6ujQg4fwTTznUha2DhrAh922e/tF/GdWQguVAAFSlBVLNfPobRlPh/4lV4gJSrw1NdIqGSyTbludyM94meXWej6NIRk47I0Wr+DwB+xmHyXfG7jBhbppc3SrImWSS1sNe/S8N9T8QBCwlioFiG7+jj1ztB0rWInJ2UMEdCMg9DE/jx5bS7RSyzhTl0INSUkuQwNgRcZbIwe0Ldbw9QDNUl98+h2/pDriHCTYyy6QoKKSWO4If1+kATprVFQJayU2IJZwwzb8AbR53kp4ZJNHbjyRyK0ZziGnBYkEEHf9XEAz+HiY3hulWGOLbPD6dPIUnxGLjAq3c3d+n0jqXowq4NDhxfYZIfI94hz1Vtg4pmalazVSHFynd7s12PTEOtF8R1FloZ7Gxbzucm/vHk/UJC1IAwaa8gFnYtYBiLm0UnTXCiyc2H67fSE5px2BXF0U8QmpmqFKWTcI7EPfoHszwdp7i3LaksM3ZieosfSM1M1agoUuAzcyqb7kuGFiekNeHrKVElgogElJB62e7XaM8c2nZbNBPWoSx3YndN/wLHeA9VxDlAGxvu7hj6YMeDiBQCSlwAp0EEGz+7MPePUKlzUAqSEEkul3Ng/YtYF43WZeyWd06X/AJJ9hEjv7NL/AHhHsX+SAUz5fp0qCygnlDqbL0gkeefqYfaWe90EhLlKSCXBDVWD8r73+byiHh6VKmLIWj7gYpxZThwLt+jF8hSRRz1kABiKi5uVOEllWbIwOgjlnJDbB9fqFO4DtVzBSizFibWH9cQFqJyTSmxSBckOehB3SLbQTxNS1kJK6XZIBtZyxthu/SFuo0yUEkTAGLWIe/bJHp+ETjSBA8pJC0kUliBe++CcRojOQm6wnHK7tbZx3t5gbCEvB0pY1vScbexa217R2ueEquXSWAcuA2fMf1jbvgo41i3L2uCzZx2xk5hbMS3XreGWopKXLEXpAFOSbhtvfEAIQCpj1F74ycRSVAjrS6hSVWLvsYcL4jMEtKbj+Juh/H84W1UKUoEHlDNtgbjLfjBPDlpqDMRlSWLB7WU75EDnwyZIa6fWrlKQF8lQcsbkAKLN1u2btAo4rMWqcylc5SaQ/wB0g7f5RFOrWZs+wCUhIDgEAOC1rmCNPomcBgWIO/0DOCm9z5RjdO/ZePHsj6dwfiY1KCSlsDq9rl8H0J9IT/EmnkyklkMQKhc5qAI6M0ZKVx7UaeXLCCkhgPDKdnubXAxcl/SIr4oVOUUqSpiLOam3IcAWcW3vvHrz85PC1F/I8+PhyWW30eyEFUxCWdS1ACli/LUAQ56dennG7kcAQEAKU62uRYE72uw9Y+aa6cSwdPKXDNWdiEkXOctGy+COMlUtcsoUqgApoRyir7jvnLOPWI8HyIQVS9leVhyS5iaVHCpQvS5ZoI0+kloLpSAWaEfG/iJCCBKVWQoFVN2DOQRuG6dCLQ103FJMxIUlbgkJwcnZ2ZxvHoLy8NtbLg4ZePmq2nyH+JHCtUkEJKgFEEgHJAyfKBdVrpaUnmYj3H+0xhVcQUqas+ItVgA92L3IZmtsO8ZZfOxxaUeS8XiTl/VwfRNVqqUJN7kP6vaOEcRSSATSTgK38jg52MLtJxEahEsBSQsHnlulRRYkuGcYzjuYX8V0iEqK1qISVAAfcBfLE5s3SMl5E7co1X6ms8CpRY71uvFwCApLkgjtbOxIZx/KAZ+pHOJqUmx5m5flW+bje14Rza10mUxWoOKlEAPYhJ3F7ueloE1vEmC0rUmqm1gQ5SvI6v7PHM8s3N2v8fzZrHGlFGqmyEEBMyWhNIATUoEi9yN0noxhVxlKSSgKCihIZPynuylhT436W3gaQi9fiugAMBhlEvvysAd9/SFk2U6GVMuTcIAJIw3cXP0jDy/Kf9Cj/v8A0a4MP/Js512r500qVZ0s1IUCbXwwDizbdIFmzUBKmcLpKhm5mCkpcWcM/d4F1TKSaVJpcmsgghsEF1f7egePJqlpl0LUVy3clibKDsVMzsbObNs9+OKOps+oaLioWESwsCaqUFg3VnzaojcZjAKmrmasoVNLrUB4i0WbomWXpu4DxTJ1CJa5c0GpaBSEzEuFNYsUkkm47QJxbUgKUqWfDVapqkkVZJBuRewSI7p+Ss0ouS6OWGB47SfZsZvH1amVOQEMEpIC3YcrVOGG72HXaEYnUSZUxI+UJCVAkkmskinfGTuYT/D+qKUzGJPKpwFXuQ5Yj9e8MuG6dSkgy6nQVBXmA4ZV0pBdsWJPW2GTNKU27+v8mkcSiqN/rFIm0uEqXSHSpvvAlipn2wOuIN0DpS1KENsh2+sZdGrSpH7SZgghKTzMKkhLC1yGqbbeGWs+IJMqXWpTjDC/p0ePU8XPBycps4vKxSjFKK4H0vUpNTqACSxPQsCx6ZEKOM66SxdisENSeYWy4wM+eIx0n4zQksUlpk4rUwclJASLFTO4GekM9IPEStaFBYrABRzHmIsQbWBezdxvGHleU5qsdfq2VhwacyKvGQVvWtYF2FiWBazdL9xBEpfigrlmg/dNTKN3Y2ZP9O8JvilRlFdDJUSliwBAPRLskN+OwMCrHhJUVLeoJCejpDjr7Wjy5rm27O9IJ4bMUpcwHlClAlQPNzKxd+lX5bsOIa8pdCgVKSmlyAFMW5suoUnaMnw3VrKwxdRsSbY2OxYCGGsmoSqqoYAcqGzFget4J9KI/dnEyemxVzZ5wq6Qw6lnYjI2xDHTTC0ogoYqDEmogAHI2a0Ik6oKrKlWUXOAq9gzlj6AmCNDOTUPDIaoA3JJCnABYADGdyITVIBnO1BdJTTm6nCbJYFtmK1Bsuw7u10s+xu5BAVZzfAs1w7+kZziEwIU+4sAkhxzXsWLtsOmRGh0c9EokOpKylKwFpuTkkFAdChuD+UClapjkkmN/wDDT+8r/QmJC/7avqn3/wDKJD/GgtfQn13CiG6Kc2Vfap9lEhNvItC2d4a1hQWRZgbJwoAksc+YHrA03WLRMUNPMUCh6pZ5g4UAcgAgn8PZYeIGYoeJa4c3awtYXYZYQljk+WJpPoP1sykmWBXW7m1QcgAC5YfxYhfNpSkppJU4d6SR1DM4zl7wdrZyEipAKlF3UpsJIJAH3ctiFs/WlbMEi7sw2uLm7dgWtGmNcCRfJnnwwkAtksH6XBFz77RSsAkAqLAOKgzi99xHul1REwFISpWwKbP5EsfWLNRLmTKp0xX+Yj0TSAMC47RquGMHF1A3WkEC79bD9dYu1EsVJZ0qJwwsCbd+vvAy5gSrkcDuxPnYMIsQ6i+WAxbPXreGBzrlXOfX8mtE0auVdsJf+X84qmOtQtcsO18Q24dpbLQpmIKXA7gpNz+nibUVyOuCvQSakG5BOQbDYhlMcgnpviHn2VVNym6XSHSXNwL7i4Pd4BlzSFoCEpUlJAuA6bgEXF+Y7bQdOchVwhIALgXawIByGdo55ydhGbj0BadKq2mKCSqyiFAEDFNLWOIqQjwwTSAXbAexckgjmVtn6Qfw/wAKmq9ywMwVXDOzbXGbuTmO5k5JakNd7lRflOATYY6fSGnbaYCXWakluWzjLVF3y5cfMzBhDP4bE1FRCwEKD0Au3M+MC/naB+IySEJWEipRCi7bK39R7Wgvh0tdJqICjcMO5F29WaHNVGhxZVqkEklIoXkhRDZOCfmF8FjiBFavwlpUqpQQQpKAAA+5JAsPxcXglCyQpOZdNbAOThi6rje1opAWpFaPlScqa1j0IJLF4Ir7HsPJXGlTkqdDJWWAAsHu5YXPd7fhUuSPmULhrFLEZAu4DXfr9IJ4bOWqVzlIpFKQioMAwNV2JuMbxVr5ygkKBSRguDdmYHBfuBtE4ktuAlKymTxGagiY4CSDh3IKSNnveO+K8VUZMqs1qChV3boMny/CErqWAUgOzAl2NGQRszM+7RFakKkvQk0ZIKgoupzm1y/lGs0+CbCpcoTARKSpW/iLWwuohRA2vt7x3M0IE0gqqKQEpqsC7g5B2f3EN/h/WoOnJCQQFTDvfmBS79iN44Qssp3WoksClJSCATaounP625nklbX0U4qrJ9ioQRKSi/ygu7hmDjI+Zklo80xQl1mpINylQKgO7MP6bwLxGZ4iwoIALcwcglNL5HY/XMd8LlhUoVlixqW5chJLpYBiwT12tmJ51tsOGDcYlSy7JSFfKFUkVFyVcr/NcDyaKNFppjE0VJwpRC0oF+WkAOpRYhmNyI91momy5ypaFkueYFuZ8HDAkeggXV6woJl/tEhJZSQvtc2s99hG8U6ok74pekpIKmuwuA9iwHK79B6QJxaUooQoEqSoANzG4LEuBS7vYQ34NJRNCjKllIcVLmzK73ABoAKh6A9xHnF0UoLzWDAJCUdCwAdTix6/yh706Dkz3DJi0qKkFrMT/mt6n+kauVoWkkzakLSSQpKhQA45ikXBD3ch3DCxjL8KTPCj4WQC9wzFgc+YjUyROEopKUCWlip1FJc3ZkDsSwLdbxs1zYDDRp/Z0jnamsqDggqcEkXtcUnbfpTN0stKZhBKwUsEpCVh2typuDi5MVy1yVIWhUtKgAkgCtyAkE5UEhnO3QXhfxuehYAkhXyEJYhJw5CiAKgQ/wCrxnKNsuXCQpm6MicErD0gkhQYFk1AX2wPeNvweZKplsDLCkpchkkM7AJYjIYsLGPn3C5ijMlpTckgDbfr9fSN/wAP1afEpTLSFJAUWAH8I2IIdiB7wsmNyJiLOMLM2eAZIUEuApYIfc2NiHJPW8U6qUCFVGlZawOHuah0D/WDePar9opV1fdWQog7HyJAPTbMK1mqqqxN0qznB87FLNv75U+xukwKbKKbOpQI5m5gGOOVnLth4KXp7kpN2S4mMeZTH/oLsGIgQTwhQUEksTct5FgCCOuYJXriZSlXHMW3xcBjhn3MU74JuwXWKnJczWD5S4diemzw/wCGzQEKlECWCAUApoJVY3ULm1mAeEOjmqnGhIFagVKN8h/3u31OOjLWawSlpz4p5UkAJa4AJIN7jpCmm/iKgqUqWVhQ8MKSSSpd0vkHsQHU2Q2YO4zLpUlYKVKuxLpLsBcnmJYKcjrZhAPF5CmCkkmYCklVhSQk1kCzks1384p0ejnLSSihctQSUBXy3AFNJ+Um9/4e5fOr5J/cV/4oP+Yf/ciQx+0zuqf9Q/8AxiRtz9fyHJ//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6986" name="Picture 10" descr="http://www.makingmemoriestours.com/wp-content/uploads/graphics2014/images/canadian%20rockies%20-%20calgary%20stampede%20-%20glacier%20national%20par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1125" y="3829255"/>
            <a:ext cx="6381750" cy="2800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2796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Rectangle 3"/>
          <p:cNvSpPr>
            <a:spLocks noGrp="1" noChangeArrowheads="1"/>
          </p:cNvSpPr>
          <p:nvPr>
            <p:ph type="title"/>
          </p:nvPr>
        </p:nvSpPr>
        <p:spPr>
          <a:xfrm>
            <a:off x="609600" y="762000"/>
            <a:ext cx="7772400" cy="1143000"/>
          </a:xfrm>
        </p:spPr>
        <p:txBody>
          <a:bodyPr/>
          <a:lstStyle/>
          <a:p>
            <a:r>
              <a:rPr lang="en-US" b="1">
                <a:latin typeface="Arial" pitchFamily="-123" charset="0"/>
              </a:rPr>
              <a:t>Succession in Water</a:t>
            </a:r>
            <a:endParaRPr lang="en-US"/>
          </a:p>
        </p:txBody>
      </p:sp>
      <p:sp>
        <p:nvSpPr>
          <p:cNvPr id="114692" name="Rectangle 4"/>
          <p:cNvSpPr>
            <a:spLocks noChangeArrowheads="1"/>
          </p:cNvSpPr>
          <p:nvPr/>
        </p:nvSpPr>
        <p:spPr bwMode="auto">
          <a:xfrm>
            <a:off x="381000" y="233363"/>
            <a:ext cx="3638550" cy="366712"/>
          </a:xfrm>
          <a:prstGeom prst="rect">
            <a:avLst/>
          </a:prstGeom>
          <a:noFill/>
          <a:ln w="9525">
            <a:noFill/>
            <a:miter lim="800000"/>
            <a:headEnd/>
            <a:tailEnd/>
          </a:ln>
        </p:spPr>
        <p:txBody>
          <a:bodyPr wrap="none">
            <a:prstTxWarp prst="textNoShape">
              <a:avLst/>
            </a:prstTxWarp>
            <a:spAutoFit/>
          </a:bodyPr>
          <a:lstStyle/>
          <a:p>
            <a:r>
              <a:rPr lang="en-US" sz="1800">
                <a:solidFill>
                  <a:srgbClr val="008040"/>
                </a:solidFill>
              </a:rPr>
              <a:t>Lesson 5.4 Community Stability</a:t>
            </a:r>
            <a:endParaRPr lang="en-US" sz="1200"/>
          </a:p>
        </p:txBody>
      </p:sp>
      <p:sp>
        <p:nvSpPr>
          <p:cNvPr id="114694" name="Rectangle 6"/>
          <p:cNvSpPr>
            <a:spLocks noGrp="1" noChangeArrowheads="1"/>
          </p:cNvSpPr>
          <p:nvPr>
            <p:ph type="body" idx="1"/>
          </p:nvPr>
        </p:nvSpPr>
        <p:spPr>
          <a:xfrm>
            <a:off x="685800" y="1905000"/>
            <a:ext cx="7772400" cy="1752600"/>
          </a:xfrm>
        </p:spPr>
        <p:txBody>
          <a:bodyPr/>
          <a:lstStyle/>
          <a:p>
            <a:pPr marL="381000" indent="-190500"/>
            <a:r>
              <a:rPr lang="en-US" dirty="0"/>
              <a:t>Disturbances such as floods or excess nutrient runoff can lead to _______________ aquatic succession.</a:t>
            </a:r>
          </a:p>
          <a:p>
            <a:pPr marL="381000" indent="-190500"/>
            <a:r>
              <a:rPr lang="en-US" dirty="0"/>
              <a:t>As the aquatic community fills with algae, microbes and plants, it may eventually fill up and become a ____________________ environment. </a:t>
            </a:r>
          </a:p>
        </p:txBody>
      </p:sp>
      <p:pic>
        <p:nvPicPr>
          <p:cNvPr id="114695" name="Picture 7"/>
          <p:cNvPicPr>
            <a:picLocks noChangeAspect="1" noChangeArrowheads="1"/>
          </p:cNvPicPr>
          <p:nvPr/>
        </p:nvPicPr>
        <p:blipFill>
          <a:blip r:embed="rId3"/>
          <a:srcRect/>
          <a:stretch>
            <a:fillRect/>
          </a:stretch>
        </p:blipFill>
        <p:spPr bwMode="auto">
          <a:xfrm>
            <a:off x="381000" y="3840231"/>
            <a:ext cx="8458200" cy="2926596"/>
          </a:xfrm>
          <a:prstGeom prst="rect">
            <a:avLst/>
          </a:prstGeom>
          <a:noFill/>
          <a:ln w="9525">
            <a:noFill/>
            <a:miter lim="800000"/>
            <a:headEnd/>
            <a:tailEnd/>
          </a:ln>
          <a:effectLst/>
        </p:spPr>
      </p:pic>
      <p:sp>
        <p:nvSpPr>
          <p:cNvPr id="7" name="Rectangle 6"/>
          <p:cNvSpPr/>
          <p:nvPr/>
        </p:nvSpPr>
        <p:spPr>
          <a:xfrm>
            <a:off x="2687402" y="2105680"/>
            <a:ext cx="2664296" cy="523220"/>
          </a:xfrm>
          <a:prstGeom prst="rect">
            <a:avLst/>
          </a:prstGeom>
          <a:noFill/>
        </p:spPr>
        <p:txBody>
          <a:bodyPr wrap="square" lIns="91440" tIns="45720" rIns="91440" bIns="45720">
            <a:spAutoFit/>
          </a:bodyPr>
          <a:lstStyle/>
          <a:p>
            <a:pPr algn="ctr"/>
            <a:r>
              <a:rPr lang="en-US" sz="2800" dirty="0">
                <a:ln w="13462">
                  <a:solidFill>
                    <a:schemeClr val="bg1"/>
                  </a:solidFill>
                  <a:prstDash val="solid"/>
                </a:ln>
                <a:solidFill>
                  <a:schemeClr val="accent2">
                    <a:lumMod val="50000"/>
                  </a:schemeClr>
                </a:solidFill>
                <a:effectLst>
                  <a:outerShdw dist="38100" dir="2700000" algn="bl" rotWithShape="0">
                    <a:schemeClr val="accent5"/>
                  </a:outerShdw>
                </a:effectLst>
              </a:rPr>
              <a:t>SECONDARY </a:t>
            </a:r>
            <a:endParaRPr lang="en-US" sz="2800" b="1" cap="none" spc="0" dirty="0">
              <a:ln w="13462">
                <a:solidFill>
                  <a:schemeClr val="bg1"/>
                </a:solidFill>
                <a:prstDash val="solid"/>
              </a:ln>
              <a:solidFill>
                <a:schemeClr val="accent2">
                  <a:lumMod val="50000"/>
                </a:schemeClr>
              </a:solidFill>
              <a:effectLst>
                <a:outerShdw dist="38100" dir="2700000" algn="bl" rotWithShape="0">
                  <a:schemeClr val="accent5"/>
                </a:outerShdw>
              </a:effectLst>
            </a:endParaRPr>
          </a:p>
        </p:txBody>
      </p:sp>
      <p:sp>
        <p:nvSpPr>
          <p:cNvPr id="8" name="Rectangle 7"/>
          <p:cNvSpPr/>
          <p:nvPr/>
        </p:nvSpPr>
        <p:spPr>
          <a:xfrm>
            <a:off x="1115616" y="3225696"/>
            <a:ext cx="3168352" cy="523220"/>
          </a:xfrm>
          <a:prstGeom prst="rect">
            <a:avLst/>
          </a:prstGeom>
          <a:noFill/>
        </p:spPr>
        <p:txBody>
          <a:bodyPr wrap="square" lIns="91440" tIns="45720" rIns="91440" bIns="45720">
            <a:spAutoFit/>
          </a:bodyPr>
          <a:lstStyle/>
          <a:p>
            <a:pPr algn="ctr"/>
            <a:r>
              <a:rPr lang="en-US" sz="2800" dirty="0">
                <a:ln w="13462">
                  <a:solidFill>
                    <a:schemeClr val="bg1"/>
                  </a:solidFill>
                  <a:prstDash val="solid"/>
                </a:ln>
                <a:solidFill>
                  <a:schemeClr val="accent2">
                    <a:lumMod val="50000"/>
                  </a:schemeClr>
                </a:solidFill>
                <a:effectLst>
                  <a:outerShdw dist="38100" dir="2700000" algn="bl" rotWithShape="0">
                    <a:schemeClr val="accent5"/>
                  </a:outerShdw>
                </a:effectLst>
              </a:rPr>
              <a:t>TERRESTRIAL </a:t>
            </a:r>
            <a:endParaRPr lang="en-US" sz="2800" b="1" cap="none" spc="0" dirty="0">
              <a:ln w="13462">
                <a:solidFill>
                  <a:schemeClr val="bg1"/>
                </a:solidFill>
                <a:prstDash val="solid"/>
              </a:ln>
              <a:solidFill>
                <a:schemeClr val="accent2">
                  <a:lumMod val="50000"/>
                </a:schemeClr>
              </a:solidFill>
              <a:effectLst>
                <a:outerShdw dist="38100" dir="2700000" algn="bl" rotWithShape="0">
                  <a:schemeClr val="accent5"/>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9" name="Rectangle 3"/>
          <p:cNvSpPr>
            <a:spLocks noGrp="1" noChangeArrowheads="1"/>
          </p:cNvSpPr>
          <p:nvPr>
            <p:ph type="title"/>
          </p:nvPr>
        </p:nvSpPr>
        <p:spPr>
          <a:xfrm>
            <a:off x="609600" y="762000"/>
            <a:ext cx="7772400" cy="1143000"/>
          </a:xfrm>
        </p:spPr>
        <p:txBody>
          <a:bodyPr/>
          <a:lstStyle/>
          <a:p>
            <a:r>
              <a:rPr lang="en-US" b="1">
                <a:latin typeface="Arial" pitchFamily="-123" charset="0"/>
              </a:rPr>
              <a:t>Climax Communities</a:t>
            </a:r>
            <a:endParaRPr lang="en-US"/>
          </a:p>
        </p:txBody>
      </p:sp>
      <p:sp>
        <p:nvSpPr>
          <p:cNvPr id="116740" name="Rectangle 4"/>
          <p:cNvSpPr>
            <a:spLocks noChangeArrowheads="1"/>
          </p:cNvSpPr>
          <p:nvPr/>
        </p:nvSpPr>
        <p:spPr bwMode="auto">
          <a:xfrm>
            <a:off x="381000" y="233363"/>
            <a:ext cx="3638550" cy="366712"/>
          </a:xfrm>
          <a:prstGeom prst="rect">
            <a:avLst/>
          </a:prstGeom>
          <a:noFill/>
          <a:ln w="9525">
            <a:noFill/>
            <a:miter lim="800000"/>
            <a:headEnd/>
            <a:tailEnd/>
          </a:ln>
        </p:spPr>
        <p:txBody>
          <a:bodyPr wrap="none">
            <a:prstTxWarp prst="textNoShape">
              <a:avLst/>
            </a:prstTxWarp>
            <a:spAutoFit/>
          </a:bodyPr>
          <a:lstStyle/>
          <a:p>
            <a:r>
              <a:rPr lang="en-US" sz="1800">
                <a:solidFill>
                  <a:srgbClr val="008040"/>
                </a:solidFill>
              </a:rPr>
              <a:t>Lesson 5.4 Community Stability</a:t>
            </a:r>
            <a:endParaRPr lang="en-US" sz="1200"/>
          </a:p>
        </p:txBody>
      </p:sp>
      <p:sp>
        <p:nvSpPr>
          <p:cNvPr id="116742" name="Rectangle 6"/>
          <p:cNvSpPr>
            <a:spLocks noGrp="1" noChangeArrowheads="1"/>
          </p:cNvSpPr>
          <p:nvPr>
            <p:ph type="body" idx="1"/>
          </p:nvPr>
        </p:nvSpPr>
        <p:spPr>
          <a:xfrm>
            <a:off x="0" y="1981200"/>
            <a:ext cx="4932040" cy="4648200"/>
          </a:xfrm>
        </p:spPr>
        <p:txBody>
          <a:bodyPr/>
          <a:lstStyle/>
          <a:p>
            <a:pPr marL="381000" indent="-190500"/>
            <a:r>
              <a:rPr lang="en-US" dirty="0"/>
              <a:t>Ecologists once thought succession leads to stable _______________ communities.</a:t>
            </a:r>
          </a:p>
          <a:p>
            <a:pPr marL="381000" indent="-190500"/>
            <a:r>
              <a:rPr lang="en-US" dirty="0"/>
              <a:t>Today, ecologists see communities as ______________, ever-changing associations of species.</a:t>
            </a:r>
          </a:p>
          <a:p>
            <a:pPr marL="381000" indent="-190500"/>
            <a:r>
              <a:rPr lang="en-US" dirty="0"/>
              <a:t>Communities are influenced by ____________________and constant disturbances.</a:t>
            </a:r>
          </a:p>
        </p:txBody>
      </p:sp>
      <p:sp>
        <p:nvSpPr>
          <p:cNvPr id="116745" name="Text Box 9"/>
          <p:cNvSpPr txBox="1">
            <a:spLocks noChangeArrowheads="1"/>
          </p:cNvSpPr>
          <p:nvPr/>
        </p:nvSpPr>
        <p:spPr bwMode="auto">
          <a:xfrm>
            <a:off x="4932040" y="4914900"/>
            <a:ext cx="4211960" cy="523220"/>
          </a:xfrm>
          <a:prstGeom prst="rect">
            <a:avLst/>
          </a:prstGeom>
          <a:noFill/>
          <a:ln w="9525">
            <a:noFill/>
            <a:miter lim="800000"/>
            <a:headEnd/>
            <a:tailEnd/>
          </a:ln>
        </p:spPr>
        <p:txBody>
          <a:bodyPr wrap="square">
            <a:prstTxWarp prst="textNoShape">
              <a:avLst/>
            </a:prstTxWarp>
            <a:spAutoFit/>
          </a:bodyPr>
          <a:lstStyle/>
          <a:p>
            <a:r>
              <a:rPr lang="en-US" dirty="0"/>
              <a:t>Beech-maple forest, a classic “climax community”</a:t>
            </a:r>
          </a:p>
        </p:txBody>
      </p:sp>
      <p:pic>
        <p:nvPicPr>
          <p:cNvPr id="116748" name="Picture 12" descr="Tslide 29 nps rna-il-shawnee-atwood-ridge copy"/>
          <p:cNvPicPr>
            <a:picLocks noChangeAspect="1" noChangeArrowheads="1"/>
          </p:cNvPicPr>
          <p:nvPr/>
        </p:nvPicPr>
        <p:blipFill>
          <a:blip r:embed="rId3"/>
          <a:srcRect/>
          <a:stretch>
            <a:fillRect/>
          </a:stretch>
        </p:blipFill>
        <p:spPr bwMode="auto">
          <a:xfrm>
            <a:off x="4932040" y="2019300"/>
            <a:ext cx="3983360" cy="2857500"/>
          </a:xfrm>
          <a:prstGeom prst="rect">
            <a:avLst/>
          </a:prstGeom>
          <a:noFill/>
        </p:spPr>
      </p:pic>
      <p:sp>
        <p:nvSpPr>
          <p:cNvPr id="7" name="Rectangle 6"/>
          <p:cNvSpPr/>
          <p:nvPr/>
        </p:nvSpPr>
        <p:spPr>
          <a:xfrm>
            <a:off x="609600" y="2564904"/>
            <a:ext cx="2016224" cy="523220"/>
          </a:xfrm>
          <a:prstGeom prst="rect">
            <a:avLst/>
          </a:prstGeom>
          <a:noFill/>
        </p:spPr>
        <p:txBody>
          <a:bodyPr wrap="square" lIns="91440" tIns="45720" rIns="91440" bIns="45720">
            <a:spAutoFit/>
          </a:bodyPr>
          <a:lstStyle/>
          <a:p>
            <a:pPr algn="ctr"/>
            <a:r>
              <a:rPr lang="en-US" sz="2800" dirty="0">
                <a:ln w="13462">
                  <a:solidFill>
                    <a:schemeClr val="bg1"/>
                  </a:solidFill>
                  <a:prstDash val="solid"/>
                </a:ln>
                <a:solidFill>
                  <a:schemeClr val="accent2">
                    <a:lumMod val="50000"/>
                  </a:schemeClr>
                </a:solidFill>
                <a:effectLst>
                  <a:outerShdw dist="38100" dir="2700000" algn="bl" rotWithShape="0">
                    <a:schemeClr val="accent5"/>
                  </a:outerShdw>
                </a:effectLst>
              </a:rPr>
              <a:t>CLIMAX </a:t>
            </a:r>
            <a:endParaRPr lang="en-US" sz="2800" b="1" cap="none" spc="0" dirty="0">
              <a:ln w="13462">
                <a:solidFill>
                  <a:schemeClr val="bg1"/>
                </a:solidFill>
                <a:prstDash val="solid"/>
              </a:ln>
              <a:solidFill>
                <a:schemeClr val="accent2">
                  <a:lumMod val="50000"/>
                </a:schemeClr>
              </a:solidFill>
              <a:effectLst>
                <a:outerShdw dist="38100" dir="2700000" algn="bl" rotWithShape="0">
                  <a:schemeClr val="accent5"/>
                </a:outerShdw>
              </a:effectLst>
            </a:endParaRPr>
          </a:p>
        </p:txBody>
      </p:sp>
      <p:sp>
        <p:nvSpPr>
          <p:cNvPr id="8" name="Rectangle 7"/>
          <p:cNvSpPr/>
          <p:nvPr/>
        </p:nvSpPr>
        <p:spPr>
          <a:xfrm>
            <a:off x="184050" y="3946029"/>
            <a:ext cx="3019797" cy="523220"/>
          </a:xfrm>
          <a:prstGeom prst="rect">
            <a:avLst/>
          </a:prstGeom>
          <a:noFill/>
        </p:spPr>
        <p:txBody>
          <a:bodyPr wrap="square" lIns="91440" tIns="45720" rIns="91440" bIns="45720">
            <a:spAutoFit/>
          </a:bodyPr>
          <a:lstStyle/>
          <a:p>
            <a:pPr algn="ctr"/>
            <a:r>
              <a:rPr lang="en-US" sz="2800" dirty="0">
                <a:ln w="13462">
                  <a:solidFill>
                    <a:schemeClr val="bg1"/>
                  </a:solidFill>
                  <a:prstDash val="solid"/>
                </a:ln>
                <a:solidFill>
                  <a:schemeClr val="accent2">
                    <a:lumMod val="50000"/>
                  </a:schemeClr>
                </a:solidFill>
                <a:effectLst>
                  <a:outerShdw dist="38100" dir="2700000" algn="bl" rotWithShape="0">
                    <a:schemeClr val="accent5"/>
                  </a:outerShdw>
                </a:effectLst>
              </a:rPr>
              <a:t>TEMPORARY </a:t>
            </a:r>
            <a:endParaRPr lang="en-US" sz="2800" b="1" cap="none" spc="0" dirty="0">
              <a:ln w="13462">
                <a:solidFill>
                  <a:schemeClr val="bg1"/>
                </a:solidFill>
                <a:prstDash val="solid"/>
              </a:ln>
              <a:solidFill>
                <a:schemeClr val="accent2">
                  <a:lumMod val="50000"/>
                </a:schemeClr>
              </a:solidFill>
              <a:effectLst>
                <a:outerShdw dist="38100" dir="2700000" algn="bl" rotWithShape="0">
                  <a:schemeClr val="accent5"/>
                </a:outerShdw>
              </a:effectLst>
            </a:endParaRPr>
          </a:p>
        </p:txBody>
      </p:sp>
      <p:sp>
        <p:nvSpPr>
          <p:cNvPr id="9" name="Rectangle 8"/>
          <p:cNvSpPr/>
          <p:nvPr/>
        </p:nvSpPr>
        <p:spPr>
          <a:xfrm>
            <a:off x="184050" y="5301208"/>
            <a:ext cx="3595861" cy="523220"/>
          </a:xfrm>
          <a:prstGeom prst="rect">
            <a:avLst/>
          </a:prstGeom>
          <a:noFill/>
        </p:spPr>
        <p:txBody>
          <a:bodyPr wrap="square" lIns="91440" tIns="45720" rIns="91440" bIns="45720">
            <a:spAutoFit/>
          </a:bodyPr>
          <a:lstStyle/>
          <a:p>
            <a:pPr algn="ctr"/>
            <a:r>
              <a:rPr lang="en-US" sz="2800" dirty="0">
                <a:ln w="13462">
                  <a:solidFill>
                    <a:schemeClr val="bg1"/>
                  </a:solidFill>
                  <a:prstDash val="solid"/>
                </a:ln>
                <a:solidFill>
                  <a:schemeClr val="accent2">
                    <a:lumMod val="50000"/>
                  </a:schemeClr>
                </a:solidFill>
                <a:effectLst>
                  <a:outerShdw dist="38100" dir="2700000" algn="bl" rotWithShape="0">
                    <a:schemeClr val="accent5"/>
                  </a:outerShdw>
                </a:effectLst>
              </a:rPr>
              <a:t>MANY  FACTORS </a:t>
            </a:r>
            <a:endParaRPr lang="en-US" sz="2800" b="1" cap="none" spc="0" dirty="0">
              <a:ln w="13462">
                <a:solidFill>
                  <a:schemeClr val="bg1"/>
                </a:solidFill>
                <a:prstDash val="solid"/>
              </a:ln>
              <a:solidFill>
                <a:schemeClr val="accent2">
                  <a:lumMod val="50000"/>
                </a:schemeClr>
              </a:solidFill>
              <a:effectLst>
                <a:outerShdw dist="38100" dir="2700000" algn="bl" rotWithShape="0">
                  <a:schemeClr val="accent5"/>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Rectangle 3"/>
          <p:cNvSpPr>
            <a:spLocks noGrp="1" noChangeArrowheads="1"/>
          </p:cNvSpPr>
          <p:nvPr>
            <p:ph type="title"/>
          </p:nvPr>
        </p:nvSpPr>
        <p:spPr>
          <a:xfrm>
            <a:off x="609600" y="685800"/>
            <a:ext cx="7772400" cy="1143000"/>
          </a:xfrm>
        </p:spPr>
        <p:txBody>
          <a:bodyPr/>
          <a:lstStyle/>
          <a:p>
            <a:r>
              <a:rPr lang="en-US" b="1">
                <a:latin typeface="Arial" pitchFamily="-123" charset="0"/>
              </a:rPr>
              <a:t>Invasive Species</a:t>
            </a:r>
            <a:endParaRPr lang="en-US"/>
          </a:p>
        </p:txBody>
      </p:sp>
      <p:sp>
        <p:nvSpPr>
          <p:cNvPr id="118788" name="Rectangle 4"/>
          <p:cNvSpPr>
            <a:spLocks noChangeArrowheads="1"/>
          </p:cNvSpPr>
          <p:nvPr/>
        </p:nvSpPr>
        <p:spPr bwMode="auto">
          <a:xfrm>
            <a:off x="381000" y="233363"/>
            <a:ext cx="3638550" cy="366712"/>
          </a:xfrm>
          <a:prstGeom prst="rect">
            <a:avLst/>
          </a:prstGeom>
          <a:noFill/>
          <a:ln w="9525">
            <a:noFill/>
            <a:miter lim="800000"/>
            <a:headEnd/>
            <a:tailEnd/>
          </a:ln>
        </p:spPr>
        <p:txBody>
          <a:bodyPr wrap="none">
            <a:prstTxWarp prst="textNoShape">
              <a:avLst/>
            </a:prstTxWarp>
            <a:spAutoFit/>
          </a:bodyPr>
          <a:lstStyle/>
          <a:p>
            <a:r>
              <a:rPr lang="en-US" sz="1800">
                <a:solidFill>
                  <a:srgbClr val="008040"/>
                </a:solidFill>
              </a:rPr>
              <a:t>Lesson 5.4 Community Stability</a:t>
            </a:r>
            <a:endParaRPr lang="en-US" sz="1200"/>
          </a:p>
        </p:txBody>
      </p:sp>
      <p:sp>
        <p:nvSpPr>
          <p:cNvPr id="118790" name="Rectangle 6"/>
          <p:cNvSpPr>
            <a:spLocks noGrp="1" noChangeArrowheads="1"/>
          </p:cNvSpPr>
          <p:nvPr>
            <p:ph type="body" idx="1"/>
          </p:nvPr>
        </p:nvSpPr>
        <p:spPr>
          <a:xfrm>
            <a:off x="685800" y="1676400"/>
            <a:ext cx="8062664" cy="4114800"/>
          </a:xfrm>
        </p:spPr>
        <p:txBody>
          <a:bodyPr/>
          <a:lstStyle/>
          <a:p>
            <a:r>
              <a:rPr lang="en-US" dirty="0"/>
              <a:t>Invasive Species – Nonnative (__________) organisms that spread widely in a community</a:t>
            </a:r>
          </a:p>
          <a:p>
            <a:endParaRPr lang="en-US" dirty="0"/>
          </a:p>
          <a:p>
            <a:r>
              <a:rPr lang="en-US" dirty="0"/>
              <a:t>Not all exotic species are invasive</a:t>
            </a:r>
          </a:p>
          <a:p>
            <a:pPr marL="0" indent="0">
              <a:buNone/>
            </a:pPr>
            <a:endParaRPr lang="en-US" dirty="0"/>
          </a:p>
          <a:p>
            <a:pPr>
              <a:lnSpc>
                <a:spcPct val="100000"/>
              </a:lnSpc>
            </a:pPr>
            <a:r>
              <a:rPr lang="en-US" dirty="0"/>
              <a:t>A lack of ______________________ such as predators, parasites, or competitors enables their population to grow ______________ (exponentially).</a:t>
            </a:r>
          </a:p>
        </p:txBody>
      </p:sp>
      <p:sp>
        <p:nvSpPr>
          <p:cNvPr id="7" name="Rectangle 6"/>
          <p:cNvSpPr/>
          <p:nvPr/>
        </p:nvSpPr>
        <p:spPr>
          <a:xfrm>
            <a:off x="4932040" y="1606062"/>
            <a:ext cx="2016224" cy="523220"/>
          </a:xfrm>
          <a:prstGeom prst="rect">
            <a:avLst/>
          </a:prstGeom>
          <a:noFill/>
        </p:spPr>
        <p:txBody>
          <a:bodyPr wrap="square" lIns="91440" tIns="45720" rIns="91440" bIns="45720">
            <a:spAutoFit/>
          </a:bodyPr>
          <a:lstStyle/>
          <a:p>
            <a:pPr algn="ctr"/>
            <a:r>
              <a:rPr lang="en-US" sz="2800" dirty="0">
                <a:ln w="13462">
                  <a:solidFill>
                    <a:schemeClr val="bg1"/>
                  </a:solidFill>
                  <a:prstDash val="solid"/>
                </a:ln>
                <a:solidFill>
                  <a:schemeClr val="accent2">
                    <a:lumMod val="50000"/>
                  </a:schemeClr>
                </a:solidFill>
                <a:effectLst>
                  <a:outerShdw dist="38100" dir="2700000" algn="bl" rotWithShape="0">
                    <a:schemeClr val="accent5"/>
                  </a:outerShdw>
                </a:effectLst>
              </a:rPr>
              <a:t>EXOTIC </a:t>
            </a:r>
            <a:endParaRPr lang="en-US" sz="2800" b="1" cap="none" spc="0" dirty="0">
              <a:ln w="13462">
                <a:solidFill>
                  <a:schemeClr val="bg1"/>
                </a:solidFill>
                <a:prstDash val="solid"/>
              </a:ln>
              <a:solidFill>
                <a:schemeClr val="accent2">
                  <a:lumMod val="50000"/>
                </a:schemeClr>
              </a:solidFill>
              <a:effectLst>
                <a:outerShdw dist="38100" dir="2700000" algn="bl" rotWithShape="0">
                  <a:schemeClr val="accent5"/>
                </a:outerShdw>
              </a:effectLst>
            </a:endParaRPr>
          </a:p>
        </p:txBody>
      </p:sp>
      <p:sp>
        <p:nvSpPr>
          <p:cNvPr id="8" name="Rectangle 7"/>
          <p:cNvSpPr/>
          <p:nvPr/>
        </p:nvSpPr>
        <p:spPr>
          <a:xfrm>
            <a:off x="1552822" y="3518468"/>
            <a:ext cx="4883805" cy="523220"/>
          </a:xfrm>
          <a:prstGeom prst="rect">
            <a:avLst/>
          </a:prstGeom>
          <a:noFill/>
        </p:spPr>
        <p:txBody>
          <a:bodyPr wrap="square" lIns="91440" tIns="45720" rIns="91440" bIns="45720">
            <a:spAutoFit/>
          </a:bodyPr>
          <a:lstStyle/>
          <a:p>
            <a:pPr algn="ctr"/>
            <a:r>
              <a:rPr lang="en-US" sz="2800" dirty="0">
                <a:ln w="13462">
                  <a:solidFill>
                    <a:schemeClr val="bg1"/>
                  </a:solidFill>
                  <a:prstDash val="solid"/>
                </a:ln>
                <a:solidFill>
                  <a:schemeClr val="accent2">
                    <a:lumMod val="50000"/>
                  </a:schemeClr>
                </a:solidFill>
                <a:effectLst>
                  <a:outerShdw dist="38100" dir="2700000" algn="bl" rotWithShape="0">
                    <a:schemeClr val="accent5"/>
                  </a:outerShdw>
                </a:effectLst>
              </a:rPr>
              <a:t>LIMITING  FACTORS </a:t>
            </a:r>
            <a:endParaRPr lang="en-US" sz="2800" b="1" cap="none" spc="0" dirty="0">
              <a:ln w="13462">
                <a:solidFill>
                  <a:schemeClr val="bg1"/>
                </a:solidFill>
                <a:prstDash val="solid"/>
              </a:ln>
              <a:solidFill>
                <a:schemeClr val="accent2">
                  <a:lumMod val="50000"/>
                </a:schemeClr>
              </a:solidFill>
              <a:effectLst>
                <a:outerShdw dist="38100" dir="2700000" algn="bl" rotWithShape="0">
                  <a:schemeClr val="accent5"/>
                </a:outerShdw>
              </a:effectLst>
            </a:endParaRPr>
          </a:p>
        </p:txBody>
      </p:sp>
      <p:sp>
        <p:nvSpPr>
          <p:cNvPr id="9" name="Rectangle 8"/>
          <p:cNvSpPr/>
          <p:nvPr/>
        </p:nvSpPr>
        <p:spPr>
          <a:xfrm>
            <a:off x="1552822" y="4293096"/>
            <a:ext cx="2634313" cy="523220"/>
          </a:xfrm>
          <a:prstGeom prst="rect">
            <a:avLst/>
          </a:prstGeom>
          <a:noFill/>
        </p:spPr>
        <p:txBody>
          <a:bodyPr wrap="square" lIns="91440" tIns="45720" rIns="91440" bIns="45720">
            <a:spAutoFit/>
          </a:bodyPr>
          <a:lstStyle/>
          <a:p>
            <a:pPr algn="ctr"/>
            <a:r>
              <a:rPr lang="en-US" sz="2800" dirty="0">
                <a:ln w="13462">
                  <a:solidFill>
                    <a:schemeClr val="bg1"/>
                  </a:solidFill>
                  <a:prstDash val="solid"/>
                </a:ln>
                <a:solidFill>
                  <a:schemeClr val="accent2">
                    <a:lumMod val="50000"/>
                  </a:schemeClr>
                </a:solidFill>
                <a:effectLst>
                  <a:outerShdw dist="38100" dir="2700000" algn="bl" rotWithShape="0">
                    <a:schemeClr val="accent5"/>
                  </a:outerShdw>
                </a:effectLst>
              </a:rPr>
              <a:t>UNCHECKED </a:t>
            </a:r>
            <a:endParaRPr lang="en-US" sz="2800" b="1" cap="none" spc="0" dirty="0">
              <a:ln w="13462">
                <a:solidFill>
                  <a:schemeClr val="bg1"/>
                </a:solidFill>
                <a:prstDash val="solid"/>
              </a:ln>
              <a:solidFill>
                <a:schemeClr val="accent2">
                  <a:lumMod val="50000"/>
                </a:schemeClr>
              </a:solidFill>
              <a:effectLst>
                <a:outerShdw dist="38100" dir="2700000" algn="bl" rotWithShape="0">
                  <a:schemeClr val="accent5"/>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Rectangle 3"/>
          <p:cNvSpPr>
            <a:spLocks noGrp="1" noChangeArrowheads="1"/>
          </p:cNvSpPr>
          <p:nvPr>
            <p:ph type="title"/>
          </p:nvPr>
        </p:nvSpPr>
        <p:spPr>
          <a:xfrm>
            <a:off x="609600" y="685800"/>
            <a:ext cx="7772400" cy="1143000"/>
          </a:xfrm>
        </p:spPr>
        <p:txBody>
          <a:bodyPr/>
          <a:lstStyle/>
          <a:p>
            <a:r>
              <a:rPr lang="en-US" b="1">
                <a:latin typeface="Arial" pitchFamily="-123" charset="0"/>
              </a:rPr>
              <a:t>Invasive Species</a:t>
            </a:r>
            <a:endParaRPr lang="en-US"/>
          </a:p>
        </p:txBody>
      </p:sp>
      <p:sp>
        <p:nvSpPr>
          <p:cNvPr id="118788" name="Rectangle 4"/>
          <p:cNvSpPr>
            <a:spLocks noChangeArrowheads="1"/>
          </p:cNvSpPr>
          <p:nvPr/>
        </p:nvSpPr>
        <p:spPr bwMode="auto">
          <a:xfrm>
            <a:off x="381000" y="233363"/>
            <a:ext cx="3638550" cy="366712"/>
          </a:xfrm>
          <a:prstGeom prst="rect">
            <a:avLst/>
          </a:prstGeom>
          <a:noFill/>
          <a:ln w="9525">
            <a:noFill/>
            <a:miter lim="800000"/>
            <a:headEnd/>
            <a:tailEnd/>
          </a:ln>
        </p:spPr>
        <p:txBody>
          <a:bodyPr wrap="none">
            <a:prstTxWarp prst="textNoShape">
              <a:avLst/>
            </a:prstTxWarp>
            <a:spAutoFit/>
          </a:bodyPr>
          <a:lstStyle/>
          <a:p>
            <a:r>
              <a:rPr lang="en-US" sz="1800">
                <a:solidFill>
                  <a:srgbClr val="008040"/>
                </a:solidFill>
              </a:rPr>
              <a:t>Lesson 5.4 Community Stability</a:t>
            </a:r>
            <a:endParaRPr lang="en-US" sz="1200"/>
          </a:p>
        </p:txBody>
      </p:sp>
      <p:sp>
        <p:nvSpPr>
          <p:cNvPr id="118790" name="Rectangle 6"/>
          <p:cNvSpPr>
            <a:spLocks noGrp="1" noChangeArrowheads="1"/>
          </p:cNvSpPr>
          <p:nvPr>
            <p:ph type="body" idx="1"/>
          </p:nvPr>
        </p:nvSpPr>
        <p:spPr>
          <a:xfrm>
            <a:off x="685800" y="1676400"/>
            <a:ext cx="8062664" cy="4114800"/>
          </a:xfrm>
        </p:spPr>
        <p:txBody>
          <a:bodyPr/>
          <a:lstStyle/>
          <a:p>
            <a:r>
              <a:rPr lang="en-US" sz="3600" dirty="0"/>
              <a:t>Invasive Species Example #1: ____________________</a:t>
            </a:r>
          </a:p>
          <a:p>
            <a:r>
              <a:rPr lang="en-US" dirty="0"/>
              <a:t>Native to Western Asia and Eastern Europe</a:t>
            </a:r>
          </a:p>
          <a:p>
            <a:r>
              <a:rPr lang="en-US" dirty="0"/>
              <a:t>Zebra Mussels came to the Great Lakes attached to ships</a:t>
            </a:r>
          </a:p>
          <a:p>
            <a:r>
              <a:rPr lang="en-US" dirty="0"/>
              <a:t>Kills animals like turtles and native clams by attaching to their shells</a:t>
            </a:r>
          </a:p>
          <a:p>
            <a:r>
              <a:rPr lang="en-US" dirty="0"/>
              <a:t>Millions of dollars of damage is caused by because they clog up pipes and ruin boats, docks and fishing gear. </a:t>
            </a:r>
          </a:p>
          <a:p>
            <a:r>
              <a:rPr lang="en-US" dirty="0"/>
              <a:t>Removal by hand, Applying chemicals, introducing predators, and stressing them with heat, sound, electricity and UV light have all been tried to no avail. </a:t>
            </a:r>
          </a:p>
        </p:txBody>
      </p:sp>
      <p:sp>
        <p:nvSpPr>
          <p:cNvPr id="7" name="Rectangle 6"/>
          <p:cNvSpPr/>
          <p:nvPr/>
        </p:nvSpPr>
        <p:spPr>
          <a:xfrm>
            <a:off x="1043608" y="2132856"/>
            <a:ext cx="4752528" cy="584775"/>
          </a:xfrm>
          <a:prstGeom prst="rect">
            <a:avLst/>
          </a:prstGeom>
          <a:noFill/>
        </p:spPr>
        <p:txBody>
          <a:bodyPr wrap="square" lIns="91440" tIns="45720" rIns="91440" bIns="45720">
            <a:spAutoFit/>
          </a:bodyPr>
          <a:lstStyle/>
          <a:p>
            <a:pPr algn="ctr"/>
            <a:r>
              <a:rPr lang="en-US" sz="3200" dirty="0">
                <a:ln w="13462">
                  <a:solidFill>
                    <a:schemeClr val="bg1"/>
                  </a:solidFill>
                  <a:prstDash val="solid"/>
                </a:ln>
                <a:solidFill>
                  <a:schemeClr val="accent2">
                    <a:lumMod val="50000"/>
                  </a:schemeClr>
                </a:solidFill>
                <a:effectLst>
                  <a:outerShdw dist="38100" dir="2700000" algn="bl" rotWithShape="0">
                    <a:schemeClr val="accent5"/>
                  </a:outerShdw>
                </a:effectLst>
              </a:rPr>
              <a:t>THE ZEBRA MUSSEL </a:t>
            </a:r>
            <a:endParaRPr lang="en-US" sz="3200" b="1" cap="none" spc="0" dirty="0">
              <a:ln w="13462">
                <a:solidFill>
                  <a:schemeClr val="bg1"/>
                </a:solidFill>
                <a:prstDash val="solid"/>
              </a:ln>
              <a:solidFill>
                <a:schemeClr val="accent2">
                  <a:lumMod val="50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289518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32" name="Picture 8" descr="http://nas.er.usgs.gov/taxgroup/mollusks/images/zebra_logo.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622631" y="4512839"/>
            <a:ext cx="3513446" cy="2345161"/>
          </a:xfrm>
          <a:prstGeom prst="rect">
            <a:avLst/>
          </a:prstGeom>
          <a:noFill/>
          <a:extLst>
            <a:ext uri="{909E8E84-426E-40DD-AFC4-6F175D3DCCD1}">
              <a14:hiddenFill xmlns:a14="http://schemas.microsoft.com/office/drawing/2010/main">
                <a:solidFill>
                  <a:srgbClr val="FFFFFF"/>
                </a:solidFill>
              </a14:hiddenFill>
            </a:ext>
          </a:extLst>
        </p:spPr>
      </p:pic>
      <p:sp>
        <p:nvSpPr>
          <p:cNvPr id="118787" name="Rectangle 3"/>
          <p:cNvSpPr>
            <a:spLocks noGrp="1" noChangeArrowheads="1"/>
          </p:cNvSpPr>
          <p:nvPr>
            <p:ph type="title"/>
          </p:nvPr>
        </p:nvSpPr>
        <p:spPr>
          <a:xfrm>
            <a:off x="609600" y="685800"/>
            <a:ext cx="7772400" cy="1143000"/>
          </a:xfrm>
        </p:spPr>
        <p:txBody>
          <a:bodyPr/>
          <a:lstStyle/>
          <a:p>
            <a:r>
              <a:rPr lang="en-US" b="1">
                <a:latin typeface="Arial" pitchFamily="-123" charset="0"/>
              </a:rPr>
              <a:t>Invasive Species</a:t>
            </a:r>
            <a:endParaRPr lang="en-US"/>
          </a:p>
        </p:txBody>
      </p:sp>
      <p:sp>
        <p:nvSpPr>
          <p:cNvPr id="118788" name="Rectangle 4"/>
          <p:cNvSpPr>
            <a:spLocks noChangeArrowheads="1"/>
          </p:cNvSpPr>
          <p:nvPr/>
        </p:nvSpPr>
        <p:spPr bwMode="auto">
          <a:xfrm>
            <a:off x="381000" y="233363"/>
            <a:ext cx="3638550" cy="366712"/>
          </a:xfrm>
          <a:prstGeom prst="rect">
            <a:avLst/>
          </a:prstGeom>
          <a:noFill/>
          <a:ln w="9525">
            <a:noFill/>
            <a:miter lim="800000"/>
            <a:headEnd/>
            <a:tailEnd/>
          </a:ln>
        </p:spPr>
        <p:txBody>
          <a:bodyPr wrap="none">
            <a:prstTxWarp prst="textNoShape">
              <a:avLst/>
            </a:prstTxWarp>
            <a:spAutoFit/>
          </a:bodyPr>
          <a:lstStyle/>
          <a:p>
            <a:r>
              <a:rPr lang="en-US" sz="1800">
                <a:solidFill>
                  <a:srgbClr val="008040"/>
                </a:solidFill>
              </a:rPr>
              <a:t>Lesson 5.4 Community Stability</a:t>
            </a:r>
            <a:endParaRPr lang="en-US" sz="1200"/>
          </a:p>
        </p:txBody>
      </p:sp>
      <p:sp>
        <p:nvSpPr>
          <p:cNvPr id="118790" name="Rectangle 6"/>
          <p:cNvSpPr>
            <a:spLocks noGrp="1" noChangeArrowheads="1"/>
          </p:cNvSpPr>
          <p:nvPr>
            <p:ph type="body" idx="1"/>
          </p:nvPr>
        </p:nvSpPr>
        <p:spPr>
          <a:xfrm>
            <a:off x="685800" y="1676400"/>
            <a:ext cx="8062664" cy="4114800"/>
          </a:xfrm>
        </p:spPr>
        <p:txBody>
          <a:bodyPr/>
          <a:lstStyle/>
          <a:p>
            <a:r>
              <a:rPr lang="en-US" sz="3600" dirty="0"/>
              <a:t>Invasive Species Example #1: ____________________</a:t>
            </a:r>
          </a:p>
          <a:p>
            <a:pPr marL="0" indent="0">
              <a:buNone/>
            </a:pPr>
            <a:endParaRPr lang="en-US" sz="3600" dirty="0"/>
          </a:p>
        </p:txBody>
      </p:sp>
      <p:sp>
        <p:nvSpPr>
          <p:cNvPr id="7" name="Rectangle 6"/>
          <p:cNvSpPr/>
          <p:nvPr/>
        </p:nvSpPr>
        <p:spPr>
          <a:xfrm>
            <a:off x="1043608" y="2132856"/>
            <a:ext cx="4752528" cy="584775"/>
          </a:xfrm>
          <a:prstGeom prst="rect">
            <a:avLst/>
          </a:prstGeom>
          <a:noFill/>
        </p:spPr>
        <p:txBody>
          <a:bodyPr wrap="square" lIns="91440" tIns="45720" rIns="91440" bIns="45720">
            <a:spAutoFit/>
          </a:bodyPr>
          <a:lstStyle/>
          <a:p>
            <a:pPr algn="ctr"/>
            <a:r>
              <a:rPr lang="en-US" sz="3200" dirty="0">
                <a:ln w="13462">
                  <a:solidFill>
                    <a:schemeClr val="bg1"/>
                  </a:solidFill>
                  <a:prstDash val="solid"/>
                </a:ln>
                <a:solidFill>
                  <a:schemeClr val="accent2">
                    <a:lumMod val="50000"/>
                  </a:schemeClr>
                </a:solidFill>
                <a:effectLst>
                  <a:outerShdw dist="38100" dir="2700000" algn="bl" rotWithShape="0">
                    <a:schemeClr val="accent5"/>
                  </a:outerShdw>
                </a:effectLst>
              </a:rPr>
              <a:t>THE ZEBRA MUSSEL </a:t>
            </a:r>
            <a:endParaRPr lang="en-US" sz="3200" b="1" cap="none" spc="0" dirty="0">
              <a:ln w="13462">
                <a:solidFill>
                  <a:schemeClr val="bg1"/>
                </a:solidFill>
                <a:prstDash val="solid"/>
              </a:ln>
              <a:solidFill>
                <a:schemeClr val="accent2">
                  <a:lumMod val="50000"/>
                </a:schemeClr>
              </a:solidFill>
              <a:effectLst>
                <a:outerShdw dist="38100" dir="2700000" algn="bl" rotWithShape="0">
                  <a:schemeClr val="accent5"/>
                </a:outerShdw>
              </a:effectLst>
            </a:endParaRPr>
          </a:p>
        </p:txBody>
      </p:sp>
      <p:pic>
        <p:nvPicPr>
          <p:cNvPr id="129026" name="Picture 2" descr="http://dnr.wi.gov/org/caer/ce/eek/critter/invert/images/zmussel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5498" y="3033907"/>
            <a:ext cx="4536504" cy="3084824"/>
          </a:xfrm>
          <a:prstGeom prst="rect">
            <a:avLst/>
          </a:prstGeom>
          <a:noFill/>
          <a:extLst>
            <a:ext uri="{909E8E84-426E-40DD-AFC4-6F175D3DCCD1}">
              <a14:hiddenFill xmlns:a14="http://schemas.microsoft.com/office/drawing/2010/main">
                <a:solidFill>
                  <a:srgbClr val="FFFFFF"/>
                </a:solidFill>
              </a14:hiddenFill>
            </a:ext>
          </a:extLst>
        </p:spPr>
      </p:pic>
      <p:pic>
        <p:nvPicPr>
          <p:cNvPr id="129028" name="Picture 4" descr="http://ktemnews.com/files/2013/06/Pipe-clogged-by-zebra-mussels-TIME-LIFE-Images-Getty-Images.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707040" y="2496327"/>
            <a:ext cx="3344627" cy="2167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574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Rectangle 3"/>
          <p:cNvSpPr>
            <a:spLocks noGrp="1" noChangeArrowheads="1"/>
          </p:cNvSpPr>
          <p:nvPr>
            <p:ph type="title"/>
          </p:nvPr>
        </p:nvSpPr>
        <p:spPr>
          <a:xfrm>
            <a:off x="609600" y="685800"/>
            <a:ext cx="7772400" cy="1143000"/>
          </a:xfrm>
        </p:spPr>
        <p:txBody>
          <a:bodyPr/>
          <a:lstStyle/>
          <a:p>
            <a:r>
              <a:rPr lang="en-US" b="1">
                <a:latin typeface="Arial" pitchFamily="-123" charset="0"/>
              </a:rPr>
              <a:t>Invasive Species</a:t>
            </a:r>
            <a:endParaRPr lang="en-US"/>
          </a:p>
        </p:txBody>
      </p:sp>
      <p:sp>
        <p:nvSpPr>
          <p:cNvPr id="118788" name="Rectangle 4"/>
          <p:cNvSpPr>
            <a:spLocks noChangeArrowheads="1"/>
          </p:cNvSpPr>
          <p:nvPr/>
        </p:nvSpPr>
        <p:spPr bwMode="auto">
          <a:xfrm>
            <a:off x="381000" y="233363"/>
            <a:ext cx="3638550" cy="366712"/>
          </a:xfrm>
          <a:prstGeom prst="rect">
            <a:avLst/>
          </a:prstGeom>
          <a:noFill/>
          <a:ln w="9525">
            <a:noFill/>
            <a:miter lim="800000"/>
            <a:headEnd/>
            <a:tailEnd/>
          </a:ln>
        </p:spPr>
        <p:txBody>
          <a:bodyPr wrap="none">
            <a:prstTxWarp prst="textNoShape">
              <a:avLst/>
            </a:prstTxWarp>
            <a:spAutoFit/>
          </a:bodyPr>
          <a:lstStyle/>
          <a:p>
            <a:r>
              <a:rPr lang="en-US" sz="1800">
                <a:solidFill>
                  <a:srgbClr val="008040"/>
                </a:solidFill>
              </a:rPr>
              <a:t>Lesson 5.4 Community Stability</a:t>
            </a:r>
            <a:endParaRPr lang="en-US" sz="1200"/>
          </a:p>
        </p:txBody>
      </p:sp>
      <p:sp>
        <p:nvSpPr>
          <p:cNvPr id="118790" name="Rectangle 6"/>
          <p:cNvSpPr>
            <a:spLocks noGrp="1" noChangeArrowheads="1"/>
          </p:cNvSpPr>
          <p:nvPr>
            <p:ph type="body" idx="1"/>
          </p:nvPr>
        </p:nvSpPr>
        <p:spPr>
          <a:xfrm>
            <a:off x="685800" y="1676400"/>
            <a:ext cx="8062664" cy="4114800"/>
          </a:xfrm>
        </p:spPr>
        <p:txBody>
          <a:bodyPr/>
          <a:lstStyle/>
          <a:p>
            <a:r>
              <a:rPr lang="en-US" sz="3600" dirty="0"/>
              <a:t>Invasive Species Example #2: ____________________</a:t>
            </a:r>
          </a:p>
          <a:p>
            <a:r>
              <a:rPr lang="en-US" sz="2800" dirty="0"/>
              <a:t>Native to Central &amp; South America</a:t>
            </a:r>
          </a:p>
          <a:p>
            <a:r>
              <a:rPr lang="en-US" sz="2800" dirty="0"/>
              <a:t>Brought to Australia ON PURPOSE to help sugar farms get rid of the cane beetle</a:t>
            </a:r>
          </a:p>
          <a:p>
            <a:r>
              <a:rPr lang="en-US" sz="2800" dirty="0"/>
              <a:t>The toads did not eat the beetles but instead took over</a:t>
            </a:r>
          </a:p>
          <a:p>
            <a:r>
              <a:rPr lang="en-US" sz="2800" dirty="0"/>
              <a:t>Without their native predators (black rat &amp; water monitor) they have grown exponentially.</a:t>
            </a:r>
          </a:p>
          <a:p>
            <a:r>
              <a:rPr lang="en-US" sz="2800" dirty="0"/>
              <a:t>Their poison kills most native species that try to eat them. </a:t>
            </a:r>
            <a:endParaRPr lang="en-US" dirty="0"/>
          </a:p>
        </p:txBody>
      </p:sp>
      <p:sp>
        <p:nvSpPr>
          <p:cNvPr id="7" name="Rectangle 6"/>
          <p:cNvSpPr/>
          <p:nvPr/>
        </p:nvSpPr>
        <p:spPr>
          <a:xfrm>
            <a:off x="1043608" y="2132856"/>
            <a:ext cx="4752528" cy="584775"/>
          </a:xfrm>
          <a:prstGeom prst="rect">
            <a:avLst/>
          </a:prstGeom>
          <a:noFill/>
        </p:spPr>
        <p:txBody>
          <a:bodyPr wrap="square" lIns="91440" tIns="45720" rIns="91440" bIns="45720">
            <a:spAutoFit/>
          </a:bodyPr>
          <a:lstStyle/>
          <a:p>
            <a:pPr algn="ctr"/>
            <a:r>
              <a:rPr lang="en-US" sz="3200" dirty="0">
                <a:ln w="13462">
                  <a:solidFill>
                    <a:schemeClr val="bg1"/>
                  </a:solidFill>
                  <a:prstDash val="solid"/>
                </a:ln>
                <a:solidFill>
                  <a:schemeClr val="accent2">
                    <a:lumMod val="50000"/>
                  </a:schemeClr>
                </a:solidFill>
                <a:effectLst>
                  <a:outerShdw dist="38100" dir="2700000" algn="bl" rotWithShape="0">
                    <a:schemeClr val="accent5"/>
                  </a:outerShdw>
                </a:effectLst>
              </a:rPr>
              <a:t>THE CANE TOAD </a:t>
            </a:r>
            <a:endParaRPr lang="en-US" sz="3200" b="1" cap="none" spc="0" dirty="0">
              <a:ln w="13462">
                <a:solidFill>
                  <a:schemeClr val="bg1"/>
                </a:solidFill>
                <a:prstDash val="solid"/>
              </a:ln>
              <a:solidFill>
                <a:schemeClr val="accent2">
                  <a:lumMod val="50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3708460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Rectangle 3"/>
          <p:cNvSpPr>
            <a:spLocks noGrp="1" noChangeArrowheads="1"/>
          </p:cNvSpPr>
          <p:nvPr>
            <p:ph type="title"/>
          </p:nvPr>
        </p:nvSpPr>
        <p:spPr>
          <a:xfrm>
            <a:off x="609600" y="685800"/>
            <a:ext cx="7772400" cy="1143000"/>
          </a:xfrm>
        </p:spPr>
        <p:txBody>
          <a:bodyPr/>
          <a:lstStyle/>
          <a:p>
            <a:r>
              <a:rPr lang="en-US" b="1">
                <a:latin typeface="Arial" pitchFamily="-123" charset="0"/>
              </a:rPr>
              <a:t>Invasive Species</a:t>
            </a:r>
            <a:endParaRPr lang="en-US"/>
          </a:p>
        </p:txBody>
      </p:sp>
      <p:sp>
        <p:nvSpPr>
          <p:cNvPr id="118788" name="Rectangle 4"/>
          <p:cNvSpPr>
            <a:spLocks noChangeArrowheads="1"/>
          </p:cNvSpPr>
          <p:nvPr/>
        </p:nvSpPr>
        <p:spPr bwMode="auto">
          <a:xfrm>
            <a:off x="381000" y="233363"/>
            <a:ext cx="3638550" cy="366712"/>
          </a:xfrm>
          <a:prstGeom prst="rect">
            <a:avLst/>
          </a:prstGeom>
          <a:noFill/>
          <a:ln w="9525">
            <a:noFill/>
            <a:miter lim="800000"/>
            <a:headEnd/>
            <a:tailEnd/>
          </a:ln>
        </p:spPr>
        <p:txBody>
          <a:bodyPr wrap="none">
            <a:prstTxWarp prst="textNoShape">
              <a:avLst/>
            </a:prstTxWarp>
            <a:spAutoFit/>
          </a:bodyPr>
          <a:lstStyle/>
          <a:p>
            <a:r>
              <a:rPr lang="en-US" sz="1800">
                <a:solidFill>
                  <a:srgbClr val="008040"/>
                </a:solidFill>
              </a:rPr>
              <a:t>Lesson 5.4 Community Stability</a:t>
            </a:r>
            <a:endParaRPr lang="en-US" sz="1200"/>
          </a:p>
        </p:txBody>
      </p:sp>
      <p:sp>
        <p:nvSpPr>
          <p:cNvPr id="118790" name="Rectangle 6"/>
          <p:cNvSpPr>
            <a:spLocks noGrp="1" noChangeArrowheads="1"/>
          </p:cNvSpPr>
          <p:nvPr>
            <p:ph type="body" idx="1"/>
          </p:nvPr>
        </p:nvSpPr>
        <p:spPr>
          <a:xfrm>
            <a:off x="685800" y="1676400"/>
            <a:ext cx="8062664" cy="4114800"/>
          </a:xfrm>
        </p:spPr>
        <p:txBody>
          <a:bodyPr/>
          <a:lstStyle/>
          <a:p>
            <a:r>
              <a:rPr lang="en-US" sz="3600" dirty="0"/>
              <a:t>Invasive Species Example #2: ____________________</a:t>
            </a:r>
          </a:p>
        </p:txBody>
      </p:sp>
      <p:sp>
        <p:nvSpPr>
          <p:cNvPr id="7" name="Rectangle 6"/>
          <p:cNvSpPr/>
          <p:nvPr/>
        </p:nvSpPr>
        <p:spPr>
          <a:xfrm>
            <a:off x="1043608" y="2132856"/>
            <a:ext cx="4752528" cy="584775"/>
          </a:xfrm>
          <a:prstGeom prst="rect">
            <a:avLst/>
          </a:prstGeom>
          <a:noFill/>
        </p:spPr>
        <p:txBody>
          <a:bodyPr wrap="square" lIns="91440" tIns="45720" rIns="91440" bIns="45720">
            <a:spAutoFit/>
          </a:bodyPr>
          <a:lstStyle/>
          <a:p>
            <a:pPr algn="ctr"/>
            <a:r>
              <a:rPr lang="en-US" sz="3200" dirty="0">
                <a:ln w="13462">
                  <a:solidFill>
                    <a:schemeClr val="bg1"/>
                  </a:solidFill>
                  <a:prstDash val="solid"/>
                </a:ln>
                <a:solidFill>
                  <a:schemeClr val="accent2">
                    <a:lumMod val="50000"/>
                  </a:schemeClr>
                </a:solidFill>
                <a:effectLst>
                  <a:outerShdw dist="38100" dir="2700000" algn="bl" rotWithShape="0">
                    <a:schemeClr val="accent5"/>
                  </a:outerShdw>
                </a:effectLst>
              </a:rPr>
              <a:t>THE CANE TOAD </a:t>
            </a:r>
            <a:endParaRPr lang="en-US" sz="3200" b="1" cap="none" spc="0" dirty="0">
              <a:ln w="13462">
                <a:solidFill>
                  <a:schemeClr val="bg1"/>
                </a:solidFill>
                <a:prstDash val="solid"/>
              </a:ln>
              <a:solidFill>
                <a:schemeClr val="accent2">
                  <a:lumMod val="50000"/>
                </a:schemeClr>
              </a:solidFill>
              <a:effectLst>
                <a:outerShdw dist="38100" dir="2700000" algn="bl" rotWithShape="0">
                  <a:schemeClr val="accent5"/>
                </a:outerShdw>
              </a:effectLst>
            </a:endParaRPr>
          </a:p>
        </p:txBody>
      </p:sp>
      <p:pic>
        <p:nvPicPr>
          <p:cNvPr id="105474" name="Picture 2" descr="http://d3lp4xedbqa8a5.cloudfront.net/s3/digital-cougar-assets/AusGeo/2013/09/10/6328/toad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819400"/>
            <a:ext cx="5905500" cy="3562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0817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7"/>
          <p:cNvPicPr>
            <a:picLocks noChangeAspect="1" noChangeArrowheads="1"/>
          </p:cNvPicPr>
          <p:nvPr/>
        </p:nvPicPr>
        <p:blipFill>
          <a:blip r:embed="rId3"/>
          <a:srcRect/>
          <a:stretch>
            <a:fillRect/>
          </a:stretch>
        </p:blipFill>
        <p:spPr bwMode="auto">
          <a:xfrm>
            <a:off x="80946" y="2391826"/>
            <a:ext cx="4872054" cy="2963431"/>
          </a:xfrm>
          <a:prstGeom prst="rect">
            <a:avLst/>
          </a:prstGeom>
          <a:noFill/>
          <a:ln w="9525">
            <a:noFill/>
            <a:miter lim="800000"/>
            <a:headEnd/>
            <a:tailEnd/>
          </a:ln>
          <a:effectLst/>
        </p:spPr>
      </p:pic>
      <p:sp>
        <p:nvSpPr>
          <p:cNvPr id="17410" name="Rectangle 2"/>
          <p:cNvSpPr>
            <a:spLocks noGrp="1" noChangeArrowheads="1"/>
          </p:cNvSpPr>
          <p:nvPr>
            <p:ph type="title"/>
          </p:nvPr>
        </p:nvSpPr>
        <p:spPr/>
        <p:txBody>
          <a:bodyPr/>
          <a:lstStyle/>
          <a:p>
            <a:r>
              <a:rPr lang="en-US" b="1" dirty="0">
                <a:latin typeface="Arial" pitchFamily="-123" charset="0"/>
              </a:rPr>
              <a:t>Mechanisms of Biological Evolution</a:t>
            </a:r>
            <a:endParaRPr lang="en-US" dirty="0"/>
          </a:p>
        </p:txBody>
      </p:sp>
      <p:sp>
        <p:nvSpPr>
          <p:cNvPr id="17415" name="Text Box 7"/>
          <p:cNvSpPr txBox="1">
            <a:spLocks noChangeArrowheads="1"/>
          </p:cNvSpPr>
          <p:nvPr/>
        </p:nvSpPr>
        <p:spPr bwMode="auto">
          <a:xfrm>
            <a:off x="6781800" y="304800"/>
            <a:ext cx="2187575" cy="549275"/>
          </a:xfrm>
          <a:prstGeom prst="rect">
            <a:avLst/>
          </a:prstGeom>
          <a:noFill/>
          <a:ln w="9525">
            <a:noFill/>
            <a:miter lim="800000"/>
            <a:headEnd/>
            <a:tailEnd/>
          </a:ln>
        </p:spPr>
        <p:txBody>
          <a:bodyPr>
            <a:prstTxWarp prst="textNoShape">
              <a:avLst/>
            </a:prstTxWarp>
            <a:spAutoFit/>
          </a:bodyPr>
          <a:lstStyle/>
          <a:p>
            <a:pPr>
              <a:spcBef>
                <a:spcPct val="50000"/>
              </a:spcBef>
            </a:pPr>
            <a:endParaRPr lang="en-US" sz="1200" i="1"/>
          </a:p>
          <a:p>
            <a:pPr>
              <a:spcBef>
                <a:spcPct val="50000"/>
              </a:spcBef>
            </a:pPr>
            <a:endParaRPr lang="en-US" sz="1200" i="1"/>
          </a:p>
        </p:txBody>
      </p:sp>
      <p:sp>
        <p:nvSpPr>
          <p:cNvPr id="17418" name="Text Box 10"/>
          <p:cNvSpPr txBox="1">
            <a:spLocks noChangeArrowheads="1"/>
          </p:cNvSpPr>
          <p:nvPr/>
        </p:nvSpPr>
        <p:spPr bwMode="auto">
          <a:xfrm>
            <a:off x="4191000" y="5334000"/>
            <a:ext cx="3886200" cy="4191000"/>
          </a:xfrm>
          <a:prstGeom prst="rect">
            <a:avLst/>
          </a:prstGeom>
          <a:noFill/>
          <a:ln w="9525">
            <a:noFill/>
            <a:miter lim="800000"/>
            <a:headEnd/>
            <a:tailEnd/>
          </a:ln>
        </p:spPr>
        <p:txBody>
          <a:bodyPr>
            <a:prstTxWarp prst="textNoShape">
              <a:avLst/>
            </a:prstTxWarp>
          </a:bodyPr>
          <a:lstStyle/>
          <a:p>
            <a:pPr marL="231775" indent="-231775">
              <a:spcBef>
                <a:spcPct val="50000"/>
              </a:spcBef>
            </a:pPr>
            <a:endParaRPr lang="en-US" sz="2400" b="0"/>
          </a:p>
          <a:p>
            <a:pPr marL="231775" indent="-231775">
              <a:spcBef>
                <a:spcPct val="50000"/>
              </a:spcBef>
              <a:buFontTx/>
              <a:buChar char="•"/>
            </a:pPr>
            <a:endParaRPr lang="en-US" sz="1200"/>
          </a:p>
        </p:txBody>
      </p:sp>
      <p:sp>
        <p:nvSpPr>
          <p:cNvPr id="17428" name="Rectangle 20"/>
          <p:cNvSpPr>
            <a:spLocks noChangeArrowheads="1"/>
          </p:cNvSpPr>
          <p:nvPr/>
        </p:nvSpPr>
        <p:spPr bwMode="auto">
          <a:xfrm>
            <a:off x="1668463" y="5167313"/>
            <a:ext cx="184150" cy="287337"/>
          </a:xfrm>
          <a:prstGeom prst="rect">
            <a:avLst/>
          </a:prstGeom>
          <a:noFill/>
          <a:ln w="9525">
            <a:noFill/>
            <a:miter lim="800000"/>
            <a:headEnd/>
            <a:tailEnd/>
          </a:ln>
        </p:spPr>
        <p:txBody>
          <a:bodyPr wrap="none">
            <a:prstTxWarp prst="textNoShape">
              <a:avLst/>
            </a:prstTxWarp>
            <a:spAutoFit/>
          </a:bodyPr>
          <a:lstStyle/>
          <a:p>
            <a:pPr eaLnBrk="1" hangingPunct="1">
              <a:lnSpc>
                <a:spcPct val="80000"/>
              </a:lnSpc>
              <a:spcBef>
                <a:spcPct val="20000"/>
              </a:spcBef>
              <a:buFont typeface="Times" pitchFamily="-123" charset="0"/>
              <a:buNone/>
            </a:pPr>
            <a:endParaRPr lang="en-US" sz="1600" b="0"/>
          </a:p>
        </p:txBody>
      </p:sp>
      <p:sp>
        <p:nvSpPr>
          <p:cNvPr id="17431" name="Rectangle 23"/>
          <p:cNvSpPr>
            <a:spLocks noChangeArrowheads="1"/>
          </p:cNvSpPr>
          <p:nvPr/>
        </p:nvSpPr>
        <p:spPr bwMode="auto">
          <a:xfrm>
            <a:off x="381000" y="228600"/>
            <a:ext cx="4572000" cy="366713"/>
          </a:xfrm>
          <a:prstGeom prst="rect">
            <a:avLst/>
          </a:prstGeom>
          <a:noFill/>
          <a:ln w="9525">
            <a:noFill/>
            <a:miter lim="800000"/>
            <a:headEnd/>
            <a:tailEnd/>
          </a:ln>
        </p:spPr>
        <p:txBody>
          <a:bodyPr>
            <a:prstTxWarp prst="textNoShape">
              <a:avLst/>
            </a:prstTxWarp>
            <a:spAutoFit/>
          </a:bodyPr>
          <a:lstStyle/>
          <a:p>
            <a:r>
              <a:rPr lang="en-US" sz="1800">
                <a:solidFill>
                  <a:srgbClr val="008040"/>
                </a:solidFill>
              </a:rPr>
              <a:t>Lesson 5.</a:t>
            </a:r>
            <a:r>
              <a:rPr lang="en-US" sz="1800">
                <a:solidFill>
                  <a:srgbClr val="008040"/>
                </a:solidFill>
                <a:latin typeface="Arial Bold" pitchFamily="-123" charset="0"/>
                <a:ea typeface="MS Pゴシック" pitchFamily="-92" charset="-128"/>
                <a:cs typeface="MS Pゴシック" pitchFamily="-92" charset="-128"/>
              </a:rPr>
              <a:t>1 Evolution</a:t>
            </a:r>
          </a:p>
        </p:txBody>
      </p:sp>
      <p:sp>
        <p:nvSpPr>
          <p:cNvPr id="13" name="Rectangle 3"/>
          <p:cNvSpPr txBox="1">
            <a:spLocks noChangeArrowheads="1"/>
          </p:cNvSpPr>
          <p:nvPr/>
        </p:nvSpPr>
        <p:spPr bwMode="auto">
          <a:xfrm>
            <a:off x="4788024" y="2472971"/>
            <a:ext cx="4213805" cy="3733800"/>
          </a:xfrm>
          <a:prstGeom prst="rect">
            <a:avLst/>
          </a:prstGeom>
          <a:noFill/>
          <a:ln w="9525">
            <a:noFill/>
            <a:miter lim="800000"/>
            <a:headEnd/>
            <a:tailEnd/>
          </a:ln>
          <a:effectLst>
            <a:outerShdw blurRad="50800" dist="12700" dir="8100000" algn="ctr" rotWithShape="0">
              <a:srgbClr val="FFFFFF">
                <a:alpha val="75000"/>
              </a:srgbClr>
            </a:outerShdw>
          </a:effectLst>
        </p:spPr>
        <p:txBody>
          <a:bodyPr vert="horz" wrap="square" lIns="91440" tIns="45720" rIns="91440" bIns="45720" numCol="1" anchor="t" anchorCtr="0" compatLnSpc="1">
            <a:prstTxWarp prst="textNoShape">
              <a:avLst/>
            </a:prstTxWarp>
          </a:bodyPr>
          <a:lstStyle>
            <a:lvl1pPr marL="169863" indent="-169863" algn="l" rtl="0" fontAlgn="base">
              <a:lnSpc>
                <a:spcPct val="90000"/>
              </a:lnSpc>
              <a:spcBef>
                <a:spcPct val="20000"/>
              </a:spcBef>
              <a:spcAft>
                <a:spcPct val="0"/>
              </a:spcAft>
              <a:buFont typeface="Times" pitchFamily="-123" charset="0"/>
              <a:buChar char="•"/>
              <a:defRPr sz="2400">
                <a:solidFill>
                  <a:schemeClr val="tx1"/>
                </a:solidFill>
                <a:latin typeface="+mn-lt"/>
                <a:ea typeface="+mn-ea"/>
                <a:cs typeface="+mn-cs"/>
              </a:defRPr>
            </a:lvl1pPr>
            <a:lvl2pPr marL="627063" indent="-169863" algn="l" rtl="0" fontAlgn="base">
              <a:lnSpc>
                <a:spcPct val="90000"/>
              </a:lnSpc>
              <a:spcBef>
                <a:spcPct val="20000"/>
              </a:spcBef>
              <a:spcAft>
                <a:spcPct val="0"/>
              </a:spcAft>
              <a:buFont typeface="Times" pitchFamily="-123" charset="0"/>
              <a:buChar char="•"/>
              <a:defRPr sz="2000">
                <a:solidFill>
                  <a:schemeClr val="tx1"/>
                </a:solidFill>
                <a:latin typeface="+mn-lt"/>
                <a:ea typeface="+mn-ea"/>
                <a:cs typeface="+mn-cs"/>
              </a:defRPr>
            </a:lvl2pPr>
            <a:lvl3pPr marL="1084263" indent="-169863" algn="l" rtl="0" fontAlgn="base">
              <a:spcBef>
                <a:spcPct val="20000"/>
              </a:spcBef>
              <a:spcAft>
                <a:spcPct val="0"/>
              </a:spcAft>
              <a:buFont typeface="Times" pitchFamily="-123" charset="0"/>
              <a:buChar char="•"/>
              <a:defRPr>
                <a:solidFill>
                  <a:schemeClr val="tx1"/>
                </a:solidFill>
                <a:latin typeface="+mn-lt"/>
                <a:ea typeface="+mn-ea"/>
                <a:cs typeface="+mn-cs"/>
              </a:defRPr>
            </a:lvl3pPr>
            <a:lvl4pPr marL="1490663" indent="-119063" algn="l" rtl="0" fontAlgn="base">
              <a:spcBef>
                <a:spcPct val="20000"/>
              </a:spcBef>
              <a:spcAft>
                <a:spcPct val="0"/>
              </a:spcAft>
              <a:buFont typeface="Times" pitchFamily="-123" charset="0"/>
              <a:buChar char="•"/>
              <a:defRPr sz="1600">
                <a:solidFill>
                  <a:schemeClr val="tx1"/>
                </a:solidFill>
                <a:latin typeface="+mn-lt"/>
                <a:ea typeface="+mn-ea"/>
                <a:cs typeface="+mn-cs"/>
              </a:defRPr>
            </a:lvl4pPr>
            <a:lvl5pPr marL="1947863" indent="-119063" algn="l" rtl="0" fontAlgn="base">
              <a:lnSpc>
                <a:spcPct val="90000"/>
              </a:lnSpc>
              <a:spcBef>
                <a:spcPct val="20000"/>
              </a:spcBef>
              <a:spcAft>
                <a:spcPct val="0"/>
              </a:spcAft>
              <a:buFont typeface="Times" pitchFamily="-123" charset="0"/>
              <a:buChar char="•"/>
              <a:defRPr sz="1400">
                <a:solidFill>
                  <a:schemeClr val="tx1"/>
                </a:solidFill>
                <a:latin typeface="+mn-lt"/>
                <a:ea typeface="+mn-ea"/>
                <a:cs typeface="+mn-cs"/>
              </a:defRPr>
            </a:lvl5pPr>
            <a:lvl6pPr marL="2405063" indent="-119063" algn="l" rtl="0" fontAlgn="base">
              <a:lnSpc>
                <a:spcPct val="90000"/>
              </a:lnSpc>
              <a:spcBef>
                <a:spcPct val="20000"/>
              </a:spcBef>
              <a:spcAft>
                <a:spcPct val="0"/>
              </a:spcAft>
              <a:buFont typeface="Times" pitchFamily="-123" charset="0"/>
              <a:buChar char="•"/>
              <a:defRPr sz="1400">
                <a:solidFill>
                  <a:schemeClr val="tx1"/>
                </a:solidFill>
                <a:latin typeface="+mn-lt"/>
                <a:ea typeface="+mn-ea"/>
                <a:cs typeface="+mn-cs"/>
              </a:defRPr>
            </a:lvl6pPr>
            <a:lvl7pPr marL="2862263" indent="-119063" algn="l" rtl="0" fontAlgn="base">
              <a:lnSpc>
                <a:spcPct val="90000"/>
              </a:lnSpc>
              <a:spcBef>
                <a:spcPct val="20000"/>
              </a:spcBef>
              <a:spcAft>
                <a:spcPct val="0"/>
              </a:spcAft>
              <a:buFont typeface="Times" pitchFamily="-123" charset="0"/>
              <a:buChar char="•"/>
              <a:defRPr sz="1400">
                <a:solidFill>
                  <a:schemeClr val="tx1"/>
                </a:solidFill>
                <a:latin typeface="+mn-lt"/>
                <a:ea typeface="+mn-ea"/>
                <a:cs typeface="+mn-cs"/>
              </a:defRPr>
            </a:lvl7pPr>
            <a:lvl8pPr marL="3319463" indent="-119063" algn="l" rtl="0" fontAlgn="base">
              <a:lnSpc>
                <a:spcPct val="90000"/>
              </a:lnSpc>
              <a:spcBef>
                <a:spcPct val="20000"/>
              </a:spcBef>
              <a:spcAft>
                <a:spcPct val="0"/>
              </a:spcAft>
              <a:buFont typeface="Times" pitchFamily="-123" charset="0"/>
              <a:buChar char="•"/>
              <a:defRPr sz="1400">
                <a:solidFill>
                  <a:schemeClr val="tx1"/>
                </a:solidFill>
                <a:latin typeface="+mn-lt"/>
                <a:ea typeface="+mn-ea"/>
                <a:cs typeface="+mn-cs"/>
              </a:defRPr>
            </a:lvl8pPr>
            <a:lvl9pPr marL="3776663" indent="-119063" algn="l" rtl="0" fontAlgn="base">
              <a:lnSpc>
                <a:spcPct val="90000"/>
              </a:lnSpc>
              <a:spcBef>
                <a:spcPct val="20000"/>
              </a:spcBef>
              <a:spcAft>
                <a:spcPct val="0"/>
              </a:spcAft>
              <a:buFont typeface="Times" pitchFamily="-123" charset="0"/>
              <a:buChar char="•"/>
              <a:defRPr sz="1400">
                <a:solidFill>
                  <a:schemeClr val="tx1"/>
                </a:solidFill>
                <a:latin typeface="+mn-lt"/>
                <a:ea typeface="+mn-ea"/>
                <a:cs typeface="+mn-cs"/>
              </a:defRPr>
            </a:lvl9pPr>
          </a:lstStyle>
          <a:p>
            <a:pPr>
              <a:spcBef>
                <a:spcPct val="50000"/>
              </a:spcBef>
            </a:pPr>
            <a:endParaRPr lang="en-US" b="0" dirty="0"/>
          </a:p>
          <a:p>
            <a:pPr>
              <a:spcBef>
                <a:spcPct val="50000"/>
              </a:spcBef>
            </a:pPr>
            <a:r>
              <a:rPr lang="en-US" b="0" dirty="0"/>
              <a:t>_____________________: </a:t>
            </a:r>
            <a:r>
              <a:rPr lang="en-US" sz="2800" b="0" dirty="0"/>
              <a:t>Movement of individuals into (immigration) or out of (emigration) a population</a:t>
            </a:r>
          </a:p>
          <a:p>
            <a:pPr>
              <a:spcBef>
                <a:spcPct val="50000"/>
              </a:spcBef>
            </a:pPr>
            <a:r>
              <a:rPr lang="en-US" sz="2800" b="0" dirty="0"/>
              <a:t>AKA _______________</a:t>
            </a:r>
            <a:endParaRPr lang="en-US" sz="2800" dirty="0"/>
          </a:p>
        </p:txBody>
      </p:sp>
      <p:sp>
        <p:nvSpPr>
          <p:cNvPr id="14" name="Rectangle 13"/>
          <p:cNvSpPr/>
          <p:nvPr/>
        </p:nvSpPr>
        <p:spPr>
          <a:xfrm>
            <a:off x="5151220" y="2640117"/>
            <a:ext cx="3662349" cy="830997"/>
          </a:xfrm>
          <a:prstGeom prst="rect">
            <a:avLst/>
          </a:prstGeom>
          <a:noFill/>
        </p:spPr>
        <p:txBody>
          <a:bodyPr wrap="none" lIns="91440" tIns="45720" rIns="91440" bIns="45720">
            <a:spAutoFit/>
          </a:bodyPr>
          <a:lstStyle/>
          <a:p>
            <a:pPr algn="ctr"/>
            <a:r>
              <a:rPr lang="en-US" sz="4800" dirty="0">
                <a:ln w="13462">
                  <a:solidFill>
                    <a:schemeClr val="bg1"/>
                  </a:solidFill>
                  <a:prstDash val="solid"/>
                </a:ln>
                <a:solidFill>
                  <a:schemeClr val="accent2">
                    <a:lumMod val="50000"/>
                  </a:schemeClr>
                </a:solidFill>
                <a:effectLst>
                  <a:outerShdw dist="38100" dir="2700000" algn="bl" rotWithShape="0">
                    <a:schemeClr val="accent5"/>
                  </a:outerShdw>
                </a:effectLst>
              </a:rPr>
              <a:t>MIGRATION</a:t>
            </a:r>
            <a:endParaRPr lang="en-US" sz="4800" b="1" cap="none" spc="0" dirty="0">
              <a:ln w="13462">
                <a:solidFill>
                  <a:schemeClr val="bg1"/>
                </a:solidFill>
                <a:prstDash val="solid"/>
              </a:ln>
              <a:solidFill>
                <a:schemeClr val="accent2">
                  <a:lumMod val="50000"/>
                </a:schemeClr>
              </a:solidFill>
              <a:effectLst>
                <a:outerShdw dist="38100" dir="2700000" algn="bl" rotWithShape="0">
                  <a:schemeClr val="accent5"/>
                </a:outerShdw>
              </a:effectLst>
            </a:endParaRPr>
          </a:p>
        </p:txBody>
      </p:sp>
      <p:sp>
        <p:nvSpPr>
          <p:cNvPr id="11" name="Rectangle 10"/>
          <p:cNvSpPr/>
          <p:nvPr/>
        </p:nvSpPr>
        <p:spPr>
          <a:xfrm>
            <a:off x="5716374" y="4847174"/>
            <a:ext cx="3430747" cy="707886"/>
          </a:xfrm>
          <a:prstGeom prst="rect">
            <a:avLst/>
          </a:prstGeom>
          <a:noFill/>
        </p:spPr>
        <p:txBody>
          <a:bodyPr wrap="none" lIns="91440" tIns="45720" rIns="91440" bIns="45720">
            <a:spAutoFit/>
          </a:bodyPr>
          <a:lstStyle/>
          <a:p>
            <a:pPr algn="ctr"/>
            <a:r>
              <a:rPr lang="en-US" sz="4000" dirty="0">
                <a:ln w="13462">
                  <a:solidFill>
                    <a:schemeClr val="bg1"/>
                  </a:solidFill>
                  <a:prstDash val="solid"/>
                </a:ln>
                <a:solidFill>
                  <a:schemeClr val="accent2">
                    <a:lumMod val="50000"/>
                  </a:schemeClr>
                </a:solidFill>
                <a:effectLst>
                  <a:outerShdw dist="38100" dir="2700000" algn="bl" rotWithShape="0">
                    <a:schemeClr val="accent5"/>
                  </a:outerShdw>
                </a:effectLst>
              </a:rPr>
              <a:t>GENE  FLOW</a:t>
            </a:r>
            <a:endParaRPr lang="en-US" sz="4000" b="1" cap="none" spc="0" dirty="0">
              <a:ln w="13462">
                <a:solidFill>
                  <a:schemeClr val="bg1"/>
                </a:solidFill>
                <a:prstDash val="solid"/>
              </a:ln>
              <a:solidFill>
                <a:schemeClr val="accent2">
                  <a:lumMod val="50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229162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1"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Rectangle 3"/>
          <p:cNvSpPr>
            <a:spLocks noGrp="1" noChangeArrowheads="1"/>
          </p:cNvSpPr>
          <p:nvPr>
            <p:ph type="title"/>
          </p:nvPr>
        </p:nvSpPr>
        <p:spPr>
          <a:xfrm>
            <a:off x="609600" y="685800"/>
            <a:ext cx="7772400" cy="1143000"/>
          </a:xfrm>
        </p:spPr>
        <p:txBody>
          <a:bodyPr/>
          <a:lstStyle/>
          <a:p>
            <a:r>
              <a:rPr lang="en-US" b="1">
                <a:latin typeface="Arial" pitchFamily="-123" charset="0"/>
              </a:rPr>
              <a:t>Invasive Species</a:t>
            </a:r>
            <a:endParaRPr lang="en-US"/>
          </a:p>
        </p:txBody>
      </p:sp>
      <p:sp>
        <p:nvSpPr>
          <p:cNvPr id="118788" name="Rectangle 4"/>
          <p:cNvSpPr>
            <a:spLocks noChangeArrowheads="1"/>
          </p:cNvSpPr>
          <p:nvPr/>
        </p:nvSpPr>
        <p:spPr bwMode="auto">
          <a:xfrm>
            <a:off x="381000" y="233363"/>
            <a:ext cx="3638550" cy="366712"/>
          </a:xfrm>
          <a:prstGeom prst="rect">
            <a:avLst/>
          </a:prstGeom>
          <a:noFill/>
          <a:ln w="9525">
            <a:noFill/>
            <a:miter lim="800000"/>
            <a:headEnd/>
            <a:tailEnd/>
          </a:ln>
        </p:spPr>
        <p:txBody>
          <a:bodyPr wrap="none">
            <a:prstTxWarp prst="textNoShape">
              <a:avLst/>
            </a:prstTxWarp>
            <a:spAutoFit/>
          </a:bodyPr>
          <a:lstStyle/>
          <a:p>
            <a:r>
              <a:rPr lang="en-US" sz="1800">
                <a:solidFill>
                  <a:srgbClr val="008040"/>
                </a:solidFill>
              </a:rPr>
              <a:t>Lesson 5.4 Community Stability</a:t>
            </a:r>
            <a:endParaRPr lang="en-US" sz="1200"/>
          </a:p>
        </p:txBody>
      </p:sp>
      <p:sp>
        <p:nvSpPr>
          <p:cNvPr id="118790" name="Rectangle 6"/>
          <p:cNvSpPr>
            <a:spLocks noGrp="1" noChangeArrowheads="1"/>
          </p:cNvSpPr>
          <p:nvPr>
            <p:ph type="body" idx="1"/>
          </p:nvPr>
        </p:nvSpPr>
        <p:spPr>
          <a:xfrm>
            <a:off x="685800" y="1676400"/>
            <a:ext cx="8062664" cy="4114800"/>
          </a:xfrm>
        </p:spPr>
        <p:txBody>
          <a:bodyPr/>
          <a:lstStyle/>
          <a:p>
            <a:r>
              <a:rPr lang="en-US" sz="3600" dirty="0"/>
              <a:t>Invasive Species Example #3: ____________________</a:t>
            </a:r>
          </a:p>
          <a:p>
            <a:r>
              <a:rPr lang="en-US" sz="2800" dirty="0"/>
              <a:t>Native to Japan</a:t>
            </a:r>
          </a:p>
          <a:p>
            <a:r>
              <a:rPr lang="en-US" sz="2800" dirty="0"/>
              <a:t>Was used in the Southeast US to prevent soil erosion</a:t>
            </a:r>
          </a:p>
          <a:p>
            <a:r>
              <a:rPr lang="en-US" sz="2800" dirty="0"/>
              <a:t>It now covers the US from Texas to New Jersey.</a:t>
            </a:r>
            <a:endParaRPr lang="en-US" dirty="0"/>
          </a:p>
        </p:txBody>
      </p:sp>
      <p:sp>
        <p:nvSpPr>
          <p:cNvPr id="7" name="Rectangle 6"/>
          <p:cNvSpPr/>
          <p:nvPr/>
        </p:nvSpPr>
        <p:spPr>
          <a:xfrm>
            <a:off x="1043608" y="2132856"/>
            <a:ext cx="4752528" cy="584775"/>
          </a:xfrm>
          <a:prstGeom prst="rect">
            <a:avLst/>
          </a:prstGeom>
          <a:noFill/>
        </p:spPr>
        <p:txBody>
          <a:bodyPr wrap="square" lIns="91440" tIns="45720" rIns="91440" bIns="45720">
            <a:spAutoFit/>
          </a:bodyPr>
          <a:lstStyle/>
          <a:p>
            <a:pPr algn="ctr"/>
            <a:r>
              <a:rPr lang="en-US" sz="3200" dirty="0">
                <a:ln w="13462">
                  <a:solidFill>
                    <a:schemeClr val="bg1"/>
                  </a:solidFill>
                  <a:prstDash val="solid"/>
                </a:ln>
                <a:solidFill>
                  <a:schemeClr val="accent2">
                    <a:lumMod val="50000"/>
                  </a:schemeClr>
                </a:solidFill>
                <a:effectLst>
                  <a:outerShdw dist="38100" dir="2700000" algn="bl" rotWithShape="0">
                    <a:schemeClr val="accent5"/>
                  </a:outerShdw>
                </a:effectLst>
              </a:rPr>
              <a:t>KUDZU</a:t>
            </a:r>
            <a:endParaRPr lang="en-US" sz="3200" b="1" cap="none" spc="0" dirty="0">
              <a:ln w="13462">
                <a:solidFill>
                  <a:schemeClr val="bg1"/>
                </a:solidFill>
                <a:prstDash val="solid"/>
              </a:ln>
              <a:solidFill>
                <a:schemeClr val="accent2">
                  <a:lumMod val="50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2017642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Rectangle 3"/>
          <p:cNvSpPr>
            <a:spLocks noGrp="1" noChangeArrowheads="1"/>
          </p:cNvSpPr>
          <p:nvPr>
            <p:ph type="title"/>
          </p:nvPr>
        </p:nvSpPr>
        <p:spPr>
          <a:xfrm>
            <a:off x="609600" y="685800"/>
            <a:ext cx="7772400" cy="1143000"/>
          </a:xfrm>
        </p:spPr>
        <p:txBody>
          <a:bodyPr/>
          <a:lstStyle/>
          <a:p>
            <a:r>
              <a:rPr lang="en-US" b="1">
                <a:latin typeface="Arial" pitchFamily="-123" charset="0"/>
              </a:rPr>
              <a:t>Invasive Species</a:t>
            </a:r>
            <a:endParaRPr lang="en-US"/>
          </a:p>
        </p:txBody>
      </p:sp>
      <p:sp>
        <p:nvSpPr>
          <p:cNvPr id="118788" name="Rectangle 4"/>
          <p:cNvSpPr>
            <a:spLocks noChangeArrowheads="1"/>
          </p:cNvSpPr>
          <p:nvPr/>
        </p:nvSpPr>
        <p:spPr bwMode="auto">
          <a:xfrm>
            <a:off x="381000" y="233363"/>
            <a:ext cx="3638550" cy="366712"/>
          </a:xfrm>
          <a:prstGeom prst="rect">
            <a:avLst/>
          </a:prstGeom>
          <a:noFill/>
          <a:ln w="9525">
            <a:noFill/>
            <a:miter lim="800000"/>
            <a:headEnd/>
            <a:tailEnd/>
          </a:ln>
        </p:spPr>
        <p:txBody>
          <a:bodyPr wrap="none">
            <a:prstTxWarp prst="textNoShape">
              <a:avLst/>
            </a:prstTxWarp>
            <a:spAutoFit/>
          </a:bodyPr>
          <a:lstStyle/>
          <a:p>
            <a:r>
              <a:rPr lang="en-US" sz="1800">
                <a:solidFill>
                  <a:srgbClr val="008040"/>
                </a:solidFill>
              </a:rPr>
              <a:t>Lesson 5.4 Community Stability</a:t>
            </a:r>
            <a:endParaRPr lang="en-US" sz="1200"/>
          </a:p>
        </p:txBody>
      </p:sp>
      <p:sp>
        <p:nvSpPr>
          <p:cNvPr id="118790" name="Rectangle 6"/>
          <p:cNvSpPr>
            <a:spLocks noGrp="1" noChangeArrowheads="1"/>
          </p:cNvSpPr>
          <p:nvPr>
            <p:ph type="body" idx="1"/>
          </p:nvPr>
        </p:nvSpPr>
        <p:spPr>
          <a:xfrm>
            <a:off x="685800" y="1676400"/>
            <a:ext cx="8062664" cy="4114800"/>
          </a:xfrm>
        </p:spPr>
        <p:txBody>
          <a:bodyPr/>
          <a:lstStyle/>
          <a:p>
            <a:r>
              <a:rPr lang="en-US" sz="3600" dirty="0"/>
              <a:t>Invasive Species Example #3: ____________________</a:t>
            </a:r>
          </a:p>
        </p:txBody>
      </p:sp>
      <p:sp>
        <p:nvSpPr>
          <p:cNvPr id="7" name="Rectangle 6"/>
          <p:cNvSpPr/>
          <p:nvPr/>
        </p:nvSpPr>
        <p:spPr>
          <a:xfrm>
            <a:off x="1043608" y="2132856"/>
            <a:ext cx="4752528" cy="584775"/>
          </a:xfrm>
          <a:prstGeom prst="rect">
            <a:avLst/>
          </a:prstGeom>
          <a:noFill/>
        </p:spPr>
        <p:txBody>
          <a:bodyPr wrap="square" lIns="91440" tIns="45720" rIns="91440" bIns="45720">
            <a:spAutoFit/>
          </a:bodyPr>
          <a:lstStyle/>
          <a:p>
            <a:pPr algn="ctr"/>
            <a:r>
              <a:rPr lang="en-US" sz="3200" dirty="0">
                <a:ln w="13462">
                  <a:solidFill>
                    <a:schemeClr val="bg1"/>
                  </a:solidFill>
                  <a:prstDash val="solid"/>
                </a:ln>
                <a:solidFill>
                  <a:schemeClr val="accent2">
                    <a:lumMod val="50000"/>
                  </a:schemeClr>
                </a:solidFill>
                <a:effectLst>
                  <a:outerShdw dist="38100" dir="2700000" algn="bl" rotWithShape="0">
                    <a:schemeClr val="accent5"/>
                  </a:outerShdw>
                </a:effectLst>
              </a:rPr>
              <a:t>KUDZU</a:t>
            </a:r>
            <a:endParaRPr lang="en-US" sz="3200" b="1" cap="none" spc="0" dirty="0">
              <a:ln w="13462">
                <a:solidFill>
                  <a:schemeClr val="bg1"/>
                </a:solidFill>
                <a:prstDash val="solid"/>
              </a:ln>
              <a:solidFill>
                <a:schemeClr val="accent2">
                  <a:lumMod val="50000"/>
                </a:schemeClr>
              </a:solidFill>
              <a:effectLst>
                <a:outerShdw dist="38100" dir="2700000" algn="bl" rotWithShape="0">
                  <a:schemeClr val="accent5"/>
                </a:outerShdw>
              </a:effectLst>
            </a:endParaRPr>
          </a:p>
        </p:txBody>
      </p:sp>
      <p:pic>
        <p:nvPicPr>
          <p:cNvPr id="6" name="Picture 2" descr="http://www.jjanthony.com/kudzu/images/rainforest_1221.jpg"/>
          <p:cNvPicPr>
            <a:picLocks noChangeAspect="1" noChangeArrowheads="1"/>
          </p:cNvPicPr>
          <p:nvPr/>
        </p:nvPicPr>
        <p:blipFill>
          <a:blip r:embed="rId3" cstate="print"/>
          <a:srcRect/>
          <a:stretch>
            <a:fillRect/>
          </a:stretch>
        </p:blipFill>
        <p:spPr bwMode="auto">
          <a:xfrm>
            <a:off x="127237" y="3501008"/>
            <a:ext cx="4571998" cy="3048000"/>
          </a:xfrm>
          <a:prstGeom prst="rect">
            <a:avLst/>
          </a:prstGeom>
          <a:noFill/>
        </p:spPr>
      </p:pic>
      <p:pic>
        <p:nvPicPr>
          <p:cNvPr id="8" name="Picture 4" descr="http://awomanwithoutchildren.files.wordpress.com/2011/05/kudzu-car.jpg"/>
          <p:cNvPicPr>
            <a:picLocks noChangeAspect="1" noChangeArrowheads="1"/>
          </p:cNvPicPr>
          <p:nvPr/>
        </p:nvPicPr>
        <p:blipFill>
          <a:blip r:embed="rId4" cstate="email"/>
          <a:srcRect/>
          <a:stretch>
            <a:fillRect/>
          </a:stretch>
        </p:blipFill>
        <p:spPr bwMode="auto">
          <a:xfrm>
            <a:off x="4682569" y="2888801"/>
            <a:ext cx="4392116" cy="3294087"/>
          </a:xfrm>
          <a:prstGeom prst="rect">
            <a:avLst/>
          </a:prstGeom>
          <a:noFill/>
        </p:spPr>
      </p:pic>
    </p:spTree>
    <p:extLst>
      <p:ext uri="{BB962C8B-B14F-4D97-AF65-F5344CB8AC3E}">
        <p14:creationId xmlns:p14="http://schemas.microsoft.com/office/powerpoint/2010/main" val="1517692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Rectangle 3"/>
          <p:cNvSpPr>
            <a:spLocks noGrp="1" noChangeArrowheads="1"/>
          </p:cNvSpPr>
          <p:nvPr>
            <p:ph type="title"/>
          </p:nvPr>
        </p:nvSpPr>
        <p:spPr>
          <a:xfrm>
            <a:off x="609600" y="685800"/>
            <a:ext cx="7772400" cy="1143000"/>
          </a:xfrm>
        </p:spPr>
        <p:txBody>
          <a:bodyPr/>
          <a:lstStyle/>
          <a:p>
            <a:r>
              <a:rPr lang="en-US" b="1">
                <a:latin typeface="Arial" pitchFamily="-123" charset="0"/>
              </a:rPr>
              <a:t>Invasive Species</a:t>
            </a:r>
            <a:endParaRPr lang="en-US"/>
          </a:p>
        </p:txBody>
      </p:sp>
      <p:sp>
        <p:nvSpPr>
          <p:cNvPr id="118788" name="Rectangle 4"/>
          <p:cNvSpPr>
            <a:spLocks noChangeArrowheads="1"/>
          </p:cNvSpPr>
          <p:nvPr/>
        </p:nvSpPr>
        <p:spPr bwMode="auto">
          <a:xfrm>
            <a:off x="381000" y="233363"/>
            <a:ext cx="3638550" cy="366712"/>
          </a:xfrm>
          <a:prstGeom prst="rect">
            <a:avLst/>
          </a:prstGeom>
          <a:noFill/>
          <a:ln w="9525">
            <a:noFill/>
            <a:miter lim="800000"/>
            <a:headEnd/>
            <a:tailEnd/>
          </a:ln>
        </p:spPr>
        <p:txBody>
          <a:bodyPr wrap="none">
            <a:prstTxWarp prst="textNoShape">
              <a:avLst/>
            </a:prstTxWarp>
            <a:spAutoFit/>
          </a:bodyPr>
          <a:lstStyle/>
          <a:p>
            <a:r>
              <a:rPr lang="en-US" sz="1800">
                <a:solidFill>
                  <a:srgbClr val="008040"/>
                </a:solidFill>
              </a:rPr>
              <a:t>Lesson 5.4 Community Stability</a:t>
            </a:r>
            <a:endParaRPr lang="en-US" sz="1200"/>
          </a:p>
        </p:txBody>
      </p:sp>
      <p:sp>
        <p:nvSpPr>
          <p:cNvPr id="118790" name="Rectangle 6"/>
          <p:cNvSpPr>
            <a:spLocks noGrp="1" noChangeArrowheads="1"/>
          </p:cNvSpPr>
          <p:nvPr>
            <p:ph type="body" idx="1"/>
          </p:nvPr>
        </p:nvSpPr>
        <p:spPr>
          <a:xfrm>
            <a:off x="685800" y="1676400"/>
            <a:ext cx="8062664" cy="4114800"/>
          </a:xfrm>
        </p:spPr>
        <p:txBody>
          <a:bodyPr/>
          <a:lstStyle/>
          <a:p>
            <a:r>
              <a:rPr lang="en-US" sz="3600" dirty="0"/>
              <a:t>Invasive Species Example #4: ____________________</a:t>
            </a:r>
          </a:p>
          <a:p>
            <a:r>
              <a:rPr lang="en-US" sz="2800" dirty="0"/>
              <a:t> Native to Europe</a:t>
            </a:r>
          </a:p>
          <a:p>
            <a:r>
              <a:rPr lang="en-US" sz="2800" dirty="0"/>
              <a:t>Came to North America with the colonists and became invasive</a:t>
            </a:r>
          </a:p>
          <a:p>
            <a:r>
              <a:rPr lang="en-US" sz="2800" dirty="0"/>
              <a:t>Very beneficial – pollinate more than half of America’s commercial crops.</a:t>
            </a:r>
          </a:p>
        </p:txBody>
      </p:sp>
      <p:sp>
        <p:nvSpPr>
          <p:cNvPr id="7" name="Rectangle 6"/>
          <p:cNvSpPr/>
          <p:nvPr/>
        </p:nvSpPr>
        <p:spPr>
          <a:xfrm>
            <a:off x="1043608" y="2132856"/>
            <a:ext cx="4752528" cy="584775"/>
          </a:xfrm>
          <a:prstGeom prst="rect">
            <a:avLst/>
          </a:prstGeom>
          <a:noFill/>
        </p:spPr>
        <p:txBody>
          <a:bodyPr wrap="square" lIns="91440" tIns="45720" rIns="91440" bIns="45720">
            <a:spAutoFit/>
          </a:bodyPr>
          <a:lstStyle/>
          <a:p>
            <a:pPr algn="ctr"/>
            <a:r>
              <a:rPr lang="en-US" sz="3200" dirty="0">
                <a:ln w="13462">
                  <a:solidFill>
                    <a:schemeClr val="bg1"/>
                  </a:solidFill>
                  <a:prstDash val="solid"/>
                </a:ln>
                <a:solidFill>
                  <a:schemeClr val="accent2">
                    <a:lumMod val="50000"/>
                  </a:schemeClr>
                </a:solidFill>
                <a:effectLst>
                  <a:outerShdw dist="38100" dir="2700000" algn="bl" rotWithShape="0">
                    <a:schemeClr val="accent5"/>
                  </a:outerShdw>
                </a:effectLst>
              </a:rPr>
              <a:t>THE HONEYBEE</a:t>
            </a:r>
            <a:endParaRPr lang="en-US" sz="3200" b="1" cap="none" spc="0" dirty="0">
              <a:ln w="13462">
                <a:solidFill>
                  <a:schemeClr val="bg1"/>
                </a:solidFill>
                <a:prstDash val="solid"/>
              </a:ln>
              <a:solidFill>
                <a:schemeClr val="accent2">
                  <a:lumMod val="50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404583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Rectangle 3"/>
          <p:cNvSpPr>
            <a:spLocks noGrp="1" noChangeArrowheads="1"/>
          </p:cNvSpPr>
          <p:nvPr>
            <p:ph type="title"/>
          </p:nvPr>
        </p:nvSpPr>
        <p:spPr>
          <a:xfrm>
            <a:off x="609600" y="685800"/>
            <a:ext cx="7772400" cy="1143000"/>
          </a:xfrm>
        </p:spPr>
        <p:txBody>
          <a:bodyPr/>
          <a:lstStyle/>
          <a:p>
            <a:r>
              <a:rPr lang="en-US" b="1">
                <a:latin typeface="Arial" pitchFamily="-123" charset="0"/>
              </a:rPr>
              <a:t>Invasive Species</a:t>
            </a:r>
            <a:endParaRPr lang="en-US"/>
          </a:p>
        </p:txBody>
      </p:sp>
      <p:sp>
        <p:nvSpPr>
          <p:cNvPr id="118788" name="Rectangle 4"/>
          <p:cNvSpPr>
            <a:spLocks noChangeArrowheads="1"/>
          </p:cNvSpPr>
          <p:nvPr/>
        </p:nvSpPr>
        <p:spPr bwMode="auto">
          <a:xfrm>
            <a:off x="381000" y="233363"/>
            <a:ext cx="3638550" cy="366712"/>
          </a:xfrm>
          <a:prstGeom prst="rect">
            <a:avLst/>
          </a:prstGeom>
          <a:noFill/>
          <a:ln w="9525">
            <a:noFill/>
            <a:miter lim="800000"/>
            <a:headEnd/>
            <a:tailEnd/>
          </a:ln>
        </p:spPr>
        <p:txBody>
          <a:bodyPr wrap="none">
            <a:prstTxWarp prst="textNoShape">
              <a:avLst/>
            </a:prstTxWarp>
            <a:spAutoFit/>
          </a:bodyPr>
          <a:lstStyle/>
          <a:p>
            <a:r>
              <a:rPr lang="en-US" sz="1800">
                <a:solidFill>
                  <a:srgbClr val="008040"/>
                </a:solidFill>
              </a:rPr>
              <a:t>Lesson 5.4 Community Stability</a:t>
            </a:r>
            <a:endParaRPr lang="en-US" sz="1200"/>
          </a:p>
        </p:txBody>
      </p:sp>
      <p:sp>
        <p:nvSpPr>
          <p:cNvPr id="118790" name="Rectangle 6"/>
          <p:cNvSpPr>
            <a:spLocks noGrp="1" noChangeArrowheads="1"/>
          </p:cNvSpPr>
          <p:nvPr>
            <p:ph type="body" idx="1"/>
          </p:nvPr>
        </p:nvSpPr>
        <p:spPr>
          <a:xfrm>
            <a:off x="685800" y="1676400"/>
            <a:ext cx="8062664" cy="4114800"/>
          </a:xfrm>
        </p:spPr>
        <p:txBody>
          <a:bodyPr/>
          <a:lstStyle/>
          <a:p>
            <a:r>
              <a:rPr lang="en-US" sz="3600" dirty="0"/>
              <a:t>Invasive Species Example #4: ____________________</a:t>
            </a:r>
          </a:p>
          <a:p>
            <a:r>
              <a:rPr lang="en-US" sz="3600" dirty="0"/>
              <a:t> </a:t>
            </a:r>
          </a:p>
        </p:txBody>
      </p:sp>
      <p:sp>
        <p:nvSpPr>
          <p:cNvPr id="7" name="Rectangle 6"/>
          <p:cNvSpPr/>
          <p:nvPr/>
        </p:nvSpPr>
        <p:spPr>
          <a:xfrm>
            <a:off x="1043608" y="2132856"/>
            <a:ext cx="4752528" cy="584775"/>
          </a:xfrm>
          <a:prstGeom prst="rect">
            <a:avLst/>
          </a:prstGeom>
          <a:noFill/>
        </p:spPr>
        <p:txBody>
          <a:bodyPr wrap="square" lIns="91440" tIns="45720" rIns="91440" bIns="45720">
            <a:spAutoFit/>
          </a:bodyPr>
          <a:lstStyle/>
          <a:p>
            <a:pPr algn="ctr"/>
            <a:r>
              <a:rPr lang="en-US" sz="3200" dirty="0">
                <a:ln w="13462">
                  <a:solidFill>
                    <a:schemeClr val="bg1"/>
                  </a:solidFill>
                  <a:prstDash val="solid"/>
                </a:ln>
                <a:solidFill>
                  <a:schemeClr val="accent2">
                    <a:lumMod val="50000"/>
                  </a:schemeClr>
                </a:solidFill>
                <a:effectLst>
                  <a:outerShdw dist="38100" dir="2700000" algn="bl" rotWithShape="0">
                    <a:schemeClr val="accent5"/>
                  </a:outerShdw>
                </a:effectLst>
              </a:rPr>
              <a:t>THE HONEYBEE</a:t>
            </a:r>
            <a:endParaRPr lang="en-US" sz="3200" b="1" cap="none" spc="0" dirty="0">
              <a:ln w="13462">
                <a:solidFill>
                  <a:schemeClr val="bg1"/>
                </a:solidFill>
                <a:prstDash val="solid"/>
              </a:ln>
              <a:solidFill>
                <a:schemeClr val="accent2">
                  <a:lumMod val="50000"/>
                </a:schemeClr>
              </a:solidFill>
              <a:effectLst>
                <a:outerShdw dist="38100" dir="2700000" algn="bl" rotWithShape="0">
                  <a:schemeClr val="accent5"/>
                </a:outerShdw>
              </a:effectLst>
            </a:endParaRPr>
          </a:p>
        </p:txBody>
      </p:sp>
      <p:pic>
        <p:nvPicPr>
          <p:cNvPr id="106498" name="Picture 2" descr="http://ichef.bbci.co.uk/naturelibrary/images/ic/credit/640x395/e/eu/european_honey_bee/european_honey_bee_1.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6714" y="2819400"/>
            <a:ext cx="4021156" cy="2481808"/>
          </a:xfrm>
          <a:prstGeom prst="rect">
            <a:avLst/>
          </a:prstGeom>
          <a:noFill/>
          <a:extLst>
            <a:ext uri="{909E8E84-426E-40DD-AFC4-6F175D3DCCD1}">
              <a14:hiddenFill xmlns:a14="http://schemas.microsoft.com/office/drawing/2010/main">
                <a:solidFill>
                  <a:srgbClr val="FFFFFF"/>
                </a:solidFill>
              </a14:hiddenFill>
            </a:ext>
          </a:extLst>
        </p:spPr>
      </p:pic>
      <p:pic>
        <p:nvPicPr>
          <p:cNvPr id="106500" name="Picture 4" descr="http://old.termiguardusa.com/European-Honey-Bee.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214070" y="3088859"/>
            <a:ext cx="4824508" cy="3692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3610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5"/>
          <p:cNvPicPr>
            <a:picLocks noChangeAspect="1" noChangeArrowheads="1"/>
          </p:cNvPicPr>
          <p:nvPr/>
        </p:nvPicPr>
        <p:blipFill>
          <a:blip r:embed="rId3"/>
          <a:srcRect/>
          <a:stretch>
            <a:fillRect/>
          </a:stretch>
        </p:blipFill>
        <p:spPr bwMode="auto">
          <a:xfrm>
            <a:off x="38100" y="2057400"/>
            <a:ext cx="4276596" cy="3819872"/>
          </a:xfrm>
          <a:prstGeom prst="rect">
            <a:avLst/>
          </a:prstGeom>
          <a:noFill/>
          <a:ln w="9525">
            <a:noFill/>
            <a:miter lim="800000"/>
            <a:headEnd/>
            <a:tailEnd/>
          </a:ln>
          <a:effectLst/>
        </p:spPr>
      </p:pic>
      <p:sp>
        <p:nvSpPr>
          <p:cNvPr id="17410" name="Rectangle 2"/>
          <p:cNvSpPr>
            <a:spLocks noGrp="1" noChangeArrowheads="1"/>
          </p:cNvSpPr>
          <p:nvPr>
            <p:ph type="title"/>
          </p:nvPr>
        </p:nvSpPr>
        <p:spPr/>
        <p:txBody>
          <a:bodyPr/>
          <a:lstStyle/>
          <a:p>
            <a:r>
              <a:rPr lang="en-US" b="1" dirty="0">
                <a:latin typeface="Arial" pitchFamily="-123" charset="0"/>
              </a:rPr>
              <a:t>Mechanisms of Biological Evolution</a:t>
            </a:r>
            <a:endParaRPr lang="en-US" dirty="0"/>
          </a:p>
        </p:txBody>
      </p:sp>
      <p:sp>
        <p:nvSpPr>
          <p:cNvPr id="17415" name="Text Box 7"/>
          <p:cNvSpPr txBox="1">
            <a:spLocks noChangeArrowheads="1"/>
          </p:cNvSpPr>
          <p:nvPr/>
        </p:nvSpPr>
        <p:spPr bwMode="auto">
          <a:xfrm>
            <a:off x="6781800" y="304800"/>
            <a:ext cx="2187575" cy="549275"/>
          </a:xfrm>
          <a:prstGeom prst="rect">
            <a:avLst/>
          </a:prstGeom>
          <a:noFill/>
          <a:ln w="9525">
            <a:noFill/>
            <a:miter lim="800000"/>
            <a:headEnd/>
            <a:tailEnd/>
          </a:ln>
        </p:spPr>
        <p:txBody>
          <a:bodyPr>
            <a:prstTxWarp prst="textNoShape">
              <a:avLst/>
            </a:prstTxWarp>
            <a:spAutoFit/>
          </a:bodyPr>
          <a:lstStyle/>
          <a:p>
            <a:pPr>
              <a:spcBef>
                <a:spcPct val="50000"/>
              </a:spcBef>
            </a:pPr>
            <a:endParaRPr lang="en-US" sz="1200" i="1"/>
          </a:p>
          <a:p>
            <a:pPr>
              <a:spcBef>
                <a:spcPct val="50000"/>
              </a:spcBef>
            </a:pPr>
            <a:endParaRPr lang="en-US" sz="1200" i="1"/>
          </a:p>
        </p:txBody>
      </p:sp>
      <p:sp>
        <p:nvSpPr>
          <p:cNvPr id="17418" name="Text Box 10"/>
          <p:cNvSpPr txBox="1">
            <a:spLocks noChangeArrowheads="1"/>
          </p:cNvSpPr>
          <p:nvPr/>
        </p:nvSpPr>
        <p:spPr bwMode="auto">
          <a:xfrm>
            <a:off x="4191000" y="5334000"/>
            <a:ext cx="3886200" cy="4191000"/>
          </a:xfrm>
          <a:prstGeom prst="rect">
            <a:avLst/>
          </a:prstGeom>
          <a:noFill/>
          <a:ln w="9525">
            <a:noFill/>
            <a:miter lim="800000"/>
            <a:headEnd/>
            <a:tailEnd/>
          </a:ln>
        </p:spPr>
        <p:txBody>
          <a:bodyPr>
            <a:prstTxWarp prst="textNoShape">
              <a:avLst/>
            </a:prstTxWarp>
          </a:bodyPr>
          <a:lstStyle/>
          <a:p>
            <a:pPr marL="231775" indent="-231775">
              <a:spcBef>
                <a:spcPct val="50000"/>
              </a:spcBef>
            </a:pPr>
            <a:endParaRPr lang="en-US" sz="2400" b="0"/>
          </a:p>
          <a:p>
            <a:pPr marL="231775" indent="-231775">
              <a:spcBef>
                <a:spcPct val="50000"/>
              </a:spcBef>
              <a:buFontTx/>
              <a:buChar char="•"/>
            </a:pPr>
            <a:endParaRPr lang="en-US" sz="1200"/>
          </a:p>
        </p:txBody>
      </p:sp>
      <p:sp>
        <p:nvSpPr>
          <p:cNvPr id="17428" name="Rectangle 20"/>
          <p:cNvSpPr>
            <a:spLocks noChangeArrowheads="1"/>
          </p:cNvSpPr>
          <p:nvPr/>
        </p:nvSpPr>
        <p:spPr bwMode="auto">
          <a:xfrm>
            <a:off x="1668463" y="5167313"/>
            <a:ext cx="184150" cy="287337"/>
          </a:xfrm>
          <a:prstGeom prst="rect">
            <a:avLst/>
          </a:prstGeom>
          <a:noFill/>
          <a:ln w="9525">
            <a:noFill/>
            <a:miter lim="800000"/>
            <a:headEnd/>
            <a:tailEnd/>
          </a:ln>
        </p:spPr>
        <p:txBody>
          <a:bodyPr wrap="none">
            <a:prstTxWarp prst="textNoShape">
              <a:avLst/>
            </a:prstTxWarp>
            <a:spAutoFit/>
          </a:bodyPr>
          <a:lstStyle/>
          <a:p>
            <a:pPr eaLnBrk="1" hangingPunct="1">
              <a:lnSpc>
                <a:spcPct val="80000"/>
              </a:lnSpc>
              <a:spcBef>
                <a:spcPct val="20000"/>
              </a:spcBef>
              <a:buFont typeface="Times" pitchFamily="-123" charset="0"/>
              <a:buNone/>
            </a:pPr>
            <a:endParaRPr lang="en-US" sz="1600" b="0"/>
          </a:p>
        </p:txBody>
      </p:sp>
      <p:sp>
        <p:nvSpPr>
          <p:cNvPr id="17431" name="Rectangle 23"/>
          <p:cNvSpPr>
            <a:spLocks noChangeArrowheads="1"/>
          </p:cNvSpPr>
          <p:nvPr/>
        </p:nvSpPr>
        <p:spPr bwMode="auto">
          <a:xfrm>
            <a:off x="381000" y="228600"/>
            <a:ext cx="4572000" cy="366713"/>
          </a:xfrm>
          <a:prstGeom prst="rect">
            <a:avLst/>
          </a:prstGeom>
          <a:noFill/>
          <a:ln w="9525">
            <a:noFill/>
            <a:miter lim="800000"/>
            <a:headEnd/>
            <a:tailEnd/>
          </a:ln>
        </p:spPr>
        <p:txBody>
          <a:bodyPr>
            <a:prstTxWarp prst="textNoShape">
              <a:avLst/>
            </a:prstTxWarp>
            <a:spAutoFit/>
          </a:bodyPr>
          <a:lstStyle/>
          <a:p>
            <a:r>
              <a:rPr lang="en-US" sz="1800">
                <a:solidFill>
                  <a:srgbClr val="008040"/>
                </a:solidFill>
              </a:rPr>
              <a:t>Lesson 5.</a:t>
            </a:r>
            <a:r>
              <a:rPr lang="en-US" sz="1800">
                <a:solidFill>
                  <a:srgbClr val="008040"/>
                </a:solidFill>
                <a:latin typeface="Arial Bold" pitchFamily="-123" charset="0"/>
                <a:ea typeface="MS Pゴシック" pitchFamily="-92" charset="-128"/>
                <a:cs typeface="MS Pゴシック" pitchFamily="-92" charset="-128"/>
              </a:rPr>
              <a:t>1 Evolution</a:t>
            </a:r>
          </a:p>
        </p:txBody>
      </p:sp>
      <p:sp>
        <p:nvSpPr>
          <p:cNvPr id="13" name="Rectangle 3"/>
          <p:cNvSpPr txBox="1">
            <a:spLocks noChangeArrowheads="1"/>
          </p:cNvSpPr>
          <p:nvPr/>
        </p:nvSpPr>
        <p:spPr bwMode="auto">
          <a:xfrm>
            <a:off x="4067944" y="2472971"/>
            <a:ext cx="4933885" cy="3733800"/>
          </a:xfrm>
          <a:prstGeom prst="rect">
            <a:avLst/>
          </a:prstGeom>
          <a:noFill/>
          <a:ln w="9525">
            <a:noFill/>
            <a:miter lim="800000"/>
            <a:headEnd/>
            <a:tailEnd/>
          </a:ln>
          <a:effectLst>
            <a:outerShdw blurRad="50800" dist="12700" dir="8100000" algn="ctr" rotWithShape="0">
              <a:srgbClr val="FFFFFF">
                <a:alpha val="75000"/>
              </a:srgbClr>
            </a:outerShdw>
          </a:effectLst>
        </p:spPr>
        <p:txBody>
          <a:bodyPr vert="horz" wrap="square" lIns="91440" tIns="45720" rIns="91440" bIns="45720" numCol="1" anchor="t" anchorCtr="0" compatLnSpc="1">
            <a:prstTxWarp prst="textNoShape">
              <a:avLst/>
            </a:prstTxWarp>
          </a:bodyPr>
          <a:lstStyle>
            <a:lvl1pPr marL="169863" indent="-169863" algn="l" rtl="0" fontAlgn="base">
              <a:lnSpc>
                <a:spcPct val="90000"/>
              </a:lnSpc>
              <a:spcBef>
                <a:spcPct val="20000"/>
              </a:spcBef>
              <a:spcAft>
                <a:spcPct val="0"/>
              </a:spcAft>
              <a:buFont typeface="Times" pitchFamily="-123" charset="0"/>
              <a:buChar char="•"/>
              <a:defRPr sz="2400">
                <a:solidFill>
                  <a:schemeClr val="tx1"/>
                </a:solidFill>
                <a:latin typeface="+mn-lt"/>
                <a:ea typeface="+mn-ea"/>
                <a:cs typeface="+mn-cs"/>
              </a:defRPr>
            </a:lvl1pPr>
            <a:lvl2pPr marL="627063" indent="-169863" algn="l" rtl="0" fontAlgn="base">
              <a:lnSpc>
                <a:spcPct val="90000"/>
              </a:lnSpc>
              <a:spcBef>
                <a:spcPct val="20000"/>
              </a:spcBef>
              <a:spcAft>
                <a:spcPct val="0"/>
              </a:spcAft>
              <a:buFont typeface="Times" pitchFamily="-123" charset="0"/>
              <a:buChar char="•"/>
              <a:defRPr sz="2000">
                <a:solidFill>
                  <a:schemeClr val="tx1"/>
                </a:solidFill>
                <a:latin typeface="+mn-lt"/>
                <a:ea typeface="+mn-ea"/>
                <a:cs typeface="+mn-cs"/>
              </a:defRPr>
            </a:lvl2pPr>
            <a:lvl3pPr marL="1084263" indent="-169863" algn="l" rtl="0" fontAlgn="base">
              <a:spcBef>
                <a:spcPct val="20000"/>
              </a:spcBef>
              <a:spcAft>
                <a:spcPct val="0"/>
              </a:spcAft>
              <a:buFont typeface="Times" pitchFamily="-123" charset="0"/>
              <a:buChar char="•"/>
              <a:defRPr>
                <a:solidFill>
                  <a:schemeClr val="tx1"/>
                </a:solidFill>
                <a:latin typeface="+mn-lt"/>
                <a:ea typeface="+mn-ea"/>
                <a:cs typeface="+mn-cs"/>
              </a:defRPr>
            </a:lvl3pPr>
            <a:lvl4pPr marL="1490663" indent="-119063" algn="l" rtl="0" fontAlgn="base">
              <a:spcBef>
                <a:spcPct val="20000"/>
              </a:spcBef>
              <a:spcAft>
                <a:spcPct val="0"/>
              </a:spcAft>
              <a:buFont typeface="Times" pitchFamily="-123" charset="0"/>
              <a:buChar char="•"/>
              <a:defRPr sz="1600">
                <a:solidFill>
                  <a:schemeClr val="tx1"/>
                </a:solidFill>
                <a:latin typeface="+mn-lt"/>
                <a:ea typeface="+mn-ea"/>
                <a:cs typeface="+mn-cs"/>
              </a:defRPr>
            </a:lvl4pPr>
            <a:lvl5pPr marL="1947863" indent="-119063" algn="l" rtl="0" fontAlgn="base">
              <a:lnSpc>
                <a:spcPct val="90000"/>
              </a:lnSpc>
              <a:spcBef>
                <a:spcPct val="20000"/>
              </a:spcBef>
              <a:spcAft>
                <a:spcPct val="0"/>
              </a:spcAft>
              <a:buFont typeface="Times" pitchFamily="-123" charset="0"/>
              <a:buChar char="•"/>
              <a:defRPr sz="1400">
                <a:solidFill>
                  <a:schemeClr val="tx1"/>
                </a:solidFill>
                <a:latin typeface="+mn-lt"/>
                <a:ea typeface="+mn-ea"/>
                <a:cs typeface="+mn-cs"/>
              </a:defRPr>
            </a:lvl5pPr>
            <a:lvl6pPr marL="2405063" indent="-119063" algn="l" rtl="0" fontAlgn="base">
              <a:lnSpc>
                <a:spcPct val="90000"/>
              </a:lnSpc>
              <a:spcBef>
                <a:spcPct val="20000"/>
              </a:spcBef>
              <a:spcAft>
                <a:spcPct val="0"/>
              </a:spcAft>
              <a:buFont typeface="Times" pitchFamily="-123" charset="0"/>
              <a:buChar char="•"/>
              <a:defRPr sz="1400">
                <a:solidFill>
                  <a:schemeClr val="tx1"/>
                </a:solidFill>
                <a:latin typeface="+mn-lt"/>
                <a:ea typeface="+mn-ea"/>
                <a:cs typeface="+mn-cs"/>
              </a:defRPr>
            </a:lvl6pPr>
            <a:lvl7pPr marL="2862263" indent="-119063" algn="l" rtl="0" fontAlgn="base">
              <a:lnSpc>
                <a:spcPct val="90000"/>
              </a:lnSpc>
              <a:spcBef>
                <a:spcPct val="20000"/>
              </a:spcBef>
              <a:spcAft>
                <a:spcPct val="0"/>
              </a:spcAft>
              <a:buFont typeface="Times" pitchFamily="-123" charset="0"/>
              <a:buChar char="•"/>
              <a:defRPr sz="1400">
                <a:solidFill>
                  <a:schemeClr val="tx1"/>
                </a:solidFill>
                <a:latin typeface="+mn-lt"/>
                <a:ea typeface="+mn-ea"/>
                <a:cs typeface="+mn-cs"/>
              </a:defRPr>
            </a:lvl7pPr>
            <a:lvl8pPr marL="3319463" indent="-119063" algn="l" rtl="0" fontAlgn="base">
              <a:lnSpc>
                <a:spcPct val="90000"/>
              </a:lnSpc>
              <a:spcBef>
                <a:spcPct val="20000"/>
              </a:spcBef>
              <a:spcAft>
                <a:spcPct val="0"/>
              </a:spcAft>
              <a:buFont typeface="Times" pitchFamily="-123" charset="0"/>
              <a:buChar char="•"/>
              <a:defRPr sz="1400">
                <a:solidFill>
                  <a:schemeClr val="tx1"/>
                </a:solidFill>
                <a:latin typeface="+mn-lt"/>
                <a:ea typeface="+mn-ea"/>
                <a:cs typeface="+mn-cs"/>
              </a:defRPr>
            </a:lvl8pPr>
            <a:lvl9pPr marL="3776663" indent="-119063" algn="l" rtl="0" fontAlgn="base">
              <a:lnSpc>
                <a:spcPct val="90000"/>
              </a:lnSpc>
              <a:spcBef>
                <a:spcPct val="20000"/>
              </a:spcBef>
              <a:spcAft>
                <a:spcPct val="0"/>
              </a:spcAft>
              <a:buFont typeface="Times" pitchFamily="-123" charset="0"/>
              <a:buChar char="•"/>
              <a:defRPr sz="1400">
                <a:solidFill>
                  <a:schemeClr val="tx1"/>
                </a:solidFill>
                <a:latin typeface="+mn-lt"/>
                <a:ea typeface="+mn-ea"/>
                <a:cs typeface="+mn-cs"/>
              </a:defRPr>
            </a:lvl9pPr>
          </a:lstStyle>
          <a:p>
            <a:pPr>
              <a:spcBef>
                <a:spcPct val="50000"/>
              </a:spcBef>
            </a:pPr>
            <a:endParaRPr lang="en-US" b="0" dirty="0"/>
          </a:p>
          <a:p>
            <a:pPr>
              <a:spcBef>
                <a:spcPct val="50000"/>
              </a:spcBef>
            </a:pPr>
            <a:r>
              <a:rPr lang="en-US" b="0" dirty="0"/>
              <a:t>__________________________: </a:t>
            </a:r>
            <a:r>
              <a:rPr lang="en-US" sz="2800" b="0" dirty="0"/>
              <a:t>Evolution that occurs by chance</a:t>
            </a:r>
          </a:p>
          <a:p>
            <a:pPr marL="0" indent="0">
              <a:spcBef>
                <a:spcPct val="50000"/>
              </a:spcBef>
              <a:buNone/>
            </a:pPr>
            <a:r>
              <a:rPr lang="en-US" sz="2800" b="0" dirty="0"/>
              <a:t>Ex.  1)_________________</a:t>
            </a:r>
          </a:p>
          <a:p>
            <a:pPr marL="0" indent="0">
              <a:spcBef>
                <a:spcPct val="50000"/>
              </a:spcBef>
              <a:buNone/>
            </a:pPr>
            <a:r>
              <a:rPr lang="en-US" sz="2800" b="0" dirty="0"/>
              <a:t>        2) _________________</a:t>
            </a:r>
          </a:p>
        </p:txBody>
      </p:sp>
      <p:sp>
        <p:nvSpPr>
          <p:cNvPr id="14" name="Rectangle 13"/>
          <p:cNvSpPr/>
          <p:nvPr/>
        </p:nvSpPr>
        <p:spPr>
          <a:xfrm>
            <a:off x="4281815" y="2686901"/>
            <a:ext cx="4668266" cy="769441"/>
          </a:xfrm>
          <a:prstGeom prst="rect">
            <a:avLst/>
          </a:prstGeom>
          <a:noFill/>
        </p:spPr>
        <p:txBody>
          <a:bodyPr wrap="none" lIns="91440" tIns="45720" rIns="91440" bIns="45720">
            <a:spAutoFit/>
          </a:bodyPr>
          <a:lstStyle/>
          <a:p>
            <a:pPr algn="ctr"/>
            <a:r>
              <a:rPr lang="en-US" sz="4400" dirty="0">
                <a:ln w="13462">
                  <a:solidFill>
                    <a:schemeClr val="bg1"/>
                  </a:solidFill>
                  <a:prstDash val="solid"/>
                </a:ln>
                <a:solidFill>
                  <a:schemeClr val="accent2">
                    <a:lumMod val="50000"/>
                  </a:schemeClr>
                </a:solidFill>
                <a:effectLst>
                  <a:outerShdw dist="38100" dir="2700000" algn="bl" rotWithShape="0">
                    <a:schemeClr val="accent5"/>
                  </a:outerShdw>
                </a:effectLst>
              </a:rPr>
              <a:t>GENETIC  DRIFT</a:t>
            </a:r>
            <a:endParaRPr lang="en-US" sz="4400" b="1" cap="none" spc="0" dirty="0">
              <a:ln w="13462">
                <a:solidFill>
                  <a:schemeClr val="bg1"/>
                </a:solidFill>
                <a:prstDash val="solid"/>
              </a:ln>
              <a:solidFill>
                <a:schemeClr val="accent2">
                  <a:lumMod val="50000"/>
                </a:schemeClr>
              </a:solidFill>
              <a:effectLst>
                <a:outerShdw dist="38100" dir="2700000" algn="bl" rotWithShape="0">
                  <a:schemeClr val="accent5"/>
                </a:outerShdw>
              </a:effectLst>
            </a:endParaRPr>
          </a:p>
        </p:txBody>
      </p:sp>
      <p:sp>
        <p:nvSpPr>
          <p:cNvPr id="11" name="Rectangle 10"/>
          <p:cNvSpPr/>
          <p:nvPr/>
        </p:nvSpPr>
        <p:spPr>
          <a:xfrm>
            <a:off x="5040259" y="4107344"/>
            <a:ext cx="4121641" cy="707886"/>
          </a:xfrm>
          <a:prstGeom prst="rect">
            <a:avLst/>
          </a:prstGeom>
          <a:noFill/>
        </p:spPr>
        <p:txBody>
          <a:bodyPr wrap="none" lIns="91440" tIns="45720" rIns="91440" bIns="45720">
            <a:spAutoFit/>
          </a:bodyPr>
          <a:lstStyle/>
          <a:p>
            <a:pPr algn="ctr"/>
            <a:r>
              <a:rPr lang="en-US" sz="4000" dirty="0">
                <a:ln w="13462">
                  <a:solidFill>
                    <a:schemeClr val="bg1"/>
                  </a:solidFill>
                  <a:prstDash val="solid"/>
                </a:ln>
                <a:solidFill>
                  <a:schemeClr val="accent2">
                    <a:lumMod val="50000"/>
                  </a:schemeClr>
                </a:solidFill>
                <a:effectLst>
                  <a:outerShdw dist="38100" dir="2700000" algn="bl" rotWithShape="0">
                    <a:schemeClr val="accent5"/>
                  </a:outerShdw>
                </a:effectLst>
              </a:rPr>
              <a:t>Natural Disaster</a:t>
            </a:r>
            <a:endParaRPr lang="en-US" sz="4000" b="1" cap="none" spc="0" dirty="0">
              <a:ln w="13462">
                <a:solidFill>
                  <a:schemeClr val="bg1"/>
                </a:solidFill>
                <a:prstDash val="solid"/>
              </a:ln>
              <a:solidFill>
                <a:schemeClr val="accent2">
                  <a:lumMod val="50000"/>
                </a:schemeClr>
              </a:solidFill>
              <a:effectLst>
                <a:outerShdw dist="38100" dir="2700000" algn="bl" rotWithShape="0">
                  <a:schemeClr val="accent5"/>
                </a:outerShdw>
              </a:effectLst>
            </a:endParaRPr>
          </a:p>
        </p:txBody>
      </p:sp>
      <p:sp>
        <p:nvSpPr>
          <p:cNvPr id="12" name="Rectangle 11"/>
          <p:cNvSpPr/>
          <p:nvPr/>
        </p:nvSpPr>
        <p:spPr>
          <a:xfrm>
            <a:off x="5180054" y="4720672"/>
            <a:ext cx="4001416" cy="707886"/>
          </a:xfrm>
          <a:prstGeom prst="rect">
            <a:avLst/>
          </a:prstGeom>
          <a:noFill/>
        </p:spPr>
        <p:txBody>
          <a:bodyPr wrap="none" lIns="91440" tIns="45720" rIns="91440" bIns="45720">
            <a:spAutoFit/>
          </a:bodyPr>
          <a:lstStyle/>
          <a:p>
            <a:pPr algn="ctr"/>
            <a:r>
              <a:rPr lang="en-US" sz="4000" dirty="0">
                <a:ln w="13462">
                  <a:solidFill>
                    <a:schemeClr val="bg1"/>
                  </a:solidFill>
                  <a:prstDash val="solid"/>
                </a:ln>
                <a:solidFill>
                  <a:schemeClr val="accent2">
                    <a:lumMod val="50000"/>
                  </a:schemeClr>
                </a:solidFill>
                <a:effectLst>
                  <a:outerShdw dist="38100" dir="2700000" algn="bl" rotWithShape="0">
                    <a:schemeClr val="accent5"/>
                  </a:outerShdw>
                </a:effectLst>
              </a:rPr>
              <a:t>Being Captured</a:t>
            </a:r>
            <a:endParaRPr lang="en-US" sz="4000" b="1" cap="none" spc="0" dirty="0">
              <a:ln w="13462">
                <a:solidFill>
                  <a:schemeClr val="bg1"/>
                </a:solidFill>
                <a:prstDash val="solid"/>
              </a:ln>
              <a:solidFill>
                <a:schemeClr val="accent2">
                  <a:lumMod val="50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1544792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b="1" dirty="0">
                <a:latin typeface="Arial" pitchFamily="-123" charset="0"/>
              </a:rPr>
              <a:t>Mechanisms of Biological Evolution</a:t>
            </a:r>
            <a:endParaRPr lang="en-US" dirty="0"/>
          </a:p>
        </p:txBody>
      </p:sp>
      <p:sp>
        <p:nvSpPr>
          <p:cNvPr id="17415" name="Text Box 7"/>
          <p:cNvSpPr txBox="1">
            <a:spLocks noChangeArrowheads="1"/>
          </p:cNvSpPr>
          <p:nvPr/>
        </p:nvSpPr>
        <p:spPr bwMode="auto">
          <a:xfrm>
            <a:off x="6781800" y="304800"/>
            <a:ext cx="2187575" cy="549275"/>
          </a:xfrm>
          <a:prstGeom prst="rect">
            <a:avLst/>
          </a:prstGeom>
          <a:noFill/>
          <a:ln w="9525">
            <a:noFill/>
            <a:miter lim="800000"/>
            <a:headEnd/>
            <a:tailEnd/>
          </a:ln>
        </p:spPr>
        <p:txBody>
          <a:bodyPr>
            <a:prstTxWarp prst="textNoShape">
              <a:avLst/>
            </a:prstTxWarp>
            <a:spAutoFit/>
          </a:bodyPr>
          <a:lstStyle/>
          <a:p>
            <a:pPr>
              <a:spcBef>
                <a:spcPct val="50000"/>
              </a:spcBef>
            </a:pPr>
            <a:endParaRPr lang="en-US" sz="1200" i="1"/>
          </a:p>
          <a:p>
            <a:pPr>
              <a:spcBef>
                <a:spcPct val="50000"/>
              </a:spcBef>
            </a:pPr>
            <a:endParaRPr lang="en-US" sz="1200" i="1"/>
          </a:p>
        </p:txBody>
      </p:sp>
      <p:sp>
        <p:nvSpPr>
          <p:cNvPr id="17418" name="Text Box 10"/>
          <p:cNvSpPr txBox="1">
            <a:spLocks noChangeArrowheads="1"/>
          </p:cNvSpPr>
          <p:nvPr/>
        </p:nvSpPr>
        <p:spPr bwMode="auto">
          <a:xfrm>
            <a:off x="4625950" y="3309411"/>
            <a:ext cx="3886200" cy="4191000"/>
          </a:xfrm>
          <a:prstGeom prst="rect">
            <a:avLst/>
          </a:prstGeom>
          <a:noFill/>
          <a:ln w="9525">
            <a:noFill/>
            <a:miter lim="800000"/>
            <a:headEnd/>
            <a:tailEnd/>
          </a:ln>
        </p:spPr>
        <p:txBody>
          <a:bodyPr>
            <a:prstTxWarp prst="textNoShape">
              <a:avLst/>
            </a:prstTxWarp>
          </a:bodyPr>
          <a:lstStyle/>
          <a:p>
            <a:pPr marL="231775" indent="-231775">
              <a:spcBef>
                <a:spcPct val="50000"/>
              </a:spcBef>
            </a:pPr>
            <a:endParaRPr lang="en-US" sz="2400" b="0"/>
          </a:p>
          <a:p>
            <a:pPr marL="231775" indent="-231775">
              <a:spcBef>
                <a:spcPct val="50000"/>
              </a:spcBef>
              <a:buFontTx/>
              <a:buChar char="•"/>
            </a:pPr>
            <a:endParaRPr lang="en-US" sz="1200"/>
          </a:p>
        </p:txBody>
      </p:sp>
      <p:sp>
        <p:nvSpPr>
          <p:cNvPr id="17428" name="Rectangle 20"/>
          <p:cNvSpPr>
            <a:spLocks noChangeArrowheads="1"/>
          </p:cNvSpPr>
          <p:nvPr/>
        </p:nvSpPr>
        <p:spPr bwMode="auto">
          <a:xfrm>
            <a:off x="1668463" y="5167313"/>
            <a:ext cx="184150" cy="287337"/>
          </a:xfrm>
          <a:prstGeom prst="rect">
            <a:avLst/>
          </a:prstGeom>
          <a:noFill/>
          <a:ln w="9525">
            <a:noFill/>
            <a:miter lim="800000"/>
            <a:headEnd/>
            <a:tailEnd/>
          </a:ln>
        </p:spPr>
        <p:txBody>
          <a:bodyPr wrap="none">
            <a:prstTxWarp prst="textNoShape">
              <a:avLst/>
            </a:prstTxWarp>
            <a:spAutoFit/>
          </a:bodyPr>
          <a:lstStyle/>
          <a:p>
            <a:pPr eaLnBrk="1" hangingPunct="1">
              <a:lnSpc>
                <a:spcPct val="80000"/>
              </a:lnSpc>
              <a:spcBef>
                <a:spcPct val="20000"/>
              </a:spcBef>
              <a:buFont typeface="Times" pitchFamily="-123" charset="0"/>
              <a:buNone/>
            </a:pPr>
            <a:endParaRPr lang="en-US" sz="1600" b="0"/>
          </a:p>
        </p:txBody>
      </p:sp>
      <p:sp>
        <p:nvSpPr>
          <p:cNvPr id="17431" name="Rectangle 23"/>
          <p:cNvSpPr>
            <a:spLocks noChangeArrowheads="1"/>
          </p:cNvSpPr>
          <p:nvPr/>
        </p:nvSpPr>
        <p:spPr bwMode="auto">
          <a:xfrm>
            <a:off x="381000" y="228600"/>
            <a:ext cx="4572000" cy="366713"/>
          </a:xfrm>
          <a:prstGeom prst="rect">
            <a:avLst/>
          </a:prstGeom>
          <a:noFill/>
          <a:ln w="9525">
            <a:noFill/>
            <a:miter lim="800000"/>
            <a:headEnd/>
            <a:tailEnd/>
          </a:ln>
        </p:spPr>
        <p:txBody>
          <a:bodyPr>
            <a:prstTxWarp prst="textNoShape">
              <a:avLst/>
            </a:prstTxWarp>
            <a:spAutoFit/>
          </a:bodyPr>
          <a:lstStyle/>
          <a:p>
            <a:r>
              <a:rPr lang="en-US" sz="1800">
                <a:solidFill>
                  <a:srgbClr val="008040"/>
                </a:solidFill>
              </a:rPr>
              <a:t>Lesson 5.</a:t>
            </a:r>
            <a:r>
              <a:rPr lang="en-US" sz="1800">
                <a:solidFill>
                  <a:srgbClr val="008040"/>
                </a:solidFill>
                <a:latin typeface="Arial Bold" pitchFamily="-123" charset="0"/>
                <a:ea typeface="MS Pゴシック" pitchFamily="-92" charset="-128"/>
                <a:cs typeface="MS Pゴシック" pitchFamily="-92" charset="-128"/>
              </a:rPr>
              <a:t>1 Evolution</a:t>
            </a:r>
          </a:p>
        </p:txBody>
      </p:sp>
      <p:sp>
        <p:nvSpPr>
          <p:cNvPr id="13" name="Rectangle 3"/>
          <p:cNvSpPr txBox="1">
            <a:spLocks noChangeArrowheads="1"/>
          </p:cNvSpPr>
          <p:nvPr/>
        </p:nvSpPr>
        <p:spPr bwMode="auto">
          <a:xfrm>
            <a:off x="4063621" y="1661051"/>
            <a:ext cx="4933885" cy="3733800"/>
          </a:xfrm>
          <a:prstGeom prst="rect">
            <a:avLst/>
          </a:prstGeom>
          <a:noFill/>
          <a:ln w="9525">
            <a:noFill/>
            <a:miter lim="800000"/>
            <a:headEnd/>
            <a:tailEnd/>
          </a:ln>
          <a:effectLst>
            <a:outerShdw blurRad="50800" dist="12700" dir="8100000" algn="ctr" rotWithShape="0">
              <a:srgbClr val="FFFFFF">
                <a:alpha val="75000"/>
              </a:srgbClr>
            </a:outerShdw>
          </a:effectLst>
        </p:spPr>
        <p:txBody>
          <a:bodyPr vert="horz" wrap="square" lIns="91440" tIns="45720" rIns="91440" bIns="45720" numCol="1" anchor="t" anchorCtr="0" compatLnSpc="1">
            <a:prstTxWarp prst="textNoShape">
              <a:avLst/>
            </a:prstTxWarp>
          </a:bodyPr>
          <a:lstStyle>
            <a:lvl1pPr marL="169863" indent="-169863" algn="l" rtl="0" fontAlgn="base">
              <a:lnSpc>
                <a:spcPct val="90000"/>
              </a:lnSpc>
              <a:spcBef>
                <a:spcPct val="20000"/>
              </a:spcBef>
              <a:spcAft>
                <a:spcPct val="0"/>
              </a:spcAft>
              <a:buFont typeface="Times" pitchFamily="-123" charset="0"/>
              <a:buChar char="•"/>
              <a:defRPr sz="2400">
                <a:solidFill>
                  <a:schemeClr val="tx1"/>
                </a:solidFill>
                <a:latin typeface="+mn-lt"/>
                <a:ea typeface="+mn-ea"/>
                <a:cs typeface="+mn-cs"/>
              </a:defRPr>
            </a:lvl1pPr>
            <a:lvl2pPr marL="627063" indent="-169863" algn="l" rtl="0" fontAlgn="base">
              <a:lnSpc>
                <a:spcPct val="90000"/>
              </a:lnSpc>
              <a:spcBef>
                <a:spcPct val="20000"/>
              </a:spcBef>
              <a:spcAft>
                <a:spcPct val="0"/>
              </a:spcAft>
              <a:buFont typeface="Times" pitchFamily="-123" charset="0"/>
              <a:buChar char="•"/>
              <a:defRPr sz="2000">
                <a:solidFill>
                  <a:schemeClr val="tx1"/>
                </a:solidFill>
                <a:latin typeface="+mn-lt"/>
                <a:ea typeface="+mn-ea"/>
                <a:cs typeface="+mn-cs"/>
              </a:defRPr>
            </a:lvl2pPr>
            <a:lvl3pPr marL="1084263" indent="-169863" algn="l" rtl="0" fontAlgn="base">
              <a:spcBef>
                <a:spcPct val="20000"/>
              </a:spcBef>
              <a:spcAft>
                <a:spcPct val="0"/>
              </a:spcAft>
              <a:buFont typeface="Times" pitchFamily="-123" charset="0"/>
              <a:buChar char="•"/>
              <a:defRPr>
                <a:solidFill>
                  <a:schemeClr val="tx1"/>
                </a:solidFill>
                <a:latin typeface="+mn-lt"/>
                <a:ea typeface="+mn-ea"/>
                <a:cs typeface="+mn-cs"/>
              </a:defRPr>
            </a:lvl3pPr>
            <a:lvl4pPr marL="1490663" indent="-119063" algn="l" rtl="0" fontAlgn="base">
              <a:spcBef>
                <a:spcPct val="20000"/>
              </a:spcBef>
              <a:spcAft>
                <a:spcPct val="0"/>
              </a:spcAft>
              <a:buFont typeface="Times" pitchFamily="-123" charset="0"/>
              <a:buChar char="•"/>
              <a:defRPr sz="1600">
                <a:solidFill>
                  <a:schemeClr val="tx1"/>
                </a:solidFill>
                <a:latin typeface="+mn-lt"/>
                <a:ea typeface="+mn-ea"/>
                <a:cs typeface="+mn-cs"/>
              </a:defRPr>
            </a:lvl4pPr>
            <a:lvl5pPr marL="1947863" indent="-119063" algn="l" rtl="0" fontAlgn="base">
              <a:lnSpc>
                <a:spcPct val="90000"/>
              </a:lnSpc>
              <a:spcBef>
                <a:spcPct val="20000"/>
              </a:spcBef>
              <a:spcAft>
                <a:spcPct val="0"/>
              </a:spcAft>
              <a:buFont typeface="Times" pitchFamily="-123" charset="0"/>
              <a:buChar char="•"/>
              <a:defRPr sz="1400">
                <a:solidFill>
                  <a:schemeClr val="tx1"/>
                </a:solidFill>
                <a:latin typeface="+mn-lt"/>
                <a:ea typeface="+mn-ea"/>
                <a:cs typeface="+mn-cs"/>
              </a:defRPr>
            </a:lvl5pPr>
            <a:lvl6pPr marL="2405063" indent="-119063" algn="l" rtl="0" fontAlgn="base">
              <a:lnSpc>
                <a:spcPct val="90000"/>
              </a:lnSpc>
              <a:spcBef>
                <a:spcPct val="20000"/>
              </a:spcBef>
              <a:spcAft>
                <a:spcPct val="0"/>
              </a:spcAft>
              <a:buFont typeface="Times" pitchFamily="-123" charset="0"/>
              <a:buChar char="•"/>
              <a:defRPr sz="1400">
                <a:solidFill>
                  <a:schemeClr val="tx1"/>
                </a:solidFill>
                <a:latin typeface="+mn-lt"/>
                <a:ea typeface="+mn-ea"/>
                <a:cs typeface="+mn-cs"/>
              </a:defRPr>
            </a:lvl6pPr>
            <a:lvl7pPr marL="2862263" indent="-119063" algn="l" rtl="0" fontAlgn="base">
              <a:lnSpc>
                <a:spcPct val="90000"/>
              </a:lnSpc>
              <a:spcBef>
                <a:spcPct val="20000"/>
              </a:spcBef>
              <a:spcAft>
                <a:spcPct val="0"/>
              </a:spcAft>
              <a:buFont typeface="Times" pitchFamily="-123" charset="0"/>
              <a:buChar char="•"/>
              <a:defRPr sz="1400">
                <a:solidFill>
                  <a:schemeClr val="tx1"/>
                </a:solidFill>
                <a:latin typeface="+mn-lt"/>
                <a:ea typeface="+mn-ea"/>
                <a:cs typeface="+mn-cs"/>
              </a:defRPr>
            </a:lvl7pPr>
            <a:lvl8pPr marL="3319463" indent="-119063" algn="l" rtl="0" fontAlgn="base">
              <a:lnSpc>
                <a:spcPct val="90000"/>
              </a:lnSpc>
              <a:spcBef>
                <a:spcPct val="20000"/>
              </a:spcBef>
              <a:spcAft>
                <a:spcPct val="0"/>
              </a:spcAft>
              <a:buFont typeface="Times" pitchFamily="-123" charset="0"/>
              <a:buChar char="•"/>
              <a:defRPr sz="1400">
                <a:solidFill>
                  <a:schemeClr val="tx1"/>
                </a:solidFill>
                <a:latin typeface="+mn-lt"/>
                <a:ea typeface="+mn-ea"/>
                <a:cs typeface="+mn-cs"/>
              </a:defRPr>
            </a:lvl8pPr>
            <a:lvl9pPr marL="3776663" indent="-119063" algn="l" rtl="0" fontAlgn="base">
              <a:lnSpc>
                <a:spcPct val="90000"/>
              </a:lnSpc>
              <a:spcBef>
                <a:spcPct val="20000"/>
              </a:spcBef>
              <a:spcAft>
                <a:spcPct val="0"/>
              </a:spcAft>
              <a:buFont typeface="Times" pitchFamily="-123" charset="0"/>
              <a:buChar char="•"/>
              <a:defRPr sz="1400">
                <a:solidFill>
                  <a:schemeClr val="tx1"/>
                </a:solidFill>
                <a:latin typeface="+mn-lt"/>
                <a:ea typeface="+mn-ea"/>
                <a:cs typeface="+mn-cs"/>
              </a:defRPr>
            </a:lvl9pPr>
          </a:lstStyle>
          <a:p>
            <a:pPr>
              <a:spcBef>
                <a:spcPct val="50000"/>
              </a:spcBef>
            </a:pPr>
            <a:endParaRPr lang="en-US" b="0" dirty="0"/>
          </a:p>
          <a:p>
            <a:pPr>
              <a:spcBef>
                <a:spcPct val="50000"/>
              </a:spcBef>
            </a:pPr>
            <a:r>
              <a:rPr lang="en-US" b="0" dirty="0"/>
              <a:t>___________________ </a:t>
            </a:r>
          </a:p>
          <a:p>
            <a:pPr marL="0" indent="0">
              <a:spcBef>
                <a:spcPct val="50000"/>
              </a:spcBef>
              <a:buNone/>
            </a:pPr>
            <a:r>
              <a:rPr lang="en-US" b="0" dirty="0"/>
              <a:t>    _____________________: </a:t>
            </a:r>
            <a:r>
              <a:rPr lang="en-US" sz="2800" b="0" dirty="0"/>
              <a:t>Process by which traits useful for _____________________ are passed on more frequently than those that are not</a:t>
            </a:r>
          </a:p>
          <a:p>
            <a:pPr marL="0" indent="0">
              <a:spcBef>
                <a:spcPts val="0"/>
              </a:spcBef>
              <a:buNone/>
            </a:pPr>
            <a:r>
              <a:rPr lang="en-US" sz="2800" b="0" dirty="0"/>
              <a:t>Ex.</a:t>
            </a:r>
          </a:p>
          <a:p>
            <a:pPr marL="0" indent="0">
              <a:spcBef>
                <a:spcPts val="0"/>
              </a:spcBef>
              <a:buNone/>
            </a:pPr>
            <a:r>
              <a:rPr lang="en-US" sz="2800" b="0" dirty="0"/>
              <a:t>1)______________________</a:t>
            </a:r>
          </a:p>
          <a:p>
            <a:pPr marL="0" indent="0">
              <a:spcBef>
                <a:spcPct val="50000"/>
              </a:spcBef>
              <a:buNone/>
            </a:pPr>
            <a:r>
              <a:rPr lang="en-US" sz="2800" b="0" dirty="0"/>
              <a:t>2) _____________________</a:t>
            </a:r>
          </a:p>
        </p:txBody>
      </p:sp>
      <p:sp>
        <p:nvSpPr>
          <p:cNvPr id="14" name="Rectangle 13"/>
          <p:cNvSpPr/>
          <p:nvPr/>
        </p:nvSpPr>
        <p:spPr>
          <a:xfrm>
            <a:off x="4460871" y="1761956"/>
            <a:ext cx="3414716" cy="1446550"/>
          </a:xfrm>
          <a:prstGeom prst="rect">
            <a:avLst/>
          </a:prstGeom>
          <a:noFill/>
        </p:spPr>
        <p:txBody>
          <a:bodyPr wrap="none" lIns="91440" tIns="45720" rIns="91440" bIns="45720">
            <a:spAutoFit/>
          </a:bodyPr>
          <a:lstStyle/>
          <a:p>
            <a:pPr algn="ctr"/>
            <a:r>
              <a:rPr lang="en-US" sz="4400" dirty="0">
                <a:ln w="13462">
                  <a:solidFill>
                    <a:schemeClr val="bg1"/>
                  </a:solidFill>
                  <a:prstDash val="solid"/>
                </a:ln>
                <a:solidFill>
                  <a:schemeClr val="accent2">
                    <a:lumMod val="50000"/>
                  </a:schemeClr>
                </a:solidFill>
                <a:effectLst>
                  <a:outerShdw dist="38100" dir="2700000" algn="bl" rotWithShape="0">
                    <a:schemeClr val="accent5"/>
                  </a:outerShdw>
                </a:effectLst>
              </a:rPr>
              <a:t>NATURAL  </a:t>
            </a:r>
          </a:p>
          <a:p>
            <a:pPr algn="ctr"/>
            <a:r>
              <a:rPr lang="en-US" sz="4400" dirty="0">
                <a:ln w="13462">
                  <a:solidFill>
                    <a:schemeClr val="bg1"/>
                  </a:solidFill>
                  <a:prstDash val="solid"/>
                </a:ln>
                <a:solidFill>
                  <a:schemeClr val="accent2">
                    <a:lumMod val="50000"/>
                  </a:schemeClr>
                </a:solidFill>
                <a:effectLst>
                  <a:outerShdw dist="38100" dir="2700000" algn="bl" rotWithShape="0">
                    <a:schemeClr val="accent5"/>
                  </a:outerShdw>
                </a:effectLst>
              </a:rPr>
              <a:t>SELECTION</a:t>
            </a:r>
            <a:endParaRPr lang="en-US" sz="4400" b="1" cap="none" spc="0" dirty="0">
              <a:ln w="13462">
                <a:solidFill>
                  <a:schemeClr val="bg1"/>
                </a:solidFill>
                <a:prstDash val="solid"/>
              </a:ln>
              <a:solidFill>
                <a:schemeClr val="accent2">
                  <a:lumMod val="50000"/>
                </a:schemeClr>
              </a:solidFill>
              <a:effectLst>
                <a:outerShdw dist="38100" dir="2700000" algn="bl" rotWithShape="0">
                  <a:schemeClr val="accent5"/>
                </a:outerShdw>
              </a:effectLst>
            </a:endParaRPr>
          </a:p>
        </p:txBody>
      </p:sp>
      <p:sp>
        <p:nvSpPr>
          <p:cNvPr id="11" name="Rectangle 10"/>
          <p:cNvSpPr/>
          <p:nvPr/>
        </p:nvSpPr>
        <p:spPr>
          <a:xfrm>
            <a:off x="4460871" y="5310981"/>
            <a:ext cx="4688912" cy="461665"/>
          </a:xfrm>
          <a:prstGeom prst="rect">
            <a:avLst/>
          </a:prstGeom>
          <a:noFill/>
        </p:spPr>
        <p:txBody>
          <a:bodyPr wrap="none" lIns="91440" tIns="45720" rIns="91440" bIns="45720">
            <a:spAutoFit/>
          </a:bodyPr>
          <a:lstStyle/>
          <a:p>
            <a:pPr algn="ctr"/>
            <a:r>
              <a:rPr lang="en-US" sz="2400" dirty="0">
                <a:ln w="13462">
                  <a:solidFill>
                    <a:schemeClr val="bg1"/>
                  </a:solidFill>
                  <a:prstDash val="solid"/>
                </a:ln>
                <a:solidFill>
                  <a:schemeClr val="accent2">
                    <a:lumMod val="50000"/>
                  </a:schemeClr>
                </a:solidFill>
                <a:effectLst>
                  <a:outerShdw dist="38100" dir="2700000" algn="bl" rotWithShape="0">
                    <a:schemeClr val="accent5"/>
                  </a:outerShdw>
                </a:effectLst>
              </a:rPr>
              <a:t>Being More Attractive to Mates</a:t>
            </a:r>
            <a:endParaRPr lang="en-US" sz="2400" b="1" cap="none" spc="0" dirty="0">
              <a:ln w="13462">
                <a:solidFill>
                  <a:schemeClr val="bg1"/>
                </a:solidFill>
                <a:prstDash val="solid"/>
              </a:ln>
              <a:solidFill>
                <a:schemeClr val="accent2">
                  <a:lumMod val="50000"/>
                </a:schemeClr>
              </a:solidFill>
              <a:effectLst>
                <a:outerShdw dist="38100" dir="2700000" algn="bl" rotWithShape="0">
                  <a:schemeClr val="accent5"/>
                </a:outerShdw>
              </a:effectLst>
            </a:endParaRPr>
          </a:p>
        </p:txBody>
      </p:sp>
      <p:sp>
        <p:nvSpPr>
          <p:cNvPr id="12" name="Rectangle 11"/>
          <p:cNvSpPr/>
          <p:nvPr/>
        </p:nvSpPr>
        <p:spPr>
          <a:xfrm>
            <a:off x="4572000" y="5878403"/>
            <a:ext cx="4132285" cy="830997"/>
          </a:xfrm>
          <a:prstGeom prst="rect">
            <a:avLst/>
          </a:prstGeom>
          <a:noFill/>
        </p:spPr>
        <p:txBody>
          <a:bodyPr wrap="none" lIns="91440" tIns="45720" rIns="91440" bIns="45720">
            <a:spAutoFit/>
          </a:bodyPr>
          <a:lstStyle/>
          <a:p>
            <a:pPr algn="ctr"/>
            <a:r>
              <a:rPr lang="en-US" sz="2400" dirty="0">
                <a:ln w="13462">
                  <a:solidFill>
                    <a:schemeClr val="bg1"/>
                  </a:solidFill>
                  <a:prstDash val="solid"/>
                </a:ln>
                <a:solidFill>
                  <a:schemeClr val="accent2">
                    <a:lumMod val="50000"/>
                  </a:schemeClr>
                </a:solidFill>
                <a:effectLst>
                  <a:outerShdw dist="38100" dir="2700000" algn="bl" rotWithShape="0">
                    <a:schemeClr val="accent5"/>
                  </a:outerShdw>
                </a:effectLst>
              </a:rPr>
              <a:t>Being Better Able to Avoid </a:t>
            </a:r>
          </a:p>
          <a:p>
            <a:pPr algn="ctr"/>
            <a:r>
              <a:rPr lang="en-US" sz="2400" dirty="0">
                <a:ln w="13462">
                  <a:solidFill>
                    <a:schemeClr val="bg1"/>
                  </a:solidFill>
                  <a:prstDash val="solid"/>
                </a:ln>
                <a:solidFill>
                  <a:schemeClr val="accent2">
                    <a:lumMod val="50000"/>
                  </a:schemeClr>
                </a:solidFill>
                <a:effectLst>
                  <a:outerShdw dist="38100" dir="2700000" algn="bl" rotWithShape="0">
                    <a:schemeClr val="accent5"/>
                  </a:outerShdw>
                </a:effectLst>
              </a:rPr>
              <a:t>Predators</a:t>
            </a:r>
            <a:endParaRPr lang="en-US" sz="2400" b="1" cap="none" spc="0" dirty="0">
              <a:ln w="13462">
                <a:solidFill>
                  <a:schemeClr val="bg1"/>
                </a:solidFill>
                <a:prstDash val="solid"/>
              </a:ln>
              <a:solidFill>
                <a:schemeClr val="accent2">
                  <a:lumMod val="50000"/>
                </a:schemeClr>
              </a:solidFill>
              <a:effectLst>
                <a:outerShdw dist="38100" dir="2700000" algn="bl" rotWithShape="0">
                  <a:schemeClr val="accent5"/>
                </a:outerShdw>
              </a:effectLst>
            </a:endParaRPr>
          </a:p>
        </p:txBody>
      </p:sp>
      <p:sp>
        <p:nvSpPr>
          <p:cNvPr id="16" name="Rectangle 15"/>
          <p:cNvSpPr/>
          <p:nvPr/>
        </p:nvSpPr>
        <p:spPr>
          <a:xfrm>
            <a:off x="4738360" y="3385191"/>
            <a:ext cx="3773790" cy="461665"/>
          </a:xfrm>
          <a:prstGeom prst="rect">
            <a:avLst/>
          </a:prstGeom>
          <a:noFill/>
        </p:spPr>
        <p:txBody>
          <a:bodyPr wrap="none" lIns="91440" tIns="45720" rIns="91440" bIns="45720">
            <a:spAutoFit/>
          </a:bodyPr>
          <a:lstStyle/>
          <a:p>
            <a:pPr algn="ctr"/>
            <a:r>
              <a:rPr lang="en-US" sz="2400" dirty="0">
                <a:ln w="13462">
                  <a:solidFill>
                    <a:schemeClr val="bg1"/>
                  </a:solidFill>
                  <a:prstDash val="solid"/>
                </a:ln>
                <a:solidFill>
                  <a:schemeClr val="accent2">
                    <a:lumMod val="50000"/>
                  </a:schemeClr>
                </a:solidFill>
                <a:effectLst>
                  <a:outerShdw dist="38100" dir="2700000" algn="bl" rotWithShape="0">
                    <a:schemeClr val="accent5"/>
                  </a:outerShdw>
                </a:effectLst>
              </a:rPr>
              <a:t>Survival &amp; Reproduction</a:t>
            </a:r>
            <a:endParaRPr lang="en-US" sz="2400" b="1" cap="none" spc="0" dirty="0">
              <a:ln w="13462">
                <a:solidFill>
                  <a:schemeClr val="bg1"/>
                </a:solidFill>
                <a:prstDash val="solid"/>
              </a:ln>
              <a:solidFill>
                <a:schemeClr val="accent2">
                  <a:lumMod val="50000"/>
                </a:schemeClr>
              </a:solidFill>
              <a:effectLst>
                <a:outerShdw dist="38100" dir="2700000" algn="bl" rotWithShape="0">
                  <a:schemeClr val="accent5"/>
                </a:outerShdw>
              </a:effectLst>
            </a:endParaRPr>
          </a:p>
        </p:txBody>
      </p:sp>
      <p:pic>
        <p:nvPicPr>
          <p:cNvPr id="17" name="Picture 18"/>
          <p:cNvPicPr>
            <a:picLocks noChangeAspect="1" noChangeArrowheads="1"/>
          </p:cNvPicPr>
          <p:nvPr/>
        </p:nvPicPr>
        <p:blipFill>
          <a:blip r:embed="rId3"/>
          <a:srcRect/>
          <a:stretch>
            <a:fillRect/>
          </a:stretch>
        </p:blipFill>
        <p:spPr bwMode="auto">
          <a:xfrm>
            <a:off x="34964" y="1888823"/>
            <a:ext cx="4092253" cy="3989580"/>
          </a:xfrm>
          <a:prstGeom prst="rect">
            <a:avLst/>
          </a:prstGeom>
          <a:noFill/>
          <a:ln w="9525">
            <a:noFill/>
            <a:miter lim="800000"/>
            <a:headEnd/>
            <a:tailEnd/>
          </a:ln>
          <a:effectLst/>
        </p:spPr>
      </p:pic>
    </p:spTree>
    <p:extLst>
      <p:ext uri="{BB962C8B-B14F-4D97-AF65-F5344CB8AC3E}">
        <p14:creationId xmlns:p14="http://schemas.microsoft.com/office/powerpoint/2010/main" val="2607722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1" grpId="0"/>
      <p:bldP spid="12" grpId="0"/>
      <p:bldP spid="16" grpId="0"/>
    </p:bldLst>
  </p:timing>
</p:sld>
</file>

<file path=ppt/theme/theme1.xml><?xml version="1.0" encoding="utf-8"?>
<a:theme xmlns:a="http://schemas.openxmlformats.org/drawingml/2006/main" name="Blue Horizon">
  <a:themeElements>
    <a:clrScheme name="Blue Horizon 1">
      <a:dk1>
        <a:srgbClr val="000000"/>
      </a:dk1>
      <a:lt1>
        <a:srgbClr val="E8EAE9"/>
      </a:lt1>
      <a:dk2>
        <a:srgbClr val="000000"/>
      </a:dk2>
      <a:lt2>
        <a:srgbClr val="808080"/>
      </a:lt2>
      <a:accent1>
        <a:srgbClr val="99CCFF"/>
      </a:accent1>
      <a:accent2>
        <a:srgbClr val="CCCCFF"/>
      </a:accent2>
      <a:accent3>
        <a:srgbClr val="F2F3F2"/>
      </a:accent3>
      <a:accent4>
        <a:srgbClr val="000000"/>
      </a:accent4>
      <a:accent5>
        <a:srgbClr val="CAE2FF"/>
      </a:accent5>
      <a:accent6>
        <a:srgbClr val="B9B9E7"/>
      </a:accent6>
      <a:hlink>
        <a:srgbClr val="3333CC"/>
      </a:hlink>
      <a:folHlink>
        <a:srgbClr val="AF67FF"/>
      </a:folHlink>
    </a:clrScheme>
    <a:fontScheme name="Blue Horizon">
      <a:majorFont>
        <a:latin typeface="Arial Bold"/>
        <a:ea typeface="MS Pゴシック"/>
        <a:cs typeface="MS Pゴシック"/>
      </a:majorFont>
      <a:minorFont>
        <a:latin typeface="Arial"/>
        <a:ea typeface="MS Pゴシック"/>
        <a:cs typeface="MS P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1"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1"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defRPr>
        </a:defPPr>
      </a:lstStyle>
    </a:lnDef>
  </a:objectDefaults>
  <a:extraClrSchemeLst>
    <a:extraClrScheme>
      <a:clrScheme name="Blue Horizon 1">
        <a:dk1>
          <a:srgbClr val="000000"/>
        </a:dk1>
        <a:lt1>
          <a:srgbClr val="E8EAE9"/>
        </a:lt1>
        <a:dk2>
          <a:srgbClr val="000000"/>
        </a:dk2>
        <a:lt2>
          <a:srgbClr val="808080"/>
        </a:lt2>
        <a:accent1>
          <a:srgbClr val="99CCFF"/>
        </a:accent1>
        <a:accent2>
          <a:srgbClr val="CCCCFF"/>
        </a:accent2>
        <a:accent3>
          <a:srgbClr val="F2F3F2"/>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Horizon 2">
        <a:dk1>
          <a:srgbClr val="000000"/>
        </a:dk1>
        <a:lt1>
          <a:srgbClr val="E8EAE9"/>
        </a:lt1>
        <a:dk2>
          <a:srgbClr val="000000"/>
        </a:dk2>
        <a:lt2>
          <a:srgbClr val="3E3E5C"/>
        </a:lt2>
        <a:accent1>
          <a:srgbClr val="60597B"/>
        </a:accent1>
        <a:accent2>
          <a:srgbClr val="6666FF"/>
        </a:accent2>
        <a:accent3>
          <a:srgbClr val="F2F3F2"/>
        </a:accent3>
        <a:accent4>
          <a:srgbClr val="000000"/>
        </a:accent4>
        <a:accent5>
          <a:srgbClr val="B6B5BF"/>
        </a:accent5>
        <a:accent6>
          <a:srgbClr val="5C5CE7"/>
        </a:accent6>
        <a:hlink>
          <a:srgbClr val="99CCFF"/>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 2004:Templates:Presentations:Designs:Blue Horizon</Template>
  <TotalTime>9789</TotalTime>
  <Words>3309</Words>
  <Application>Microsoft Office PowerPoint</Application>
  <PresentationFormat>On-screen Show (4:3)</PresentationFormat>
  <Paragraphs>643</Paragraphs>
  <Slides>73</Slides>
  <Notes>73</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73</vt:i4>
      </vt:variant>
    </vt:vector>
  </HeadingPairs>
  <TitlesOfParts>
    <vt:vector size="84" baseType="lpstr">
      <vt:lpstr>ＭＳ Ｐゴシック</vt:lpstr>
      <vt:lpstr>MS Pゴシック</vt:lpstr>
      <vt:lpstr>Osaka</vt:lpstr>
      <vt:lpstr>Arial</vt:lpstr>
      <vt:lpstr>Arial Bold</vt:lpstr>
      <vt:lpstr>Comic Sans MS</vt:lpstr>
      <vt:lpstr>Myriad Pro</vt:lpstr>
      <vt:lpstr>Perpetua</vt:lpstr>
      <vt:lpstr>Times</vt:lpstr>
      <vt:lpstr>Blue Horizon</vt:lpstr>
      <vt:lpstr>Document</vt:lpstr>
      <vt:lpstr>Evolution and Community Ecology</vt:lpstr>
      <vt:lpstr>Black and White, and Spread  All Over</vt:lpstr>
      <vt:lpstr>Lesson 5.1 Evolution</vt:lpstr>
      <vt:lpstr>Evolution and Natural Selection</vt:lpstr>
      <vt:lpstr>Evolution and Natural Selection</vt:lpstr>
      <vt:lpstr>Mechanisms of Biological Evolution</vt:lpstr>
      <vt:lpstr>Mechanisms of Biological Evolution</vt:lpstr>
      <vt:lpstr>Mechanisms of Biological Evolution</vt:lpstr>
      <vt:lpstr>Mechanisms of Biological Evolution</vt:lpstr>
      <vt:lpstr>Conditions of Natural Selection</vt:lpstr>
      <vt:lpstr>Conditions of Natural Selection</vt:lpstr>
      <vt:lpstr>Conditions of Natural Selection</vt:lpstr>
      <vt:lpstr>Conditions of Natural Selection</vt:lpstr>
      <vt:lpstr>Survival of the Fittest</vt:lpstr>
      <vt:lpstr>Survival of the Fittest</vt:lpstr>
      <vt:lpstr>Artificial Selection</vt:lpstr>
      <vt:lpstr>Artificial Selection</vt:lpstr>
      <vt:lpstr>Artificial Selection</vt:lpstr>
      <vt:lpstr>Artificial Selection vs.  Natural Selection</vt:lpstr>
      <vt:lpstr>Speciation</vt:lpstr>
      <vt:lpstr>Allopatric Speciation</vt:lpstr>
      <vt:lpstr>Allopatric Speciation</vt:lpstr>
      <vt:lpstr>Allopatric Speciation</vt:lpstr>
      <vt:lpstr>Extinction</vt:lpstr>
      <vt:lpstr>Extinction</vt:lpstr>
      <vt:lpstr>Microevolution vs. Macroevolution</vt:lpstr>
      <vt:lpstr>Lesson 5.2  Species Interactions</vt:lpstr>
      <vt:lpstr>The Niche</vt:lpstr>
      <vt:lpstr>The Niche</vt:lpstr>
      <vt:lpstr>The Niche</vt:lpstr>
      <vt:lpstr>The Niche</vt:lpstr>
      <vt:lpstr>The Niche</vt:lpstr>
      <vt:lpstr> Species Interactions</vt:lpstr>
      <vt:lpstr> Species Interactions</vt:lpstr>
      <vt:lpstr> Species Interactions</vt:lpstr>
      <vt:lpstr> Species Interactions</vt:lpstr>
      <vt:lpstr> Species Interactions</vt:lpstr>
      <vt:lpstr> Species Interactions</vt:lpstr>
      <vt:lpstr> Species Interactions</vt:lpstr>
      <vt:lpstr> Species Interactions</vt:lpstr>
      <vt:lpstr>Lesson 5.3  Ecological Communities</vt:lpstr>
      <vt:lpstr>ENERGY</vt:lpstr>
      <vt:lpstr>Primary Producers (Autotrophs)</vt:lpstr>
      <vt:lpstr>Primary Producers (Autotrophs)</vt:lpstr>
      <vt:lpstr>Consumers (Heterotrophs)</vt:lpstr>
      <vt:lpstr>Energy in Communities</vt:lpstr>
      <vt:lpstr>Energy in Communities</vt:lpstr>
      <vt:lpstr>Energy in Communities</vt:lpstr>
      <vt:lpstr>PowerPoint Presentation</vt:lpstr>
      <vt:lpstr>Numbers and Biomass in Communities</vt:lpstr>
      <vt:lpstr>Food Chains  and Webs</vt:lpstr>
      <vt:lpstr>Food Chains  and Webs</vt:lpstr>
      <vt:lpstr>PowerPoint Presentation</vt:lpstr>
      <vt:lpstr>Keystone Species</vt:lpstr>
      <vt:lpstr>Keystone Species</vt:lpstr>
      <vt:lpstr>Lesson 5.4  Community Stability</vt:lpstr>
      <vt:lpstr>Ecological Disturbances</vt:lpstr>
      <vt:lpstr>Primary Succession</vt:lpstr>
      <vt:lpstr>Primary Succession</vt:lpstr>
      <vt:lpstr>Secondary Succession</vt:lpstr>
      <vt:lpstr>Secondary Succession</vt:lpstr>
      <vt:lpstr>Succession in Water</vt:lpstr>
      <vt:lpstr>Succession in Water</vt:lpstr>
      <vt:lpstr>Climax Communities</vt:lpstr>
      <vt:lpstr>Invasive Species</vt:lpstr>
      <vt:lpstr>Invasive Species</vt:lpstr>
      <vt:lpstr>Invasive Species</vt:lpstr>
      <vt:lpstr>Invasive Species</vt:lpstr>
      <vt:lpstr>Invasive Species</vt:lpstr>
      <vt:lpstr>Invasive Species</vt:lpstr>
      <vt:lpstr>Invasive Species</vt:lpstr>
      <vt:lpstr>Invasive Species</vt:lpstr>
      <vt:lpstr>Invasive Species</vt:lpstr>
    </vt:vector>
  </TitlesOfParts>
  <Company>Pearson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 Resources</dc:title>
  <dc:creator>Pearson Inc.</dc:creator>
  <cp:lastModifiedBy>Hannah E. Styron</cp:lastModifiedBy>
  <cp:revision>396</cp:revision>
  <dcterms:created xsi:type="dcterms:W3CDTF">2010-02-18T15:13:12Z</dcterms:created>
  <dcterms:modified xsi:type="dcterms:W3CDTF">2017-08-23T14:28:50Z</dcterms:modified>
</cp:coreProperties>
</file>