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notesMasterIdLst>
    <p:notesMasterId r:id="rId26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20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622897-2B36-4317-B082-5CFCB041F213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940E16-7013-4B16-824E-40298B667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099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>
            <a:extLst>
              <a:ext uri="{FF2B5EF4-FFF2-40B4-BE49-F238E27FC236}">
                <a16:creationId xmlns:a16="http://schemas.microsoft.com/office/drawing/2014/main" id="{12EF9FFA-9D04-4B50-B857-4BECCDD1D3C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218417B-DD6D-4B38-ADD7-72843B16052B}" type="slidenum">
              <a:rPr lang="en-US" altLang="en-US" smtClean="0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117763" name="Rectangle 2">
            <a:extLst>
              <a:ext uri="{FF2B5EF4-FFF2-40B4-BE49-F238E27FC236}">
                <a16:creationId xmlns:a16="http://schemas.microsoft.com/office/drawing/2014/main" id="{39F579D6-DE03-45F3-AD0E-0B04076DF8E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>
            <a:extLst>
              <a:ext uri="{FF2B5EF4-FFF2-40B4-BE49-F238E27FC236}">
                <a16:creationId xmlns:a16="http://schemas.microsoft.com/office/drawing/2014/main" id="{70609ACE-83FE-47CB-B4E2-66CA158B9F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9470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>
            <a:extLst>
              <a:ext uri="{FF2B5EF4-FFF2-40B4-BE49-F238E27FC236}">
                <a16:creationId xmlns:a16="http://schemas.microsoft.com/office/drawing/2014/main" id="{9B58572D-C943-4E21-9470-96975BE40A8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76CC1A5-5391-4B11-AA6A-463D947F8BCF}" type="slidenum">
              <a:rPr lang="en-US" altLang="en-US" smtClean="0"/>
              <a:pPr>
                <a:spcBef>
                  <a:spcPct val="0"/>
                </a:spcBef>
              </a:pPr>
              <a:t>10</a:t>
            </a:fld>
            <a:endParaRPr lang="en-US" altLang="en-US"/>
          </a:p>
        </p:txBody>
      </p:sp>
      <p:sp>
        <p:nvSpPr>
          <p:cNvPr id="136195" name="Rectangle 2">
            <a:extLst>
              <a:ext uri="{FF2B5EF4-FFF2-40B4-BE49-F238E27FC236}">
                <a16:creationId xmlns:a16="http://schemas.microsoft.com/office/drawing/2014/main" id="{FC4A08EC-F715-4A22-B598-A5318BBF62F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>
            <a:extLst>
              <a:ext uri="{FF2B5EF4-FFF2-40B4-BE49-F238E27FC236}">
                <a16:creationId xmlns:a16="http://schemas.microsoft.com/office/drawing/2014/main" id="{4B8509D8-4D47-4C96-8051-23F84EC522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2531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>
            <a:extLst>
              <a:ext uri="{FF2B5EF4-FFF2-40B4-BE49-F238E27FC236}">
                <a16:creationId xmlns:a16="http://schemas.microsoft.com/office/drawing/2014/main" id="{AEF61BED-2B29-44FF-90FD-10B31799A3C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CACABBA-0332-4F61-8D3D-6E9FB4EE447B}" type="slidenum">
              <a:rPr lang="en-US" altLang="en-US" smtClean="0"/>
              <a:pPr>
                <a:spcBef>
                  <a:spcPct val="0"/>
                </a:spcBef>
              </a:pPr>
              <a:t>11</a:t>
            </a:fld>
            <a:endParaRPr lang="en-US" altLang="en-US"/>
          </a:p>
        </p:txBody>
      </p:sp>
      <p:sp>
        <p:nvSpPr>
          <p:cNvPr id="138243" name="Rectangle 2">
            <a:extLst>
              <a:ext uri="{FF2B5EF4-FFF2-40B4-BE49-F238E27FC236}">
                <a16:creationId xmlns:a16="http://schemas.microsoft.com/office/drawing/2014/main" id="{6D2A1A3B-D154-43E5-86ED-40FB4E6E98C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>
            <a:extLst>
              <a:ext uri="{FF2B5EF4-FFF2-40B4-BE49-F238E27FC236}">
                <a16:creationId xmlns:a16="http://schemas.microsoft.com/office/drawing/2014/main" id="{483CAF7A-4B51-499F-9D61-E87C3F4554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80013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>
            <a:extLst>
              <a:ext uri="{FF2B5EF4-FFF2-40B4-BE49-F238E27FC236}">
                <a16:creationId xmlns:a16="http://schemas.microsoft.com/office/drawing/2014/main" id="{5C356523-75C0-46E2-A6BB-B7D9436CACD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6F311B0-1969-49CF-8B5C-022B82503F10}" type="slidenum">
              <a:rPr lang="en-US" altLang="en-US" smtClean="0"/>
              <a:pPr>
                <a:spcBef>
                  <a:spcPct val="0"/>
                </a:spcBef>
              </a:pPr>
              <a:t>12</a:t>
            </a:fld>
            <a:endParaRPr lang="en-US" altLang="en-US"/>
          </a:p>
        </p:txBody>
      </p:sp>
      <p:sp>
        <p:nvSpPr>
          <p:cNvPr id="140291" name="Rectangle 2">
            <a:extLst>
              <a:ext uri="{FF2B5EF4-FFF2-40B4-BE49-F238E27FC236}">
                <a16:creationId xmlns:a16="http://schemas.microsoft.com/office/drawing/2014/main" id="{DC5D9242-6BD9-4A0B-B2F1-B08674FA381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2" name="Rectangle 3">
            <a:extLst>
              <a:ext uri="{FF2B5EF4-FFF2-40B4-BE49-F238E27FC236}">
                <a16:creationId xmlns:a16="http://schemas.microsoft.com/office/drawing/2014/main" id="{1D972ECB-2367-4011-B06D-9D6737E39F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96973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>
            <a:extLst>
              <a:ext uri="{FF2B5EF4-FFF2-40B4-BE49-F238E27FC236}">
                <a16:creationId xmlns:a16="http://schemas.microsoft.com/office/drawing/2014/main" id="{F51BFCB4-E22A-402A-9684-3DA8681D517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2AD24CD-8C8C-4FE1-935D-FAC1EBC5DF27}" type="slidenum">
              <a:rPr lang="en-US" altLang="en-US" smtClean="0"/>
              <a:pPr>
                <a:spcBef>
                  <a:spcPct val="0"/>
                </a:spcBef>
              </a:pPr>
              <a:t>13</a:t>
            </a:fld>
            <a:endParaRPr lang="en-US" altLang="en-US"/>
          </a:p>
        </p:txBody>
      </p:sp>
      <p:sp>
        <p:nvSpPr>
          <p:cNvPr id="142339" name="Rectangle 2">
            <a:extLst>
              <a:ext uri="{FF2B5EF4-FFF2-40B4-BE49-F238E27FC236}">
                <a16:creationId xmlns:a16="http://schemas.microsoft.com/office/drawing/2014/main" id="{5B29A422-235D-41E3-8B78-334FA14C917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40" name="Rectangle 3">
            <a:extLst>
              <a:ext uri="{FF2B5EF4-FFF2-40B4-BE49-F238E27FC236}">
                <a16:creationId xmlns:a16="http://schemas.microsoft.com/office/drawing/2014/main" id="{723ECE15-5460-46AD-95A9-E82300BA1C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1279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>
            <a:extLst>
              <a:ext uri="{FF2B5EF4-FFF2-40B4-BE49-F238E27FC236}">
                <a16:creationId xmlns:a16="http://schemas.microsoft.com/office/drawing/2014/main" id="{259F07C2-9549-4868-BBE6-6E6EE5C57AA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0E799CD-91EC-46DF-B2E1-460A47755834}" type="slidenum">
              <a:rPr lang="en-US" altLang="en-US" smtClean="0"/>
              <a:pPr>
                <a:spcBef>
                  <a:spcPct val="0"/>
                </a:spcBef>
              </a:pPr>
              <a:t>14</a:t>
            </a:fld>
            <a:endParaRPr lang="en-US" altLang="en-US"/>
          </a:p>
        </p:txBody>
      </p:sp>
      <p:sp>
        <p:nvSpPr>
          <p:cNvPr id="144387" name="Rectangle 2">
            <a:extLst>
              <a:ext uri="{FF2B5EF4-FFF2-40B4-BE49-F238E27FC236}">
                <a16:creationId xmlns:a16="http://schemas.microsoft.com/office/drawing/2014/main" id="{3C1770C6-FD07-44FD-B576-A2E5FB3C67D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8" name="Rectangle 3">
            <a:extLst>
              <a:ext uri="{FF2B5EF4-FFF2-40B4-BE49-F238E27FC236}">
                <a16:creationId xmlns:a16="http://schemas.microsoft.com/office/drawing/2014/main" id="{AA2C2186-0D68-40D5-8BA3-A3F5635B90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38751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>
            <a:extLst>
              <a:ext uri="{FF2B5EF4-FFF2-40B4-BE49-F238E27FC236}">
                <a16:creationId xmlns:a16="http://schemas.microsoft.com/office/drawing/2014/main" id="{65FBD26C-6339-40C7-A983-34F094E1922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5880408-423F-424B-945E-AD5DED2F5595}" type="slidenum">
              <a:rPr lang="en-US" altLang="en-US" smtClean="0"/>
              <a:pPr>
                <a:spcBef>
                  <a:spcPct val="0"/>
                </a:spcBef>
              </a:pPr>
              <a:t>15</a:t>
            </a:fld>
            <a:endParaRPr lang="en-US" altLang="en-US"/>
          </a:p>
        </p:txBody>
      </p:sp>
      <p:sp>
        <p:nvSpPr>
          <p:cNvPr id="146435" name="Rectangle 2">
            <a:extLst>
              <a:ext uri="{FF2B5EF4-FFF2-40B4-BE49-F238E27FC236}">
                <a16:creationId xmlns:a16="http://schemas.microsoft.com/office/drawing/2014/main" id="{ED73BABF-2264-476D-BE17-D20D223CC18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6" name="Rectangle 3">
            <a:extLst>
              <a:ext uri="{FF2B5EF4-FFF2-40B4-BE49-F238E27FC236}">
                <a16:creationId xmlns:a16="http://schemas.microsoft.com/office/drawing/2014/main" id="{8C71D8CB-90FD-4BF4-8094-7F3594D0BA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34627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>
            <a:extLst>
              <a:ext uri="{FF2B5EF4-FFF2-40B4-BE49-F238E27FC236}">
                <a16:creationId xmlns:a16="http://schemas.microsoft.com/office/drawing/2014/main" id="{E1D2507A-8504-43AF-A7DD-8D888206D27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E5EEF02-A93E-4DCD-B0AC-2DA04ABFD22B}" type="slidenum">
              <a:rPr lang="en-US" altLang="en-US" smtClean="0"/>
              <a:pPr>
                <a:spcBef>
                  <a:spcPct val="0"/>
                </a:spcBef>
              </a:pPr>
              <a:t>16</a:t>
            </a:fld>
            <a:endParaRPr lang="en-US" altLang="en-US"/>
          </a:p>
        </p:txBody>
      </p:sp>
      <p:sp>
        <p:nvSpPr>
          <p:cNvPr id="148483" name="Rectangle 2">
            <a:extLst>
              <a:ext uri="{FF2B5EF4-FFF2-40B4-BE49-F238E27FC236}">
                <a16:creationId xmlns:a16="http://schemas.microsoft.com/office/drawing/2014/main" id="{D712CF51-005F-453D-AD50-2ADFCAE8114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4" name="Rectangle 3">
            <a:extLst>
              <a:ext uri="{FF2B5EF4-FFF2-40B4-BE49-F238E27FC236}">
                <a16:creationId xmlns:a16="http://schemas.microsoft.com/office/drawing/2014/main" id="{02E9799F-8550-4CCF-B8E0-FE21D3F131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57299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>
            <a:extLst>
              <a:ext uri="{FF2B5EF4-FFF2-40B4-BE49-F238E27FC236}">
                <a16:creationId xmlns:a16="http://schemas.microsoft.com/office/drawing/2014/main" id="{11EEF63E-0FE5-4BEC-B83F-E4D57B8C236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36ABBE7-7FA5-41DB-8375-AB459CCFA3A9}" type="slidenum">
              <a:rPr lang="en-US" altLang="en-US" smtClean="0"/>
              <a:pPr>
                <a:spcBef>
                  <a:spcPct val="0"/>
                </a:spcBef>
              </a:pPr>
              <a:t>17</a:t>
            </a:fld>
            <a:endParaRPr lang="en-US" altLang="en-US"/>
          </a:p>
        </p:txBody>
      </p:sp>
      <p:sp>
        <p:nvSpPr>
          <p:cNvPr id="150531" name="Rectangle 2">
            <a:extLst>
              <a:ext uri="{FF2B5EF4-FFF2-40B4-BE49-F238E27FC236}">
                <a16:creationId xmlns:a16="http://schemas.microsoft.com/office/drawing/2014/main" id="{19C3D3A2-D4D8-415B-B1B1-8EBDD76D697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2" name="Rectangle 3">
            <a:extLst>
              <a:ext uri="{FF2B5EF4-FFF2-40B4-BE49-F238E27FC236}">
                <a16:creationId xmlns:a16="http://schemas.microsoft.com/office/drawing/2014/main" id="{5F556B18-D485-4244-B73A-923ED5004C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6456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>
            <a:extLst>
              <a:ext uri="{FF2B5EF4-FFF2-40B4-BE49-F238E27FC236}">
                <a16:creationId xmlns:a16="http://schemas.microsoft.com/office/drawing/2014/main" id="{5A90FBD9-65FE-4E24-B13C-6193C51A633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42DB4A9-1763-4880-B816-E7FDB8C27DB4}" type="slidenum">
              <a:rPr lang="en-US" altLang="en-US" smtClean="0"/>
              <a:pPr>
                <a:spcBef>
                  <a:spcPct val="0"/>
                </a:spcBef>
              </a:pPr>
              <a:t>18</a:t>
            </a:fld>
            <a:endParaRPr lang="en-US" altLang="en-US"/>
          </a:p>
        </p:txBody>
      </p:sp>
      <p:sp>
        <p:nvSpPr>
          <p:cNvPr id="152579" name="Rectangle 2">
            <a:extLst>
              <a:ext uri="{FF2B5EF4-FFF2-40B4-BE49-F238E27FC236}">
                <a16:creationId xmlns:a16="http://schemas.microsoft.com/office/drawing/2014/main" id="{BABB3DE4-1D9E-4C5D-AA8A-9C5198558CF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80" name="Rectangle 3">
            <a:extLst>
              <a:ext uri="{FF2B5EF4-FFF2-40B4-BE49-F238E27FC236}">
                <a16:creationId xmlns:a16="http://schemas.microsoft.com/office/drawing/2014/main" id="{7620C1C7-66E5-49A5-932D-07A641F16A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58416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>
            <a:extLst>
              <a:ext uri="{FF2B5EF4-FFF2-40B4-BE49-F238E27FC236}">
                <a16:creationId xmlns:a16="http://schemas.microsoft.com/office/drawing/2014/main" id="{E33269E1-AAE3-4156-8588-C90088B379D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458A4FE-8EEE-4875-B20C-E52A1BBBB791}" type="slidenum">
              <a:rPr lang="en-US" altLang="en-US" smtClean="0"/>
              <a:pPr>
                <a:spcBef>
                  <a:spcPct val="0"/>
                </a:spcBef>
              </a:pPr>
              <a:t>19</a:t>
            </a:fld>
            <a:endParaRPr lang="en-US" altLang="en-US"/>
          </a:p>
        </p:txBody>
      </p:sp>
      <p:sp>
        <p:nvSpPr>
          <p:cNvPr id="154627" name="Rectangle 2">
            <a:extLst>
              <a:ext uri="{FF2B5EF4-FFF2-40B4-BE49-F238E27FC236}">
                <a16:creationId xmlns:a16="http://schemas.microsoft.com/office/drawing/2014/main" id="{98712880-9AE4-45F1-8F29-D2DF00E75EA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8" name="Rectangle 3">
            <a:extLst>
              <a:ext uri="{FF2B5EF4-FFF2-40B4-BE49-F238E27FC236}">
                <a16:creationId xmlns:a16="http://schemas.microsoft.com/office/drawing/2014/main" id="{B06A5139-4B45-423A-A1B2-2DCABC2C0D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50509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>
            <a:extLst>
              <a:ext uri="{FF2B5EF4-FFF2-40B4-BE49-F238E27FC236}">
                <a16:creationId xmlns:a16="http://schemas.microsoft.com/office/drawing/2014/main" id="{EAE033D8-9890-4206-824F-C99EBD52A38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5E4E956-932A-4FAE-9F3E-1489BA30AF2F}" type="slidenum">
              <a:rPr lang="en-US" altLang="en-US" smtClean="0"/>
              <a:pPr>
                <a:spcBef>
                  <a:spcPct val="0"/>
                </a:spcBef>
              </a:pPr>
              <a:t>2</a:t>
            </a:fld>
            <a:endParaRPr lang="en-US" altLang="en-US"/>
          </a:p>
        </p:txBody>
      </p:sp>
      <p:sp>
        <p:nvSpPr>
          <p:cNvPr id="119811" name="Rectangle 2">
            <a:extLst>
              <a:ext uri="{FF2B5EF4-FFF2-40B4-BE49-F238E27FC236}">
                <a16:creationId xmlns:a16="http://schemas.microsoft.com/office/drawing/2014/main" id="{936C3DD0-AB97-45D4-BE7E-E99B430750F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>
            <a:extLst>
              <a:ext uri="{FF2B5EF4-FFF2-40B4-BE49-F238E27FC236}">
                <a16:creationId xmlns:a16="http://schemas.microsoft.com/office/drawing/2014/main" id="{5551A5DD-322A-4640-A1CC-D7A9BFE45B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81153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7">
            <a:extLst>
              <a:ext uri="{FF2B5EF4-FFF2-40B4-BE49-F238E27FC236}">
                <a16:creationId xmlns:a16="http://schemas.microsoft.com/office/drawing/2014/main" id="{6E8A0AFB-A96A-4EBD-B976-4616EE90B4E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88ECECE-6C33-45ED-85D5-3C95A6E6DFC9}" type="slidenum">
              <a:rPr lang="en-US" altLang="en-US" smtClean="0"/>
              <a:pPr>
                <a:spcBef>
                  <a:spcPct val="0"/>
                </a:spcBef>
              </a:pPr>
              <a:t>20</a:t>
            </a:fld>
            <a:endParaRPr lang="en-US" altLang="en-US"/>
          </a:p>
        </p:txBody>
      </p:sp>
      <p:sp>
        <p:nvSpPr>
          <p:cNvPr id="156675" name="Rectangle 2">
            <a:extLst>
              <a:ext uri="{FF2B5EF4-FFF2-40B4-BE49-F238E27FC236}">
                <a16:creationId xmlns:a16="http://schemas.microsoft.com/office/drawing/2014/main" id="{C9DA6E9D-E69E-4C24-817A-219C1ECE78B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6" name="Rectangle 3">
            <a:extLst>
              <a:ext uri="{FF2B5EF4-FFF2-40B4-BE49-F238E27FC236}">
                <a16:creationId xmlns:a16="http://schemas.microsoft.com/office/drawing/2014/main" id="{91D3F827-EE5E-48E6-AF76-613BBDCB60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425400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>
            <a:extLst>
              <a:ext uri="{FF2B5EF4-FFF2-40B4-BE49-F238E27FC236}">
                <a16:creationId xmlns:a16="http://schemas.microsoft.com/office/drawing/2014/main" id="{C65FD968-3B15-4BF7-9F20-8BD5716E2F7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D143893-3000-41F2-BFE6-D8428CE90AD2}" type="slidenum">
              <a:rPr lang="en-US" altLang="en-US" smtClean="0"/>
              <a:pPr>
                <a:spcBef>
                  <a:spcPct val="0"/>
                </a:spcBef>
              </a:pPr>
              <a:t>21</a:t>
            </a:fld>
            <a:endParaRPr lang="en-US" altLang="en-US"/>
          </a:p>
        </p:txBody>
      </p:sp>
      <p:sp>
        <p:nvSpPr>
          <p:cNvPr id="158723" name="Rectangle 2">
            <a:extLst>
              <a:ext uri="{FF2B5EF4-FFF2-40B4-BE49-F238E27FC236}">
                <a16:creationId xmlns:a16="http://schemas.microsoft.com/office/drawing/2014/main" id="{B0D87584-B290-4B6F-9ECB-D92C24728A1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4" name="Rectangle 3">
            <a:extLst>
              <a:ext uri="{FF2B5EF4-FFF2-40B4-BE49-F238E27FC236}">
                <a16:creationId xmlns:a16="http://schemas.microsoft.com/office/drawing/2014/main" id="{69813A96-4EB1-4034-875D-E679398D97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89544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>
            <a:extLst>
              <a:ext uri="{FF2B5EF4-FFF2-40B4-BE49-F238E27FC236}">
                <a16:creationId xmlns:a16="http://schemas.microsoft.com/office/drawing/2014/main" id="{368139DA-2E7D-48B9-99FB-FCDE447EE22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5F5E34E-B46D-4325-AC3B-82F5DD343699}" type="slidenum">
              <a:rPr lang="en-US" altLang="en-US" smtClean="0"/>
              <a:pPr>
                <a:spcBef>
                  <a:spcPct val="0"/>
                </a:spcBef>
              </a:pPr>
              <a:t>3</a:t>
            </a:fld>
            <a:endParaRPr lang="en-US" altLang="en-US"/>
          </a:p>
        </p:txBody>
      </p:sp>
      <p:sp>
        <p:nvSpPr>
          <p:cNvPr id="121859" name="Rectangle 2">
            <a:extLst>
              <a:ext uri="{FF2B5EF4-FFF2-40B4-BE49-F238E27FC236}">
                <a16:creationId xmlns:a16="http://schemas.microsoft.com/office/drawing/2014/main" id="{711B9D59-5977-4D24-B427-0487AECC0D4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>
            <a:extLst>
              <a:ext uri="{FF2B5EF4-FFF2-40B4-BE49-F238E27FC236}">
                <a16:creationId xmlns:a16="http://schemas.microsoft.com/office/drawing/2014/main" id="{831577EF-9366-4E8D-A138-933139CEF5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32535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>
            <a:extLst>
              <a:ext uri="{FF2B5EF4-FFF2-40B4-BE49-F238E27FC236}">
                <a16:creationId xmlns:a16="http://schemas.microsoft.com/office/drawing/2014/main" id="{C7A40D46-81B3-4976-9F5F-68FF1DC456D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133D246-A881-4371-92D0-551450DFC59A}" type="slidenum">
              <a:rPr lang="en-US" altLang="en-US" smtClean="0"/>
              <a:pPr>
                <a:spcBef>
                  <a:spcPct val="0"/>
                </a:spcBef>
              </a:pPr>
              <a:t>4</a:t>
            </a:fld>
            <a:endParaRPr lang="en-US" altLang="en-US"/>
          </a:p>
        </p:txBody>
      </p:sp>
      <p:sp>
        <p:nvSpPr>
          <p:cNvPr id="123907" name="Rectangle 2">
            <a:extLst>
              <a:ext uri="{FF2B5EF4-FFF2-40B4-BE49-F238E27FC236}">
                <a16:creationId xmlns:a16="http://schemas.microsoft.com/office/drawing/2014/main" id="{0C1F6B71-0B9A-4FF2-934B-8C9B2AF6304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>
            <a:extLst>
              <a:ext uri="{FF2B5EF4-FFF2-40B4-BE49-F238E27FC236}">
                <a16:creationId xmlns:a16="http://schemas.microsoft.com/office/drawing/2014/main" id="{8E65101E-9169-40C0-8E26-E01D9E0632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43381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>
            <a:extLst>
              <a:ext uri="{FF2B5EF4-FFF2-40B4-BE49-F238E27FC236}">
                <a16:creationId xmlns:a16="http://schemas.microsoft.com/office/drawing/2014/main" id="{4CBE5D43-9B2B-4BBE-8530-C146551043D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96E4C54-BB2F-4D6D-87F1-AF8B22D1C6F2}" type="slidenum">
              <a:rPr lang="en-US" altLang="en-US" smtClean="0"/>
              <a:pPr>
                <a:spcBef>
                  <a:spcPct val="0"/>
                </a:spcBef>
              </a:pPr>
              <a:t>5</a:t>
            </a:fld>
            <a:endParaRPr lang="en-US" altLang="en-US"/>
          </a:p>
        </p:txBody>
      </p:sp>
      <p:sp>
        <p:nvSpPr>
          <p:cNvPr id="125955" name="Rectangle 2">
            <a:extLst>
              <a:ext uri="{FF2B5EF4-FFF2-40B4-BE49-F238E27FC236}">
                <a16:creationId xmlns:a16="http://schemas.microsoft.com/office/drawing/2014/main" id="{F0B391FC-8CE2-4408-A1CB-6D23D41AC9E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>
            <a:extLst>
              <a:ext uri="{FF2B5EF4-FFF2-40B4-BE49-F238E27FC236}">
                <a16:creationId xmlns:a16="http://schemas.microsoft.com/office/drawing/2014/main" id="{9F45A714-E6DC-4D3A-8ACB-44E5DB7D87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26408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>
            <a:extLst>
              <a:ext uri="{FF2B5EF4-FFF2-40B4-BE49-F238E27FC236}">
                <a16:creationId xmlns:a16="http://schemas.microsoft.com/office/drawing/2014/main" id="{ED29439B-2D7C-40C7-A356-B7C8D49B15F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D990BE3-DBCF-4F5F-A59C-B0FE789D31B6}" type="slidenum">
              <a:rPr lang="en-US" altLang="en-US" smtClean="0"/>
              <a:pPr>
                <a:spcBef>
                  <a:spcPct val="0"/>
                </a:spcBef>
              </a:pPr>
              <a:t>6</a:t>
            </a:fld>
            <a:endParaRPr lang="en-US" altLang="en-US"/>
          </a:p>
        </p:txBody>
      </p:sp>
      <p:sp>
        <p:nvSpPr>
          <p:cNvPr id="128003" name="Rectangle 2">
            <a:extLst>
              <a:ext uri="{FF2B5EF4-FFF2-40B4-BE49-F238E27FC236}">
                <a16:creationId xmlns:a16="http://schemas.microsoft.com/office/drawing/2014/main" id="{F634E529-34AC-4CEF-A5DC-F259CB64387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>
            <a:extLst>
              <a:ext uri="{FF2B5EF4-FFF2-40B4-BE49-F238E27FC236}">
                <a16:creationId xmlns:a16="http://schemas.microsoft.com/office/drawing/2014/main" id="{7208847B-79AE-4976-AFB7-A7F8FCD7E3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9959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>
            <a:extLst>
              <a:ext uri="{FF2B5EF4-FFF2-40B4-BE49-F238E27FC236}">
                <a16:creationId xmlns:a16="http://schemas.microsoft.com/office/drawing/2014/main" id="{D672BF8B-06FF-45AD-BDE4-D6409BF765E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FDC9253-1D2F-4432-B39F-D579B8EC6C85}" type="slidenum">
              <a:rPr lang="en-US" altLang="en-US" smtClean="0"/>
              <a:pPr>
                <a:spcBef>
                  <a:spcPct val="0"/>
                </a:spcBef>
              </a:pPr>
              <a:t>7</a:t>
            </a:fld>
            <a:endParaRPr lang="en-US" altLang="en-US"/>
          </a:p>
        </p:txBody>
      </p:sp>
      <p:sp>
        <p:nvSpPr>
          <p:cNvPr id="130051" name="Rectangle 2">
            <a:extLst>
              <a:ext uri="{FF2B5EF4-FFF2-40B4-BE49-F238E27FC236}">
                <a16:creationId xmlns:a16="http://schemas.microsoft.com/office/drawing/2014/main" id="{42640999-753D-4D0C-9416-56AB1E2F282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>
            <a:extLst>
              <a:ext uri="{FF2B5EF4-FFF2-40B4-BE49-F238E27FC236}">
                <a16:creationId xmlns:a16="http://schemas.microsoft.com/office/drawing/2014/main" id="{0533AFBC-8C91-43AC-A96D-AD311404E9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38814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>
            <a:extLst>
              <a:ext uri="{FF2B5EF4-FFF2-40B4-BE49-F238E27FC236}">
                <a16:creationId xmlns:a16="http://schemas.microsoft.com/office/drawing/2014/main" id="{FEF080DF-C3A8-4ED7-9B6B-C786734E752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E3C0F95-2E74-43BB-B0F0-CC5D6A9BFBEE}" type="slidenum">
              <a:rPr lang="en-US" altLang="en-US" smtClean="0"/>
              <a:pPr>
                <a:spcBef>
                  <a:spcPct val="0"/>
                </a:spcBef>
              </a:pPr>
              <a:t>8</a:t>
            </a:fld>
            <a:endParaRPr lang="en-US" altLang="en-US"/>
          </a:p>
        </p:txBody>
      </p:sp>
      <p:sp>
        <p:nvSpPr>
          <p:cNvPr id="132099" name="Rectangle 2">
            <a:extLst>
              <a:ext uri="{FF2B5EF4-FFF2-40B4-BE49-F238E27FC236}">
                <a16:creationId xmlns:a16="http://schemas.microsoft.com/office/drawing/2014/main" id="{9476D464-5F26-4D93-A812-C22BE76FDB5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>
            <a:extLst>
              <a:ext uri="{FF2B5EF4-FFF2-40B4-BE49-F238E27FC236}">
                <a16:creationId xmlns:a16="http://schemas.microsoft.com/office/drawing/2014/main" id="{1528EAB7-9D5E-4D23-8624-77C6DB3CFA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03692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>
            <a:extLst>
              <a:ext uri="{FF2B5EF4-FFF2-40B4-BE49-F238E27FC236}">
                <a16:creationId xmlns:a16="http://schemas.microsoft.com/office/drawing/2014/main" id="{9661775B-BDEA-4C9B-B0A3-7061CF920F6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6D66387-8CEA-4322-B892-F7B157C38969}" type="slidenum">
              <a:rPr lang="en-US" altLang="en-US" smtClean="0"/>
              <a:pPr>
                <a:spcBef>
                  <a:spcPct val="0"/>
                </a:spcBef>
              </a:pPr>
              <a:t>9</a:t>
            </a:fld>
            <a:endParaRPr lang="en-US" altLang="en-US"/>
          </a:p>
        </p:txBody>
      </p:sp>
      <p:sp>
        <p:nvSpPr>
          <p:cNvPr id="134147" name="Rectangle 2">
            <a:extLst>
              <a:ext uri="{FF2B5EF4-FFF2-40B4-BE49-F238E27FC236}">
                <a16:creationId xmlns:a16="http://schemas.microsoft.com/office/drawing/2014/main" id="{B2FC5643-E899-4B62-A79B-D7DF2B2EC70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>
            <a:extLst>
              <a:ext uri="{FF2B5EF4-FFF2-40B4-BE49-F238E27FC236}">
                <a16:creationId xmlns:a16="http://schemas.microsoft.com/office/drawing/2014/main" id="{9E975F54-5147-4FEF-B96B-60BFBC657A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67322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125E6-D604-4401-B1E5-9C2BD8F2DABF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8DB83-795C-4510-BA97-1F58257BD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622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125E6-D604-4401-B1E5-9C2BD8F2DABF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8DB83-795C-4510-BA97-1F58257BD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340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125E6-D604-4401-B1E5-9C2BD8F2DABF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8DB83-795C-4510-BA97-1F58257BD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83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125E6-D604-4401-B1E5-9C2BD8F2DABF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8DB83-795C-4510-BA97-1F58257BD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966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125E6-D604-4401-B1E5-9C2BD8F2DABF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8DB83-795C-4510-BA97-1F58257BD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369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125E6-D604-4401-B1E5-9C2BD8F2DABF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8DB83-795C-4510-BA97-1F58257BD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163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125E6-D604-4401-B1E5-9C2BD8F2DABF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8DB83-795C-4510-BA97-1F58257BD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48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125E6-D604-4401-B1E5-9C2BD8F2DABF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8DB83-795C-4510-BA97-1F58257BD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958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125E6-D604-4401-B1E5-9C2BD8F2DABF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8DB83-795C-4510-BA97-1F58257BD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182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125E6-D604-4401-B1E5-9C2BD8F2DABF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8DB83-795C-4510-BA97-1F58257BD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051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125E6-D604-4401-B1E5-9C2BD8F2DABF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8DB83-795C-4510-BA97-1F58257BD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240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C125E6-D604-4401-B1E5-9C2BD8F2DABF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D8DB83-795C-4510-BA97-1F58257BD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855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13" Type="http://schemas.openxmlformats.org/officeDocument/2006/relationships/image" Target="../media/image52.jpeg"/><Relationship Id="rId18" Type="http://schemas.openxmlformats.org/officeDocument/2006/relationships/image" Target="../media/image57.jpeg"/><Relationship Id="rId3" Type="http://schemas.openxmlformats.org/officeDocument/2006/relationships/image" Target="../media/image43.jpeg"/><Relationship Id="rId7" Type="http://schemas.openxmlformats.org/officeDocument/2006/relationships/image" Target="../media/image46.jpeg"/><Relationship Id="rId12" Type="http://schemas.openxmlformats.org/officeDocument/2006/relationships/image" Target="../media/image51.jpeg"/><Relationship Id="rId17" Type="http://schemas.openxmlformats.org/officeDocument/2006/relationships/image" Target="../media/image56.jpeg"/><Relationship Id="rId2" Type="http://schemas.openxmlformats.org/officeDocument/2006/relationships/notesSlide" Target="../notesSlides/notesSlide21.xml"/><Relationship Id="rId16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11" Type="http://schemas.openxmlformats.org/officeDocument/2006/relationships/image" Target="../media/image50.png"/><Relationship Id="rId5" Type="http://schemas.openxmlformats.org/officeDocument/2006/relationships/image" Target="../media/image44.jpeg"/><Relationship Id="rId15" Type="http://schemas.openxmlformats.org/officeDocument/2006/relationships/image" Target="../media/image54.jpeg"/><Relationship Id="rId10" Type="http://schemas.openxmlformats.org/officeDocument/2006/relationships/image" Target="../media/image49.jpeg"/><Relationship Id="rId4" Type="http://schemas.openxmlformats.org/officeDocument/2006/relationships/image" Target="../media/image1.jpeg"/><Relationship Id="rId9" Type="http://schemas.openxmlformats.org/officeDocument/2006/relationships/image" Target="../media/image48.png"/><Relationship Id="rId14" Type="http://schemas.openxmlformats.org/officeDocument/2006/relationships/image" Target="../media/image5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hyperlink" Target="http://www.youtube.com/watch?v=pmaal7Hf0WA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hyperlink" Target="http://www.youtube.com/watch?v=AzZao6SVMyc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hyperlink" Target="http://www.pbase.com/la_mer_blue/la_mer_blue&amp;page=10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Picture 5" descr="pic-shark-guad2big">
            <a:extLst>
              <a:ext uri="{FF2B5EF4-FFF2-40B4-BE49-F238E27FC236}">
                <a16:creationId xmlns:a16="http://schemas.microsoft.com/office/drawing/2014/main" id="{EC357DDE-4666-49D8-99AF-3BDA14C08A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6739" name="Text Box 6">
            <a:extLst>
              <a:ext uri="{FF2B5EF4-FFF2-40B4-BE49-F238E27FC236}">
                <a16:creationId xmlns:a16="http://schemas.microsoft.com/office/drawing/2014/main" id="{076D6AEE-DE5D-4313-9861-DA0C9E3CB9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52401"/>
            <a:ext cx="6299200" cy="2267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4133">
                <a:latin typeface="Georgia" panose="02040502050405020303" pitchFamily="18" charset="0"/>
              </a:rPr>
              <a:t>Sharks</a:t>
            </a:r>
          </a:p>
        </p:txBody>
      </p:sp>
    </p:spTree>
    <p:extLst>
      <p:ext uri="{BB962C8B-B14F-4D97-AF65-F5344CB8AC3E}">
        <p14:creationId xmlns:p14="http://schemas.microsoft.com/office/powerpoint/2010/main" val="30605531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>
            <a:extLst>
              <a:ext uri="{FF2B5EF4-FFF2-40B4-BE49-F238E27FC236}">
                <a16:creationId xmlns:a16="http://schemas.microsoft.com/office/drawing/2014/main" id="{5BF6CBCE-E7D6-4EDD-91C8-BFF268B207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22400" y="228600"/>
            <a:ext cx="10769600" cy="8382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altLang="en-US" sz="6667"/>
              <a:t>Victims</a:t>
            </a:r>
          </a:p>
        </p:txBody>
      </p:sp>
      <p:sp>
        <p:nvSpPr>
          <p:cNvPr id="74755" name="Rectangle 3">
            <a:extLst>
              <a:ext uri="{FF2B5EF4-FFF2-40B4-BE49-F238E27FC236}">
                <a16:creationId xmlns:a16="http://schemas.microsoft.com/office/drawing/2014/main" id="{AA813E49-79D0-4125-94B7-71E611F87DB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1447800"/>
            <a:ext cx="12192000" cy="54102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3200" dirty="0"/>
              <a:t>Not only are sharks fished for their meat, fins or cartilage, millions of them die needlessly as undesirable bycatch in nets &amp; longlines.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altLang="en-US" sz="1400" dirty="0"/>
          </a:p>
          <a:p>
            <a:pPr eaLnBrk="1" hangingPunct="1">
              <a:defRPr/>
            </a:pPr>
            <a:r>
              <a:rPr lang="en-US" altLang="en-US" sz="3200" dirty="0"/>
              <a:t>A study in 1991, found that out of 8.3 million sharks that were caught, more then 87% were thrown back…dead.</a:t>
            </a:r>
          </a:p>
          <a:p>
            <a:pPr eaLnBrk="1" hangingPunct="1">
              <a:defRPr/>
            </a:pPr>
            <a:endParaRPr lang="en-US" altLang="en-US" dirty="0"/>
          </a:p>
        </p:txBody>
      </p:sp>
      <p:pic>
        <p:nvPicPr>
          <p:cNvPr id="135172" name="Picture 5" descr="5c_shark_bycatch2-01">
            <a:extLst>
              <a:ext uri="{FF2B5EF4-FFF2-40B4-BE49-F238E27FC236}">
                <a16:creationId xmlns:a16="http://schemas.microsoft.com/office/drawing/2014/main" id="{B91F4FB4-E8CD-4655-898C-EE716C884F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5080000" cy="1445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5173" name="Picture 7" descr="1%20shark%20in%20net%20gd">
            <a:extLst>
              <a:ext uri="{FF2B5EF4-FFF2-40B4-BE49-F238E27FC236}">
                <a16:creationId xmlns:a16="http://schemas.microsoft.com/office/drawing/2014/main" id="{CB70F97C-B80E-4A27-A7E4-5C56C0BD18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800" y="4743451"/>
            <a:ext cx="3759200" cy="2114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5174" name="Picture 9" descr="great_white_in_net">
            <a:extLst>
              <a:ext uri="{FF2B5EF4-FFF2-40B4-BE49-F238E27FC236}">
                <a16:creationId xmlns:a16="http://schemas.microsoft.com/office/drawing/2014/main" id="{7B607DDA-80D3-4ED0-8F80-537645AAF5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7600" y="1"/>
            <a:ext cx="3454400" cy="1530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5175" name="Picture 11" descr="100_0075">
            <a:extLst>
              <a:ext uri="{FF2B5EF4-FFF2-40B4-BE49-F238E27FC236}">
                <a16:creationId xmlns:a16="http://schemas.microsoft.com/office/drawing/2014/main" id="{977ACE2A-9849-4C1B-A6A5-C3A33B6E74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4618"/>
            <a:ext cx="3759200" cy="2093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5176" name="Picture 13" descr="manta">
            <a:extLst>
              <a:ext uri="{FF2B5EF4-FFF2-40B4-BE49-F238E27FC236}">
                <a16:creationId xmlns:a16="http://schemas.microsoft.com/office/drawing/2014/main" id="{C0F65D05-D1DB-4161-854D-7D97546CE1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4779434"/>
            <a:ext cx="4165600" cy="2078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05945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BE9A9F77-BB7B-4A13-8589-A2E9E43487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11200" y="0"/>
            <a:ext cx="10972800" cy="6858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altLang="en-US" sz="5333"/>
              <a:t>Shark Finning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3A4767DB-EB80-4F87-9929-79FBB349AB1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2362200"/>
            <a:ext cx="12192000" cy="44958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3200" b="1" u="sng" dirty="0"/>
              <a:t>Shark Finning</a:t>
            </a:r>
            <a:r>
              <a:rPr lang="en-US" altLang="en-US" sz="3200" dirty="0"/>
              <a:t> is the cutting off of the fins,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3200" dirty="0"/>
              <a:t>   and throwing the body back into the ocean.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altLang="en-US" sz="1200" dirty="0"/>
          </a:p>
          <a:p>
            <a:pPr eaLnBrk="1" hangingPunct="1">
              <a:defRPr/>
            </a:pPr>
            <a:r>
              <a:rPr lang="en-US" altLang="en-US" sz="3200" dirty="0"/>
              <a:t>The rest of the body could also be used, but is wasted!  </a:t>
            </a:r>
          </a:p>
        </p:txBody>
      </p:sp>
      <p:pic>
        <p:nvPicPr>
          <p:cNvPr id="9223" name="Picture 7" descr="sharkfins">
            <a:extLst>
              <a:ext uri="{FF2B5EF4-FFF2-40B4-BE49-F238E27FC236}">
                <a16:creationId xmlns:a16="http://schemas.microsoft.com/office/drawing/2014/main" id="{51A1BE25-3191-408C-999A-5A9CC164E0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3962400" cy="2080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9" descr="PECTORAL">
            <a:extLst>
              <a:ext uri="{FF2B5EF4-FFF2-40B4-BE49-F238E27FC236}">
                <a16:creationId xmlns:a16="http://schemas.microsoft.com/office/drawing/2014/main" id="{135D2196-7019-4E5D-9E93-FED7CCC7D5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21200"/>
            <a:ext cx="4673600" cy="233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7" name="Picture 11" descr="SamScott">
            <a:extLst>
              <a:ext uri="{FF2B5EF4-FFF2-40B4-BE49-F238E27FC236}">
                <a16:creationId xmlns:a16="http://schemas.microsoft.com/office/drawing/2014/main" id="{22580E9B-D538-4E3F-BB4C-36C95D7565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191000"/>
            <a:ext cx="3007784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5" name="Picture 19" descr="r?t=c&amp;s=p&amp;sv=0a300519&amp;uid=0C9AE38F92F6B0244&amp;sid=1AD2448F92F6B0244&amp;o=0&amp;id=30751&amp;p=fr&amp;u=http%3A%2F%2Fwww">
            <a:extLst>
              <a:ext uri="{FF2B5EF4-FFF2-40B4-BE49-F238E27FC236}">
                <a16:creationId xmlns:a16="http://schemas.microsoft.com/office/drawing/2014/main" id="{EB2F3C59-28F2-44E9-B6EA-BFA06DC99F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3400" y="4191000"/>
            <a:ext cx="27686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0064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4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0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>
            <a:extLst>
              <a:ext uri="{FF2B5EF4-FFF2-40B4-BE49-F238E27FC236}">
                <a16:creationId xmlns:a16="http://schemas.microsoft.com/office/drawing/2014/main" id="{BF6554C4-D294-4BE2-929E-5561F7A95A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109728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/>
              <a:t>Shark Finning</a:t>
            </a:r>
          </a:p>
        </p:txBody>
      </p:sp>
      <p:sp>
        <p:nvSpPr>
          <p:cNvPr id="78851" name="Rectangle 3">
            <a:extLst>
              <a:ext uri="{FF2B5EF4-FFF2-40B4-BE49-F238E27FC236}">
                <a16:creationId xmlns:a16="http://schemas.microsoft.com/office/drawing/2014/main" id="{ADD9790F-09A4-4DF3-8C79-B7B3BA056C5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1447800"/>
            <a:ext cx="12192000" cy="54102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3733" dirty="0"/>
              <a:t>Reason:  </a:t>
            </a:r>
            <a:r>
              <a:rPr lang="en-US" altLang="en-US" sz="3733" b="1" u="sng" dirty="0"/>
              <a:t>Shark Fin Soup</a:t>
            </a:r>
            <a:r>
              <a:rPr lang="en-US" altLang="en-US" sz="3733" dirty="0"/>
              <a:t> – A very expensive dish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altLang="en-US" sz="1867" dirty="0"/>
          </a:p>
          <a:p>
            <a:pPr eaLnBrk="1" hangingPunct="1">
              <a:defRPr/>
            </a:pPr>
            <a:r>
              <a:rPr lang="en-US" altLang="en-US" sz="3733" dirty="0"/>
              <a:t>Price runs between $100-$400 per bowl!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altLang="en-US" sz="1867" dirty="0"/>
          </a:p>
          <a:p>
            <a:pPr eaLnBrk="1" hangingPunct="1">
              <a:defRPr/>
            </a:pPr>
            <a:r>
              <a:rPr lang="en-US" altLang="en-US" sz="3733" dirty="0"/>
              <a:t>Disney World in Hong Kong had plans of adding shark Fin Soup to their menu, but is faced opposition. 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altLang="en-US" sz="3733" dirty="0"/>
          </a:p>
          <a:p>
            <a:pPr eaLnBrk="1" hangingPunct="1">
              <a:defRPr/>
            </a:pPr>
            <a:endParaRPr lang="en-US" altLang="en-US" sz="3733" dirty="0"/>
          </a:p>
          <a:p>
            <a:pPr eaLnBrk="1" hangingPunct="1">
              <a:defRPr/>
            </a:pPr>
            <a:endParaRPr lang="en-US" altLang="en-US" sz="3733" dirty="0"/>
          </a:p>
        </p:txBody>
      </p:sp>
      <p:pic>
        <p:nvPicPr>
          <p:cNvPr id="139268" name="Picture 4" descr="sharkfin-soup">
            <a:extLst>
              <a:ext uri="{FF2B5EF4-FFF2-40B4-BE49-F238E27FC236}">
                <a16:creationId xmlns:a16="http://schemas.microsoft.com/office/drawing/2014/main" id="{AC8547DD-0B35-44F2-A65A-CF26DCFEA1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4855634"/>
            <a:ext cx="3657600" cy="2002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9269" name="Picture 6" descr="finless_shark">
            <a:extLst>
              <a:ext uri="{FF2B5EF4-FFF2-40B4-BE49-F238E27FC236}">
                <a16:creationId xmlns:a16="http://schemas.microsoft.com/office/drawing/2014/main" id="{97774E04-EA7C-48A0-AAB2-D06D3CD577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400" y="4963585"/>
            <a:ext cx="3759200" cy="1864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9270" name="Picture 8" descr="disney-walt-mickey-mouse-2800550">
            <a:extLst>
              <a:ext uri="{FF2B5EF4-FFF2-40B4-BE49-F238E27FC236}">
                <a16:creationId xmlns:a16="http://schemas.microsoft.com/office/drawing/2014/main" id="{F3E010B7-025D-4A0D-B9E5-DF3220294A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0501" y="0"/>
            <a:ext cx="1841500" cy="1382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9271" name="Picture 10" descr="_40046058_mickey_mouse_203ap">
            <a:extLst>
              <a:ext uri="{FF2B5EF4-FFF2-40B4-BE49-F238E27FC236}">
                <a16:creationId xmlns:a16="http://schemas.microsoft.com/office/drawing/2014/main" id="{25EC1E57-933D-4495-81ED-13A1C6BB0D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132917"/>
            <a:ext cx="25781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58374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>
            <a:extLst>
              <a:ext uri="{FF2B5EF4-FFF2-40B4-BE49-F238E27FC236}">
                <a16:creationId xmlns:a16="http://schemas.microsoft.com/office/drawing/2014/main" id="{C2E72A91-A68A-4A76-B29C-0D313760B1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109728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/>
              <a:t>Searching for Solutions</a:t>
            </a:r>
          </a:p>
        </p:txBody>
      </p:sp>
      <p:sp>
        <p:nvSpPr>
          <p:cNvPr id="79875" name="Rectangle 3">
            <a:extLst>
              <a:ext uri="{FF2B5EF4-FFF2-40B4-BE49-F238E27FC236}">
                <a16:creationId xmlns:a16="http://schemas.microsoft.com/office/drawing/2014/main" id="{8707F1EF-6C23-43CC-8013-0F483CC7661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1295400"/>
            <a:ext cx="12192000" cy="55626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/>
              <a:t>The new tools include </a:t>
            </a:r>
            <a:r>
              <a:rPr lang="en-US" altLang="en-US" u="sng"/>
              <a:t>electronic</a:t>
            </a:r>
            <a:r>
              <a:rPr lang="en-US" altLang="en-US"/>
              <a:t> beach shields and </a:t>
            </a:r>
            <a:r>
              <a:rPr lang="en-US" altLang="en-US" u="sng"/>
              <a:t>chemical</a:t>
            </a:r>
            <a:r>
              <a:rPr lang="en-US" altLang="en-US"/>
              <a:t> repellents.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altLang="en-US" sz="160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altLang="en-US" sz="1600"/>
          </a:p>
          <a:p>
            <a:pPr eaLnBrk="1" hangingPunct="1">
              <a:defRPr/>
            </a:pPr>
            <a:r>
              <a:rPr lang="en-US" altLang="en-US"/>
              <a:t>Researchers have been extracting certain chemicals out of these dead carcasses, purifying them and testing them on sharks. It works very well.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altLang="en-US" sz="320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altLang="en-US" sz="1600"/>
          </a:p>
          <a:p>
            <a:pPr eaLnBrk="1" hangingPunct="1">
              <a:defRPr/>
            </a:pPr>
            <a:r>
              <a:rPr lang="en-US" altLang="en-US"/>
              <a:t>Ironically, this technology not only saves humans from sharks, but sharks from humans.</a:t>
            </a:r>
          </a:p>
        </p:txBody>
      </p:sp>
    </p:spTree>
    <p:extLst>
      <p:ext uri="{BB962C8B-B14F-4D97-AF65-F5344CB8AC3E}">
        <p14:creationId xmlns:p14="http://schemas.microsoft.com/office/powerpoint/2010/main" val="2294927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62" name="Picture 5" descr="Southern%20stingray">
            <a:extLst>
              <a:ext uri="{FF2B5EF4-FFF2-40B4-BE49-F238E27FC236}">
                <a16:creationId xmlns:a16="http://schemas.microsoft.com/office/drawing/2014/main" id="{4E4D926A-20EC-4CF1-88D9-FE4B0E4F06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4427200" cy="7186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7874" name="Rectangle 2">
            <a:extLst>
              <a:ext uri="{FF2B5EF4-FFF2-40B4-BE49-F238E27FC236}">
                <a16:creationId xmlns:a16="http://schemas.microsoft.com/office/drawing/2014/main" id="{A4AD75DC-B202-494D-8D64-2D9DEF3D4E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11887200" cy="1905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9600">
                <a:solidFill>
                  <a:schemeClr val="bg1"/>
                </a:solidFill>
                <a:latin typeface="Castellar" panose="020A0402060406010301" pitchFamily="18" charset="0"/>
              </a:rPr>
              <a:t>Rays &amp; Skates</a:t>
            </a:r>
          </a:p>
        </p:txBody>
      </p:sp>
    </p:spTree>
    <p:extLst>
      <p:ext uri="{BB962C8B-B14F-4D97-AF65-F5344CB8AC3E}">
        <p14:creationId xmlns:p14="http://schemas.microsoft.com/office/powerpoint/2010/main" val="27831747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>
            <a:extLst>
              <a:ext uri="{FF2B5EF4-FFF2-40B4-BE49-F238E27FC236}">
                <a16:creationId xmlns:a16="http://schemas.microsoft.com/office/drawing/2014/main" id="{5D76B57C-1A3F-4B17-B102-A448C4B5A6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11200" y="0"/>
            <a:ext cx="109728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/>
              <a:t>Rays &amp; Skates</a:t>
            </a:r>
          </a:p>
        </p:txBody>
      </p:sp>
      <p:sp>
        <p:nvSpPr>
          <p:cNvPr id="208899" name="Rectangle 3">
            <a:extLst>
              <a:ext uri="{FF2B5EF4-FFF2-40B4-BE49-F238E27FC236}">
                <a16:creationId xmlns:a16="http://schemas.microsoft.com/office/drawing/2014/main" id="{9236427E-8E76-4E0E-B531-7D39966D3EE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838200"/>
            <a:ext cx="12192000" cy="5293784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/>
              <a:t>Characterized by their flattened shape and long, spine-bearing tails, stingrays are unique and cartilaginous cousins of the sharks. </a:t>
            </a:r>
          </a:p>
          <a:p>
            <a:pPr eaLnBrk="1" hangingPunct="1">
              <a:defRPr/>
            </a:pPr>
            <a:endParaRPr lang="en-US" altLang="en-US" sz="2133"/>
          </a:p>
          <a:p>
            <a:pPr eaLnBrk="1" hangingPunct="1">
              <a:defRPr/>
            </a:pPr>
            <a:r>
              <a:rPr lang="en-US" altLang="en-US"/>
              <a:t>Stingrays have pectoral fins that are fused to the sides of their rostrum or "head." </a:t>
            </a:r>
          </a:p>
        </p:txBody>
      </p:sp>
      <p:pic>
        <p:nvPicPr>
          <p:cNvPr id="145412" name="Picture 8" descr="stingray">
            <a:extLst>
              <a:ext uri="{FF2B5EF4-FFF2-40B4-BE49-F238E27FC236}">
                <a16:creationId xmlns:a16="http://schemas.microsoft.com/office/drawing/2014/main" id="{CFD7279E-1CFC-45DA-A1A1-C6E80909B7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70968"/>
            <a:ext cx="3759200" cy="2087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5413" name="Picture 10" descr="Rhinoptera_steindachneri">
            <a:extLst>
              <a:ext uri="{FF2B5EF4-FFF2-40B4-BE49-F238E27FC236}">
                <a16:creationId xmlns:a16="http://schemas.microsoft.com/office/drawing/2014/main" id="{A230ABAA-AEAF-4C06-A0F8-038031D233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0" y="4728633"/>
            <a:ext cx="3759200" cy="2067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08298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>
            <a:extLst>
              <a:ext uri="{FF2B5EF4-FFF2-40B4-BE49-F238E27FC236}">
                <a16:creationId xmlns:a16="http://schemas.microsoft.com/office/drawing/2014/main" id="{6FA4E76C-EEB1-4E9A-8D3D-D7B774E3D2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109728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/>
              <a:t>               Rays &amp; Skates</a:t>
            </a:r>
          </a:p>
        </p:txBody>
      </p:sp>
      <p:sp>
        <p:nvSpPr>
          <p:cNvPr id="209923" name="Rectangle 3">
            <a:extLst>
              <a:ext uri="{FF2B5EF4-FFF2-40B4-BE49-F238E27FC236}">
                <a16:creationId xmlns:a16="http://schemas.microsoft.com/office/drawing/2014/main" id="{9B831BF6-0FAF-4E69-8707-8DEE6448F3A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1981200"/>
            <a:ext cx="12192000" cy="4876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altLang="en-US" sz="2667" dirty="0"/>
              <a:t>External gill openings are located on the stingray's ventral side or "underside." 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altLang="en-US" sz="1467" dirty="0"/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sz="2667" dirty="0"/>
              <a:t>Benthic rays, such as the Atlantic stingray, are often found buried in the sand.  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altLang="en-US" sz="1067" dirty="0"/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b="1" u="sng" dirty="0"/>
              <a:t>Benthic</a:t>
            </a:r>
            <a:r>
              <a:rPr lang="en-US" altLang="en-US" sz="2667" dirty="0"/>
              <a:t>:  Associated with the seafloor.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US" altLang="en-US" sz="1467" dirty="0"/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sz="2667" dirty="0"/>
              <a:t>They usually have a rounded or "diamond-shaped" body and their stingers/barbs, when present, are located near the middle or lower third of their "tail."  As mostly bottom feeders, these rays generally feed on worms, clams, shrimp, crabs, snails and occasionally fish.</a:t>
            </a:r>
            <a:br>
              <a:rPr lang="en-US" altLang="en-US" sz="2667" dirty="0"/>
            </a:br>
            <a:r>
              <a:rPr lang="en-US" altLang="en-US" sz="2667" dirty="0"/>
              <a:t> </a:t>
            </a:r>
          </a:p>
        </p:txBody>
      </p:sp>
      <p:pic>
        <p:nvPicPr>
          <p:cNvPr id="147460" name="Picture 5" descr="dsabina_bodyshape">
            <a:extLst>
              <a:ext uri="{FF2B5EF4-FFF2-40B4-BE49-F238E27FC236}">
                <a16:creationId xmlns:a16="http://schemas.microsoft.com/office/drawing/2014/main" id="{6714E9F8-AFFA-49AE-B537-F467459697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2205" y="14816"/>
            <a:ext cx="3962400" cy="196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97576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>
            <a:extLst>
              <a:ext uri="{FF2B5EF4-FFF2-40B4-BE49-F238E27FC236}">
                <a16:creationId xmlns:a16="http://schemas.microsoft.com/office/drawing/2014/main" id="{88E8027A-AC02-4CD7-9389-DB3E174479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77285"/>
            <a:ext cx="11582400" cy="1703916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/>
              <a:t>Rays &amp; </a:t>
            </a:r>
            <a:br>
              <a:rPr lang="en-US" altLang="en-US"/>
            </a:br>
            <a:r>
              <a:rPr lang="en-US" altLang="en-US"/>
              <a:t>Skates</a:t>
            </a:r>
          </a:p>
        </p:txBody>
      </p:sp>
      <p:sp>
        <p:nvSpPr>
          <p:cNvPr id="215043" name="Rectangle 3">
            <a:extLst>
              <a:ext uri="{FF2B5EF4-FFF2-40B4-BE49-F238E27FC236}">
                <a16:creationId xmlns:a16="http://schemas.microsoft.com/office/drawing/2014/main" id="{40B7FA56-0D48-412A-B087-CBBC6E7D98E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2679700"/>
            <a:ext cx="12192000" cy="452966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charset="0"/>
              <a:buChar char="l"/>
              <a:defRPr/>
            </a:pPr>
            <a:r>
              <a:rPr lang="en-US" sz="3200" b="1" u="sng" dirty="0"/>
              <a:t>Spiracles</a:t>
            </a:r>
            <a:r>
              <a:rPr lang="en-US" sz="3200" dirty="0"/>
              <a:t> are small openings on the surface of some sharks, all rays &amp; skates that lead to the respiratory system.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  <a:defRPr/>
            </a:pPr>
            <a:endParaRPr lang="en-US" sz="3200" dirty="0"/>
          </a:p>
          <a:p>
            <a:pPr eaLnBrk="1" hangingPunct="1">
              <a:lnSpc>
                <a:spcPct val="90000"/>
              </a:lnSpc>
              <a:buFont typeface="Wingdings" charset="0"/>
              <a:buChar char="l"/>
              <a:defRPr/>
            </a:pPr>
            <a:r>
              <a:rPr lang="en-US" sz="3200" dirty="0"/>
              <a:t>Is found behind each eye, and is often used to pump water through the gills while the animal is at rest.</a:t>
            </a:r>
          </a:p>
          <a:p>
            <a:pPr eaLnBrk="1" hangingPunct="1">
              <a:lnSpc>
                <a:spcPct val="90000"/>
              </a:lnSpc>
              <a:buFont typeface="Wingdings" charset="0"/>
              <a:buChar char="l"/>
              <a:defRPr/>
            </a:pPr>
            <a:endParaRPr lang="en-US" sz="3200" dirty="0"/>
          </a:p>
          <a:p>
            <a:pPr eaLnBrk="1" hangingPunct="1">
              <a:lnSpc>
                <a:spcPct val="90000"/>
              </a:lnSpc>
              <a:buFont typeface="Wingdings" charset="0"/>
              <a:buChar char="l"/>
              <a:defRPr/>
            </a:pPr>
            <a:r>
              <a:rPr lang="en-US" sz="3200" dirty="0"/>
              <a:t>Helps rays breath while buried in the sand.</a:t>
            </a:r>
          </a:p>
          <a:p>
            <a:pPr eaLnBrk="1" hangingPunct="1">
              <a:lnSpc>
                <a:spcPct val="90000"/>
              </a:lnSpc>
              <a:buFont typeface="Wingdings" charset="0"/>
              <a:buChar char="l"/>
              <a:defRPr/>
            </a:pPr>
            <a:endParaRPr lang="en-US" dirty="0"/>
          </a:p>
        </p:txBody>
      </p:sp>
      <p:pic>
        <p:nvPicPr>
          <p:cNvPr id="149508" name="Picture 5" descr="southern-stingray-hunting-0">
            <a:extLst>
              <a:ext uri="{FF2B5EF4-FFF2-40B4-BE49-F238E27FC236}">
                <a16:creationId xmlns:a16="http://schemas.microsoft.com/office/drawing/2014/main" id="{A8966B89-9B31-4080-ACAC-7243BA9C30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4262967" cy="2402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9509" name="Picture 7" descr="ray2">
            <a:extLst>
              <a:ext uri="{FF2B5EF4-FFF2-40B4-BE49-F238E27FC236}">
                <a16:creationId xmlns:a16="http://schemas.microsoft.com/office/drawing/2014/main" id="{6ADEF1E2-92DB-4EA6-8CB1-15A2B52E0F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0"/>
            <a:ext cx="4876800" cy="2415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18162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>
            <a:extLst>
              <a:ext uri="{FF2B5EF4-FFF2-40B4-BE49-F238E27FC236}">
                <a16:creationId xmlns:a16="http://schemas.microsoft.com/office/drawing/2014/main" id="{6F82B450-F4FB-47C7-BA6E-CE83A6B406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8000" y="0"/>
            <a:ext cx="109728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/>
              <a:t>Rays &amp; Skates</a:t>
            </a:r>
          </a:p>
        </p:txBody>
      </p:sp>
      <p:sp>
        <p:nvSpPr>
          <p:cNvPr id="210947" name="Rectangle 3">
            <a:extLst>
              <a:ext uri="{FF2B5EF4-FFF2-40B4-BE49-F238E27FC236}">
                <a16:creationId xmlns:a16="http://schemas.microsoft.com/office/drawing/2014/main" id="{8E461719-9B18-42D4-B727-9504EFC8E16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838200"/>
            <a:ext cx="12192000" cy="60198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3733" dirty="0"/>
              <a:t>Pelagic rays, like the spotted eagle ray and manta ray below, are more active swimmers that have a "bat-like" shape.  </a:t>
            </a:r>
          </a:p>
          <a:p>
            <a:pPr eaLnBrk="1" hangingPunct="1">
              <a:defRPr/>
            </a:pPr>
            <a:endParaRPr lang="en-US" altLang="en-US" sz="667" dirty="0"/>
          </a:p>
          <a:p>
            <a:pPr eaLnBrk="1" hangingPunct="1">
              <a:defRPr/>
            </a:pPr>
            <a:r>
              <a:rPr lang="en-US" altLang="en-US" sz="5333" b="1" u="sng" dirty="0"/>
              <a:t>Pelagic</a:t>
            </a:r>
            <a:r>
              <a:rPr lang="en-US" altLang="en-US" sz="3733" dirty="0"/>
              <a:t>:  Open water column.</a:t>
            </a:r>
          </a:p>
        </p:txBody>
      </p:sp>
      <p:pic>
        <p:nvPicPr>
          <p:cNvPr id="151556" name="Picture 7" descr="mantaray">
            <a:extLst>
              <a:ext uri="{FF2B5EF4-FFF2-40B4-BE49-F238E27FC236}">
                <a16:creationId xmlns:a16="http://schemas.microsoft.com/office/drawing/2014/main" id="{47310D37-BD17-440B-858A-0CC8B3A68F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201584"/>
            <a:ext cx="5080000" cy="2656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1557" name="Picture 9" descr="a-eagleray">
            <a:extLst>
              <a:ext uri="{FF2B5EF4-FFF2-40B4-BE49-F238E27FC236}">
                <a16:creationId xmlns:a16="http://schemas.microsoft.com/office/drawing/2014/main" id="{D3D2FB13-6BDD-40C3-8763-FEBE559BEE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7567" y="4226984"/>
            <a:ext cx="3683000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95160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>
            <a:extLst>
              <a:ext uri="{FF2B5EF4-FFF2-40B4-BE49-F238E27FC236}">
                <a16:creationId xmlns:a16="http://schemas.microsoft.com/office/drawing/2014/main" id="{377E362D-CA26-4489-A795-FBA35F4427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10972800" cy="762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altLang="en-US" sz="5333"/>
              <a:t>Difference Between Rays &amp; Skates</a:t>
            </a:r>
          </a:p>
        </p:txBody>
      </p:sp>
      <p:sp>
        <p:nvSpPr>
          <p:cNvPr id="211971" name="Rectangle 3">
            <a:extLst>
              <a:ext uri="{FF2B5EF4-FFF2-40B4-BE49-F238E27FC236}">
                <a16:creationId xmlns:a16="http://schemas.microsoft.com/office/drawing/2014/main" id="{E3B06ECE-4E74-443C-95FB-6B7E6D6AE43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914400"/>
            <a:ext cx="12192000" cy="5943600"/>
          </a:xfrm>
        </p:spPr>
        <p:txBody>
          <a:bodyPr/>
          <a:lstStyle/>
          <a:p>
            <a:pPr eaLnBrk="1" hangingPunct="1">
              <a:buFont typeface="Wingdings" charset="0"/>
              <a:buChar char="l"/>
              <a:defRPr/>
            </a:pPr>
            <a:r>
              <a:rPr lang="en-US" sz="3200" dirty="0"/>
              <a:t>Skates are a type of "ray" that differ considerably from stingrays.</a:t>
            </a:r>
          </a:p>
          <a:p>
            <a:pPr eaLnBrk="1" hangingPunct="1">
              <a:buFont typeface="Wingdings" charset="0"/>
              <a:buNone/>
              <a:defRPr/>
            </a:pPr>
            <a:endParaRPr lang="en-US" sz="1400" dirty="0"/>
          </a:p>
          <a:p>
            <a:pPr eaLnBrk="1" hangingPunct="1">
              <a:buFont typeface="Wingdings" charset="0"/>
              <a:buChar char="l"/>
              <a:defRPr/>
            </a:pPr>
            <a:r>
              <a:rPr lang="en-US" sz="3200" dirty="0"/>
              <a:t>Skates, such as the </a:t>
            </a:r>
            <a:r>
              <a:rPr lang="en-US" sz="3200" dirty="0" err="1"/>
              <a:t>clearnose</a:t>
            </a:r>
            <a:r>
              <a:rPr lang="en-US" sz="3200" dirty="0"/>
              <a:t> skate, do not possess venomous barbs like stingrays although many do have sharp thorns located on their dorsal surface and tails. </a:t>
            </a:r>
          </a:p>
          <a:p>
            <a:pPr eaLnBrk="1" hangingPunct="1">
              <a:buFont typeface="Wingdings" charset="0"/>
              <a:buNone/>
              <a:defRPr/>
            </a:pPr>
            <a:endParaRPr lang="en-US" dirty="0"/>
          </a:p>
          <a:p>
            <a:pPr eaLnBrk="1" hangingPunct="1">
              <a:buFont typeface="Wingdings" charset="0"/>
              <a:buChar char="l"/>
              <a:defRPr/>
            </a:pPr>
            <a:endParaRPr lang="en-US" dirty="0"/>
          </a:p>
        </p:txBody>
      </p:sp>
      <p:pic>
        <p:nvPicPr>
          <p:cNvPr id="153604" name="Picture 5" descr="Clearnose_skate">
            <a:extLst>
              <a:ext uri="{FF2B5EF4-FFF2-40B4-BE49-F238E27FC236}">
                <a16:creationId xmlns:a16="http://schemas.microsoft.com/office/drawing/2014/main" id="{10CADC70-7DD2-495F-93E6-3C45BE3BDE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800" y="3911600"/>
            <a:ext cx="45720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05" name="Picture 7" descr="29341_340">
            <a:extLst>
              <a:ext uri="{FF2B5EF4-FFF2-40B4-BE49-F238E27FC236}">
                <a16:creationId xmlns:a16="http://schemas.microsoft.com/office/drawing/2014/main" id="{CED378FD-2384-47B2-88AB-2D9AEAECB6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038600"/>
            <a:ext cx="5022851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2429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>
            <a:extLst>
              <a:ext uri="{FF2B5EF4-FFF2-40B4-BE49-F238E27FC236}">
                <a16:creationId xmlns:a16="http://schemas.microsoft.com/office/drawing/2014/main" id="{5ACB4703-32E8-41C6-A191-E9E75090F0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8000" y="0"/>
            <a:ext cx="109728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/>
              <a:t>Sharks</a:t>
            </a:r>
          </a:p>
        </p:txBody>
      </p:sp>
      <p:sp>
        <p:nvSpPr>
          <p:cNvPr id="203779" name="Rectangle 3">
            <a:extLst>
              <a:ext uri="{FF2B5EF4-FFF2-40B4-BE49-F238E27FC236}">
                <a16:creationId xmlns:a16="http://schemas.microsoft.com/office/drawing/2014/main" id="{DB7F28E8-6A32-4104-8AE1-8D01F503896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482600"/>
            <a:ext cx="12192000" cy="4988984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altLang="en-US" dirty="0"/>
              <a:t>Kingdom Animalia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altLang="en-US" dirty="0"/>
              <a:t>   Phylum Chordata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altLang="en-US" dirty="0"/>
              <a:t>      Subphylum Vertebrata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altLang="en-US" dirty="0"/>
              <a:t>          Class </a:t>
            </a:r>
            <a:r>
              <a:rPr lang="en-US" altLang="en-US" dirty="0" err="1"/>
              <a:t>Chondrichthyes</a:t>
            </a:r>
            <a:r>
              <a:rPr lang="en-US" altLang="en-US" dirty="0"/>
              <a:t> </a:t>
            </a:r>
            <a:r>
              <a:rPr lang="en-US" altLang="en-US" sz="3200" dirty="0"/>
              <a:t>(Cartilaginous Fish)</a:t>
            </a:r>
          </a:p>
        </p:txBody>
      </p:sp>
      <p:pic>
        <p:nvPicPr>
          <p:cNvPr id="118788" name="Picture 7" descr="shark-picture">
            <a:extLst>
              <a:ext uri="{FF2B5EF4-FFF2-40B4-BE49-F238E27FC236}">
                <a16:creationId xmlns:a16="http://schemas.microsoft.com/office/drawing/2014/main" id="{5B3E1A62-BC7C-405D-BBA0-FD86192807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86200"/>
            <a:ext cx="39624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89" name="Picture 9" descr="shark%20attack">
            <a:extLst>
              <a:ext uri="{FF2B5EF4-FFF2-40B4-BE49-F238E27FC236}">
                <a16:creationId xmlns:a16="http://schemas.microsoft.com/office/drawing/2014/main" id="{8807E285-4132-4991-BB6F-6C88DB7B3A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5601" y="3886200"/>
            <a:ext cx="2715684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90" name="Picture 11" descr="hammerhead">
            <a:extLst>
              <a:ext uri="{FF2B5EF4-FFF2-40B4-BE49-F238E27FC236}">
                <a16:creationId xmlns:a16="http://schemas.microsoft.com/office/drawing/2014/main" id="{C6C58FF3-C890-42F6-BEEF-46099D4A52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835400"/>
            <a:ext cx="5181600" cy="302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05734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>
            <a:extLst>
              <a:ext uri="{FF2B5EF4-FFF2-40B4-BE49-F238E27FC236}">
                <a16:creationId xmlns:a16="http://schemas.microsoft.com/office/drawing/2014/main" id="{E14A484D-7E24-49BB-88AA-8930724ABF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5333"/>
              <a:t>Differences Between Rays &amp; Skates</a:t>
            </a:r>
          </a:p>
        </p:txBody>
      </p:sp>
      <p:sp>
        <p:nvSpPr>
          <p:cNvPr id="212995" name="Rectangle 3">
            <a:extLst>
              <a:ext uri="{FF2B5EF4-FFF2-40B4-BE49-F238E27FC236}">
                <a16:creationId xmlns:a16="http://schemas.microsoft.com/office/drawing/2014/main" id="{FA524C2D-DBDC-4D14-A818-74CADFA5663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1066800"/>
            <a:ext cx="12192000" cy="57912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3200" dirty="0"/>
              <a:t>Also, unlike stingrays, skates primarily live in marine habitats and rarely enter brackish or freshwater environments. 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altLang="en-US" sz="800" dirty="0"/>
          </a:p>
          <a:p>
            <a:pPr eaLnBrk="1" hangingPunct="1">
              <a:defRPr/>
            </a:pPr>
            <a:r>
              <a:rPr lang="en-US" altLang="en-US" sz="3200" dirty="0"/>
              <a:t>The most prominent difference between the two groups is that all stingrays give birth to live young while skates reproduce by laying eggs in leathery capsules sometimes called </a:t>
            </a:r>
            <a:r>
              <a:rPr lang="en-US" altLang="en-US" sz="3200" u="sng" dirty="0"/>
              <a:t>mermaid's purses.</a:t>
            </a:r>
          </a:p>
        </p:txBody>
      </p:sp>
      <p:pic>
        <p:nvPicPr>
          <p:cNvPr id="155652" name="Picture 5" descr="marine4">
            <a:extLst>
              <a:ext uri="{FF2B5EF4-FFF2-40B4-BE49-F238E27FC236}">
                <a16:creationId xmlns:a16="http://schemas.microsoft.com/office/drawing/2014/main" id="{CD381009-D078-4FD7-8CD0-1D84D418E7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800" y="4497917"/>
            <a:ext cx="4064000" cy="200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5653" name="Picture 7" descr="skatecase">
            <a:extLst>
              <a:ext uri="{FF2B5EF4-FFF2-40B4-BE49-F238E27FC236}">
                <a16:creationId xmlns:a16="http://schemas.microsoft.com/office/drawing/2014/main" id="{75249F43-EAAA-4C65-803B-4CE6AF4C21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200" y="4726518"/>
            <a:ext cx="4470400" cy="1551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07447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29" name="Picture 17" descr="wallpaper_finding_nemo_02_1024">
            <a:extLst>
              <a:ext uri="{FF2B5EF4-FFF2-40B4-BE49-F238E27FC236}">
                <a16:creationId xmlns:a16="http://schemas.microsoft.com/office/drawing/2014/main" id="{81A6E007-8823-4DAC-8DCD-8C66722096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0" y="533400"/>
            <a:ext cx="10464800" cy="5886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40" name="Picture 28" descr="pic-shark-guad2big">
            <a:extLst>
              <a:ext uri="{FF2B5EF4-FFF2-40B4-BE49-F238E27FC236}">
                <a16:creationId xmlns:a16="http://schemas.microsoft.com/office/drawing/2014/main" id="{883E3C43-8730-41F7-8683-C7BE1ECBB1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228601"/>
            <a:ext cx="11379200" cy="633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33" name="Picture 21" descr="ap44430gillangelfish2">
            <a:extLst>
              <a:ext uri="{FF2B5EF4-FFF2-40B4-BE49-F238E27FC236}">
                <a16:creationId xmlns:a16="http://schemas.microsoft.com/office/drawing/2014/main" id="{A51CBDA0-1CC2-452D-8068-4AD897AFBE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200" y="457200"/>
            <a:ext cx="5683251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41" name="Picture 29" descr="AQWA%20Fish">
            <a:extLst>
              <a:ext uri="{FF2B5EF4-FFF2-40B4-BE49-F238E27FC236}">
                <a16:creationId xmlns:a16="http://schemas.microsoft.com/office/drawing/2014/main" id="{813D43AE-3C6C-475F-8CED-B29986CA01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685801"/>
            <a:ext cx="9855200" cy="5679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27" name="Picture 15" descr="sm_finding_nemo">
            <a:extLst>
              <a:ext uri="{FF2B5EF4-FFF2-40B4-BE49-F238E27FC236}">
                <a16:creationId xmlns:a16="http://schemas.microsoft.com/office/drawing/2014/main" id="{95F7E165-8AFB-4DF9-9285-D42E7D97D0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828800"/>
            <a:ext cx="5892800" cy="285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42" name="Picture 30" descr="EagleRay_Coz3520w">
            <a:extLst>
              <a:ext uri="{FF2B5EF4-FFF2-40B4-BE49-F238E27FC236}">
                <a16:creationId xmlns:a16="http://schemas.microsoft.com/office/drawing/2014/main" id="{00D44D28-E3F9-4887-BC83-484752847C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914401"/>
            <a:ext cx="9855200" cy="4908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37" name="Picture 25" descr="gurgle">
            <a:extLst>
              <a:ext uri="{FF2B5EF4-FFF2-40B4-BE49-F238E27FC236}">
                <a16:creationId xmlns:a16="http://schemas.microsoft.com/office/drawing/2014/main" id="{3189B40F-B16E-471C-9D3A-39B2978A84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8800" y="1600200"/>
            <a:ext cx="38608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44" name="Picture 32" descr="royal_gramma">
            <a:extLst>
              <a:ext uri="{FF2B5EF4-FFF2-40B4-BE49-F238E27FC236}">
                <a16:creationId xmlns:a16="http://schemas.microsoft.com/office/drawing/2014/main" id="{78C05294-AB84-4AD9-92E3-FE854289F0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800" y="685800"/>
            <a:ext cx="9855200" cy="5200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39" name="Picture 27" descr="bubbles">
            <a:extLst>
              <a:ext uri="{FF2B5EF4-FFF2-40B4-BE49-F238E27FC236}">
                <a16:creationId xmlns:a16="http://schemas.microsoft.com/office/drawing/2014/main" id="{FBA486AD-9E0D-489B-BDF8-905DB311B4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401" y="1981200"/>
            <a:ext cx="3570817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45" name="Picture 33" descr="gort1">
            <a:extLst>
              <a:ext uri="{FF2B5EF4-FFF2-40B4-BE49-F238E27FC236}">
                <a16:creationId xmlns:a16="http://schemas.microsoft.com/office/drawing/2014/main" id="{2AAA2CE4-B017-4BC4-9C2D-55A888489A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990601"/>
            <a:ext cx="9855200" cy="5033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35" name="Picture 23" descr="bloat">
            <a:extLst>
              <a:ext uri="{FF2B5EF4-FFF2-40B4-BE49-F238E27FC236}">
                <a16:creationId xmlns:a16="http://schemas.microsoft.com/office/drawing/2014/main" id="{5FB6BABB-3974-49DD-AC62-22BB80C9E3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600" y="228600"/>
            <a:ext cx="85344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46" name="Picture 34" descr="c_spa07">
            <a:extLst>
              <a:ext uri="{FF2B5EF4-FFF2-40B4-BE49-F238E27FC236}">
                <a16:creationId xmlns:a16="http://schemas.microsoft.com/office/drawing/2014/main" id="{A9A6F2F8-DC36-42C2-89E3-A015BF1C9C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" y="381001"/>
            <a:ext cx="10668000" cy="5933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25" name="Picture 13" descr="dory">
            <a:extLst>
              <a:ext uri="{FF2B5EF4-FFF2-40B4-BE49-F238E27FC236}">
                <a16:creationId xmlns:a16="http://schemas.microsoft.com/office/drawing/2014/main" id="{AF56F9EF-9382-4426-B82E-940A845AB9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800" y="1066801"/>
            <a:ext cx="9448800" cy="5177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19" name="Picture 7" descr="blue_tang2">
            <a:extLst>
              <a:ext uri="{FF2B5EF4-FFF2-40B4-BE49-F238E27FC236}">
                <a16:creationId xmlns:a16="http://schemas.microsoft.com/office/drawing/2014/main" id="{8DC7D6C1-8E82-4265-BFC3-8E93958DA7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" y="990600"/>
            <a:ext cx="95504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31" name="Picture 19" descr="finding_nemo2">
            <a:extLst>
              <a:ext uri="{FF2B5EF4-FFF2-40B4-BE49-F238E27FC236}">
                <a16:creationId xmlns:a16="http://schemas.microsoft.com/office/drawing/2014/main" id="{A879212D-BEF0-495B-A45B-08D601E460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11379200" cy="6411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47" name="Picture 35" descr="scottclown_400">
            <a:extLst>
              <a:ext uri="{FF2B5EF4-FFF2-40B4-BE49-F238E27FC236}">
                <a16:creationId xmlns:a16="http://schemas.microsoft.com/office/drawing/2014/main" id="{95F1D558-5C31-4EC4-8FBC-43C66E6138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113792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14" name="Rectangle 2">
            <a:extLst>
              <a:ext uri="{FF2B5EF4-FFF2-40B4-BE49-F238E27FC236}">
                <a16:creationId xmlns:a16="http://schemas.microsoft.com/office/drawing/2014/main" id="{3FD7296E-E818-4EC3-8F99-59F0549F63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6400" y="1524000"/>
            <a:ext cx="11176000" cy="3124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26666">
                <a:latin typeface="Cotillion" pitchFamily="2" charset="0"/>
              </a:rPr>
              <a:t>The End</a:t>
            </a:r>
          </a:p>
        </p:txBody>
      </p:sp>
    </p:spTree>
    <p:extLst>
      <p:ext uri="{BB962C8B-B14F-4D97-AF65-F5344CB8AC3E}">
        <p14:creationId xmlns:p14="http://schemas.microsoft.com/office/powerpoint/2010/main" val="1320588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90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90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0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0"/>
                                        <p:tgtEl>
                                          <p:spTgt spid="90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90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0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0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90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0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6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90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8500"/>
                            </p:stCondLst>
                            <p:childTnLst>
                              <p:par>
                                <p:cTn id="33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90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0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90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41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90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0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7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90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29500"/>
                            </p:stCondLst>
                            <p:childTnLst>
                              <p:par>
                                <p:cTn id="49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2000"/>
                                        <p:tgtEl>
                                          <p:spTgt spid="90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0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90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35000"/>
                            </p:stCondLst>
                            <p:childTnLst>
                              <p:par>
                                <p:cTn id="57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000"/>
                                        <p:tgtEl>
                                          <p:spTgt spid="90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0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38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90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40500"/>
                            </p:stCondLst>
                            <p:childTnLst>
                              <p:par>
                                <p:cTn id="65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000"/>
                                        <p:tgtEl>
                                          <p:spTgt spid="90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0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44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90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46000"/>
                            </p:stCondLst>
                            <p:childTnLst>
                              <p:par>
                                <p:cTn id="73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2000"/>
                                        <p:tgtEl>
                                          <p:spTgt spid="90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0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495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90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51500"/>
                            </p:stCondLst>
                            <p:childTnLst>
                              <p:par>
                                <p:cTn id="81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2000"/>
                                        <p:tgtEl>
                                          <p:spTgt spid="90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0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550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90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57000"/>
                            </p:stCondLst>
                            <p:childTnLst>
                              <p:par>
                                <p:cTn id="89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2000"/>
                                        <p:tgtEl>
                                          <p:spTgt spid="90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0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6050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90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62500"/>
                            </p:stCondLst>
                            <p:childTnLst>
                              <p:par>
                                <p:cTn id="97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2000"/>
                                        <p:tgtEl>
                                          <p:spTgt spid="90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0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66000"/>
                            </p:stCondLst>
                            <p:childTnLst>
                              <p:par>
                                <p:cTn id="1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90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68000"/>
                            </p:stCondLst>
                            <p:childTnLst>
                              <p:par>
                                <p:cTn id="105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2000"/>
                                        <p:tgtEl>
                                          <p:spTgt spid="90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0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71500"/>
                            </p:stCondLst>
                            <p:childTnLst>
                              <p:par>
                                <p:cTn id="1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2000"/>
                                        <p:tgtEl>
                                          <p:spTgt spid="90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73500"/>
                            </p:stCondLst>
                            <p:childTnLst>
                              <p:par>
                                <p:cTn id="113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2000"/>
                                        <p:tgtEl>
                                          <p:spTgt spid="90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0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77000"/>
                            </p:stCondLst>
                            <p:childTnLst>
                              <p:par>
                                <p:cTn id="1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90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79000"/>
                            </p:stCondLst>
                            <p:childTnLst>
                              <p:par>
                                <p:cTn id="121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2000"/>
                                        <p:tgtEl>
                                          <p:spTgt spid="90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0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82500"/>
                            </p:stCondLst>
                            <p:childTnLst>
                              <p:par>
                                <p:cTn id="1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000"/>
                                        <p:tgtEl>
                                          <p:spTgt spid="90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84500"/>
                            </p:stCondLst>
                            <p:childTnLst>
                              <p:par>
                                <p:cTn id="129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2000"/>
                                        <p:tgtEl>
                                          <p:spTgt spid="90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0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88000"/>
                            </p:stCondLst>
                            <p:childTnLst>
                              <p:par>
                                <p:cTn id="1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2000"/>
                                        <p:tgtEl>
                                          <p:spTgt spid="90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90000"/>
                            </p:stCondLst>
                            <p:childTnLst>
                              <p:par>
                                <p:cTn id="137" presetID="10" presetClass="exit" presetSubtype="0" fill="hold" grpId="1" nodeType="afterEffect">
                                  <p:stCondLst>
                                    <p:cond delay="9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2000"/>
                                        <p:tgtEl>
                                          <p:spTgt spid="90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4" grpId="0"/>
      <p:bldP spid="90114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4D4032E-F2DC-42E0-81B1-EBF2F090A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altLang="en-US" sz="5333"/>
              <a:t>Infraphylum </a:t>
            </a:r>
            <a:r>
              <a:rPr lang="en-US" altLang="en-US" sz="5333" i="1"/>
              <a:t>Hyperotreti</a:t>
            </a:r>
            <a:br>
              <a:rPr lang="en-US" altLang="en-US" sz="5333"/>
            </a:br>
            <a:r>
              <a:rPr lang="en-US" altLang="en-US" sz="5333"/>
              <a:t>Class </a:t>
            </a:r>
            <a:r>
              <a:rPr lang="en-US" altLang="en-US" sz="5333" i="1"/>
              <a:t>Myxini</a:t>
            </a:r>
            <a:endParaRPr lang="en-US" altLang="en-US" sz="5333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E3C18B-316F-4245-AB2D-B34138198D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4800" y="1295400"/>
            <a:ext cx="7213600" cy="5562600"/>
          </a:xfrm>
        </p:spPr>
        <p:txBody>
          <a:bodyPr>
            <a:normAutofit lnSpcReduction="10000"/>
          </a:bodyPr>
          <a:lstStyle/>
          <a:p>
            <a:pPr marL="380990" indent="-380990">
              <a:lnSpc>
                <a:spcPct val="80000"/>
              </a:lnSpc>
              <a:defRPr/>
            </a:pPr>
            <a:r>
              <a:rPr lang="en-US" altLang="en-US" sz="2267"/>
              <a:t>20 different species</a:t>
            </a:r>
          </a:p>
          <a:p>
            <a:pPr marL="380990" indent="-380990">
              <a:lnSpc>
                <a:spcPct val="80000"/>
              </a:lnSpc>
              <a:defRPr/>
            </a:pPr>
            <a:r>
              <a:rPr lang="en-US" altLang="en-US" sz="2267"/>
              <a:t>Brains enclosed by a fibrous sheath</a:t>
            </a:r>
          </a:p>
          <a:p>
            <a:pPr marL="380990" indent="-380990">
              <a:lnSpc>
                <a:spcPct val="80000"/>
              </a:lnSpc>
              <a:defRPr/>
            </a:pPr>
            <a:r>
              <a:rPr lang="en-US" altLang="en-US" sz="2267"/>
              <a:t>Body is supported by cartilaginous bars</a:t>
            </a:r>
          </a:p>
          <a:p>
            <a:pPr marL="380990" indent="-380990">
              <a:lnSpc>
                <a:spcPct val="80000"/>
              </a:lnSpc>
              <a:defRPr/>
            </a:pPr>
            <a:r>
              <a:rPr lang="en-US" altLang="en-US" sz="2267"/>
              <a:t>Mouth is surrounded by sensory tentacles</a:t>
            </a:r>
          </a:p>
          <a:p>
            <a:pPr marL="380990" indent="-380990">
              <a:defRPr/>
            </a:pPr>
            <a:r>
              <a:rPr lang="en-US" altLang="en-US" sz="2267"/>
              <a:t>Slime glands produce a large amount of slime (hard to grab the animal if it is covered in slime)</a:t>
            </a:r>
          </a:p>
          <a:p>
            <a:pPr marL="380990" indent="-380990">
              <a:defRPr/>
            </a:pPr>
            <a:r>
              <a:rPr lang="en-US" altLang="en-US" sz="2267"/>
              <a:t>	* </a:t>
            </a:r>
            <a:r>
              <a:rPr lang="en-US" altLang="en-US" sz="2267">
                <a:hlinkClick r:id="rId2"/>
              </a:rPr>
              <a:t>Hagfish slime</a:t>
            </a:r>
            <a:endParaRPr lang="en-US" altLang="en-US" sz="2267"/>
          </a:p>
          <a:p>
            <a:pPr marL="380990" indent="-380990">
              <a:lnSpc>
                <a:spcPct val="80000"/>
              </a:lnSpc>
              <a:defRPr/>
            </a:pPr>
            <a:r>
              <a:rPr lang="en-US" altLang="en-US" sz="2267"/>
              <a:t>Live in cold-water marine habitats</a:t>
            </a:r>
          </a:p>
          <a:p>
            <a:pPr marL="609585" lvl="1">
              <a:lnSpc>
                <a:spcPct val="80000"/>
              </a:lnSpc>
              <a:defRPr/>
            </a:pPr>
            <a:r>
              <a:rPr lang="en-US" altLang="en-US" sz="2267">
                <a:ea typeface="Arial" panose="020B0604020202020204" pitchFamily="34" charset="0"/>
              </a:rPr>
              <a:t>Both Northern &amp; Southern hemispheres</a:t>
            </a:r>
          </a:p>
          <a:p>
            <a:pPr marL="380990" indent="-380990">
              <a:lnSpc>
                <a:spcPct val="80000"/>
              </a:lnSpc>
              <a:defRPr/>
            </a:pPr>
            <a:r>
              <a:rPr lang="en-US" altLang="en-US" sz="2267"/>
              <a:t>Bury themselves in the sand and mud</a:t>
            </a:r>
          </a:p>
          <a:p>
            <a:pPr marL="380990" indent="-380990">
              <a:lnSpc>
                <a:spcPct val="80000"/>
              </a:lnSpc>
              <a:defRPr/>
            </a:pPr>
            <a:r>
              <a:rPr lang="en-US" altLang="en-US" sz="2267"/>
              <a:t>Eat soft-bodied invertebrates &amp; dead/dying animals</a:t>
            </a:r>
          </a:p>
          <a:p>
            <a:pPr marL="609585" lvl="1">
              <a:lnSpc>
                <a:spcPct val="80000"/>
              </a:lnSpc>
              <a:defRPr/>
            </a:pPr>
            <a:r>
              <a:rPr lang="en-US" altLang="en-US" sz="2267">
                <a:ea typeface="Arial" panose="020B0604020202020204" pitchFamily="34" charset="0"/>
              </a:rPr>
              <a:t>Can also swim into a fish’s mouth and eat the organs while the fish is still alive</a:t>
            </a:r>
          </a:p>
          <a:p>
            <a:pPr marL="380990" indent="-380990">
              <a:lnSpc>
                <a:spcPct val="80000"/>
              </a:lnSpc>
              <a:defRPr/>
            </a:pPr>
            <a:r>
              <a:rPr lang="en-US" altLang="en-US" sz="2267"/>
              <a:t>Some hagfish are endangered due to overfishing for their soft, tough skin</a:t>
            </a:r>
          </a:p>
          <a:p>
            <a:pPr marL="380990" indent="-380990">
              <a:lnSpc>
                <a:spcPct val="80000"/>
              </a:lnSpc>
              <a:defRPr/>
            </a:pPr>
            <a:endParaRPr lang="en-US" altLang="en-US" sz="2267"/>
          </a:p>
        </p:txBody>
      </p:sp>
      <p:sp>
        <p:nvSpPr>
          <p:cNvPr id="159748" name="TextBox 4">
            <a:extLst>
              <a:ext uri="{FF2B5EF4-FFF2-40B4-BE49-F238E27FC236}">
                <a16:creationId xmlns:a16="http://schemas.microsoft.com/office/drawing/2014/main" id="{C751A09D-45D8-43F0-A7BC-C7F501A7AC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9600" y="381000"/>
            <a:ext cx="3251200" cy="1898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5867"/>
              <a:t>Hagfish!!!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0BAF245-621C-406B-B92B-107DDC69F5EF}"/>
              </a:ext>
            </a:extLst>
          </p:cNvPr>
          <p:cNvCxnSpPr>
            <a:endCxn id="159748" idx="1"/>
          </p:cNvCxnSpPr>
          <p:nvPr/>
        </p:nvCxnSpPr>
        <p:spPr>
          <a:xfrm>
            <a:off x="6604000" y="766234"/>
            <a:ext cx="1625600" cy="563808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9750" name="Picture 2" descr="http://www.zoology.ubc.ca/labs/biomaterials/overhand.jpg">
            <a:extLst>
              <a:ext uri="{FF2B5EF4-FFF2-40B4-BE49-F238E27FC236}">
                <a16:creationId xmlns:a16="http://schemas.microsoft.com/office/drawing/2014/main" id="{761C6A63-52FC-456E-B438-8DD7023323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800" y="1151467"/>
            <a:ext cx="4673600" cy="2161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9751" name="Picture 4" descr="http://sciblogs.co.nz/science-life/files/2010/03/hagfish-2.jpg">
            <a:extLst>
              <a:ext uri="{FF2B5EF4-FFF2-40B4-BE49-F238E27FC236}">
                <a16:creationId xmlns:a16="http://schemas.microsoft.com/office/drawing/2014/main" id="{8BF92848-E4B3-4D80-BF92-E2BF6189CC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800" y="3657600"/>
            <a:ext cx="4673600" cy="2643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84008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B1DC0A5-8C08-4C7E-B0AA-20F822AB9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altLang="en-US" sz="5333"/>
              <a:t>Infraphylum </a:t>
            </a:r>
            <a:r>
              <a:rPr lang="en-US" altLang="en-US" sz="5333" i="1"/>
              <a:t>Vertebrata</a:t>
            </a:r>
            <a:br>
              <a:rPr lang="en-US" altLang="en-US" sz="5333"/>
            </a:br>
            <a:r>
              <a:rPr lang="en-US" altLang="en-US" sz="5333"/>
              <a:t>Class </a:t>
            </a:r>
            <a:r>
              <a:rPr lang="en-US" altLang="en-US" sz="5333" i="1"/>
              <a:t>Petromyzontida</a:t>
            </a:r>
            <a:r>
              <a:rPr lang="en-US" altLang="en-US" sz="5333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DF6276-D72E-4F5E-857D-F9C9F068C0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9900" y="1295400"/>
            <a:ext cx="6004984" cy="5334000"/>
          </a:xfrm>
        </p:spPr>
        <p:txBody>
          <a:bodyPr>
            <a:noAutofit/>
          </a:bodyPr>
          <a:lstStyle/>
          <a:p>
            <a:pPr marL="380990" indent="-380990">
              <a:buFont typeface="Arial" charset="0"/>
              <a:buChar char="•"/>
              <a:defRPr/>
            </a:pPr>
            <a:r>
              <a:rPr lang="en-US" sz="2400" dirty="0"/>
              <a:t>Found in marine &amp; freshwater environments</a:t>
            </a:r>
          </a:p>
          <a:p>
            <a:pPr marL="609585" lvl="1">
              <a:buFont typeface="Arial" charset="0"/>
              <a:buChar char="•"/>
              <a:defRPr/>
            </a:pPr>
            <a:r>
              <a:rPr lang="en-US" dirty="0"/>
              <a:t>Temperate regions</a:t>
            </a:r>
          </a:p>
          <a:p>
            <a:pPr marL="380990" indent="-380990">
              <a:buFont typeface="Arial" charset="0"/>
              <a:buChar char="•"/>
              <a:defRPr/>
            </a:pPr>
            <a:r>
              <a:rPr lang="en-US" sz="2400" dirty="0"/>
              <a:t>Adults prey on other fishes</a:t>
            </a:r>
          </a:p>
          <a:p>
            <a:pPr marL="609585" lvl="1">
              <a:buFont typeface="Arial" charset="0"/>
              <a:buChar char="•"/>
              <a:defRPr/>
            </a:pPr>
            <a:r>
              <a:rPr lang="en-US" dirty="0"/>
              <a:t>Larvae filter feed</a:t>
            </a:r>
          </a:p>
          <a:p>
            <a:pPr marL="380990" indent="-380990">
              <a:buFont typeface="Arial" charset="0"/>
              <a:buChar char="•"/>
              <a:defRPr/>
            </a:pPr>
            <a:r>
              <a:rPr lang="en-US" sz="2400" dirty="0"/>
              <a:t>Mouth is modified into suckers</a:t>
            </a:r>
          </a:p>
          <a:p>
            <a:pPr marL="609585" lvl="1">
              <a:buFont typeface="Arial" charset="0"/>
              <a:buChar char="•"/>
              <a:defRPr/>
            </a:pPr>
            <a:r>
              <a:rPr lang="en-US" dirty="0"/>
              <a:t>Surrounded by lips with sensory &amp; attachment functions</a:t>
            </a:r>
          </a:p>
          <a:p>
            <a:pPr marL="609585" lvl="1">
              <a:buFont typeface="Arial" charset="0"/>
              <a:buChar char="•"/>
              <a:defRPr/>
            </a:pPr>
            <a:r>
              <a:rPr lang="en-US" dirty="0"/>
              <a:t>Teeth line the mouth &amp; cover a movable tongue</a:t>
            </a:r>
          </a:p>
          <a:p>
            <a:pPr marL="380990" indent="-380990">
              <a:buFont typeface="Arial" charset="0"/>
              <a:buChar char="•"/>
              <a:defRPr/>
            </a:pPr>
            <a:r>
              <a:rPr lang="en-US" sz="2400" dirty="0"/>
              <a:t>Lampreys use their mouths to scrape away scales</a:t>
            </a:r>
          </a:p>
          <a:p>
            <a:pPr marL="380990" indent="-380990">
              <a:buFont typeface="Arial" charset="0"/>
              <a:buChar char="•"/>
              <a:defRPr/>
            </a:pPr>
            <a:r>
              <a:rPr lang="en-US" sz="2400" dirty="0"/>
              <a:t>Secrete an anticoagulant to suck blood from their prey</a:t>
            </a:r>
          </a:p>
          <a:p>
            <a:pPr marL="380990" indent="-380990">
              <a:buFont typeface="Arial" charset="0"/>
              <a:buChar char="•"/>
              <a:defRPr/>
            </a:pPr>
            <a:r>
              <a:rPr lang="en-US" sz="2400" dirty="0">
                <a:hlinkClick r:id="rId2"/>
              </a:rPr>
              <a:t>Lamprey video</a:t>
            </a:r>
            <a:endParaRPr lang="en-US" sz="2400" dirty="0"/>
          </a:p>
        </p:txBody>
      </p:sp>
      <p:sp>
        <p:nvSpPr>
          <p:cNvPr id="160772" name="TextBox 4">
            <a:extLst>
              <a:ext uri="{FF2B5EF4-FFF2-40B4-BE49-F238E27FC236}">
                <a16:creationId xmlns:a16="http://schemas.microsoft.com/office/drawing/2014/main" id="{3936DD11-23DF-4B03-9921-DFB0F5F827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3200" y="304800"/>
            <a:ext cx="4064000" cy="1898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5867"/>
              <a:t>Lampreys!!!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282E6A7-231D-4801-A412-5562DE419C7C}"/>
              </a:ext>
            </a:extLst>
          </p:cNvPr>
          <p:cNvCxnSpPr/>
          <p:nvPr/>
        </p:nvCxnSpPr>
        <p:spPr>
          <a:xfrm>
            <a:off x="6502400" y="766233"/>
            <a:ext cx="1356784" cy="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0774" name="Picture 2" descr="https://encrypted-tbn3.gstatic.com/images?q=tbn:ANd9GcR4CMj4rGHEgT76g5InKZJfe_-NuwK6l8M_5KUQxwyLtE9mmR2L">
            <a:extLst>
              <a:ext uri="{FF2B5EF4-FFF2-40B4-BE49-F238E27FC236}">
                <a16:creationId xmlns:a16="http://schemas.microsoft.com/office/drawing/2014/main" id="{43DE177D-3E10-4A9C-891A-C24611E493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4885" y="1094318"/>
            <a:ext cx="5372100" cy="2658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0775" name="Picture 4" descr="https://encrypted-tbn3.gstatic.com/images?q=tbn:ANd9GcSEXW02t3Vcr5UUO9SZ0y8eFREyHQl4iZAGyb2jaRpOTCLuU7bq">
            <a:extLst>
              <a:ext uri="{FF2B5EF4-FFF2-40B4-BE49-F238E27FC236}">
                <a16:creationId xmlns:a16="http://schemas.microsoft.com/office/drawing/2014/main" id="{9ED7692E-06EF-42DE-97E6-83EE21EE58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4885" y="3886201"/>
            <a:ext cx="5372100" cy="250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98287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1F2B981-C256-4239-898A-85B740986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altLang="en-US" sz="5333"/>
              <a:t>Infraphylum </a:t>
            </a:r>
            <a:r>
              <a:rPr lang="en-US" altLang="en-US" sz="5333" i="1"/>
              <a:t>Vertebrata</a:t>
            </a:r>
            <a:br>
              <a:rPr lang="en-US" altLang="en-US" sz="5333"/>
            </a:br>
            <a:r>
              <a:rPr lang="en-US" altLang="en-US" sz="5333"/>
              <a:t>Class </a:t>
            </a:r>
            <a:r>
              <a:rPr lang="en-US" altLang="en-US" sz="5333" i="1"/>
              <a:t>Petromyzontida</a:t>
            </a:r>
            <a:r>
              <a:rPr lang="en-US" altLang="en-US" sz="5333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7D2F5A-50DE-4340-8000-44E489580C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3200" y="1295400"/>
            <a:ext cx="6299200" cy="5486400"/>
          </a:xfrm>
        </p:spPr>
        <p:txBody>
          <a:bodyPr>
            <a:normAutofit/>
          </a:bodyPr>
          <a:lstStyle/>
          <a:p>
            <a:pPr marL="380990" indent="-380990">
              <a:defRPr/>
            </a:pPr>
            <a:r>
              <a:rPr lang="en-US" altLang="en-US" sz="2267"/>
              <a:t>Not all lampreys are predators</a:t>
            </a:r>
          </a:p>
          <a:p>
            <a:pPr marL="609585" lvl="1">
              <a:defRPr/>
            </a:pPr>
            <a:r>
              <a:rPr lang="en-US" altLang="en-US" sz="2267">
                <a:ea typeface="Arial" panose="020B0604020202020204" pitchFamily="34" charset="0"/>
              </a:rPr>
              <a:t>Brook lampreys feed only as larvae (for 3 years)</a:t>
            </a:r>
          </a:p>
          <a:p>
            <a:pPr marL="840296" lvl="2" indent="-380990">
              <a:defRPr/>
            </a:pPr>
            <a:r>
              <a:rPr lang="en-US" altLang="en-US" sz="2267">
                <a:ea typeface="Arial" panose="020B0604020202020204" pitchFamily="34" charset="0"/>
              </a:rPr>
              <a:t>As adults, they do not eat.  They simply reproduce and then die.</a:t>
            </a:r>
          </a:p>
          <a:p>
            <a:pPr marL="380990" indent="-380990">
              <a:defRPr/>
            </a:pPr>
            <a:r>
              <a:rPr lang="en-US" altLang="en-US" sz="2267"/>
              <a:t>Adult lampreys live in either the ocean or the Great Lakes</a:t>
            </a:r>
          </a:p>
          <a:p>
            <a:pPr marL="380990" indent="-380990">
              <a:defRPr/>
            </a:pPr>
            <a:r>
              <a:rPr lang="en-US" altLang="en-US" sz="2267"/>
              <a:t>Lampreys travel to freshwater streams to spawn (mate &amp; lay eggs)</a:t>
            </a:r>
          </a:p>
          <a:p>
            <a:pPr marL="609585" lvl="1">
              <a:defRPr/>
            </a:pPr>
            <a:r>
              <a:rPr lang="en-US" altLang="en-US" sz="2267">
                <a:ea typeface="Arial" panose="020B0604020202020204" pitchFamily="34" charset="0"/>
              </a:rPr>
              <a:t>Once they have constructed their nest, the females attach to stone with their mouths</a:t>
            </a:r>
          </a:p>
          <a:p>
            <a:pPr marL="609585" lvl="1">
              <a:defRPr/>
            </a:pPr>
            <a:r>
              <a:rPr lang="en-US" altLang="en-US" sz="2267">
                <a:ea typeface="Arial" panose="020B0604020202020204" pitchFamily="34" charset="0"/>
              </a:rPr>
              <a:t>The males attach to the female heads with their mouths during mating.</a:t>
            </a:r>
          </a:p>
          <a:p>
            <a:pPr marL="609585" lvl="1">
              <a:defRPr/>
            </a:pPr>
            <a:r>
              <a:rPr lang="en-US" altLang="en-US" sz="2267">
                <a:ea typeface="Arial" panose="020B0604020202020204" pitchFamily="34" charset="0"/>
              </a:rPr>
              <a:t>Eggs are shed in batches over the course of a few hours- External fertilization</a:t>
            </a:r>
          </a:p>
        </p:txBody>
      </p:sp>
      <p:sp>
        <p:nvSpPr>
          <p:cNvPr id="161796" name="TextBox 4">
            <a:extLst>
              <a:ext uri="{FF2B5EF4-FFF2-40B4-BE49-F238E27FC236}">
                <a16:creationId xmlns:a16="http://schemas.microsoft.com/office/drawing/2014/main" id="{74BF9F03-BC3F-4DD6-AB9C-960CA5292A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3200" y="304800"/>
            <a:ext cx="4064000" cy="1898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5867"/>
              <a:t>Lampreys!!!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7ACC2A6-380D-4E68-95E1-1E1AD5C63C10}"/>
              </a:ext>
            </a:extLst>
          </p:cNvPr>
          <p:cNvCxnSpPr/>
          <p:nvPr/>
        </p:nvCxnSpPr>
        <p:spPr>
          <a:xfrm>
            <a:off x="6502400" y="766233"/>
            <a:ext cx="1356784" cy="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1798" name="Picture 2">
            <a:extLst>
              <a:ext uri="{FF2B5EF4-FFF2-40B4-BE49-F238E27FC236}">
                <a16:creationId xmlns:a16="http://schemas.microsoft.com/office/drawing/2014/main" id="{0CDCDFF0-5964-4294-BB1C-6CC587F555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400" y="1075267"/>
            <a:ext cx="5579533" cy="2262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1799" name="Picture 3">
            <a:extLst>
              <a:ext uri="{FF2B5EF4-FFF2-40B4-BE49-F238E27FC236}">
                <a16:creationId xmlns:a16="http://schemas.microsoft.com/office/drawing/2014/main" id="{46666841-1090-4C94-A2C2-1B719EBAA7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400" y="3581401"/>
            <a:ext cx="5579533" cy="2732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8943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>
            <a:extLst>
              <a:ext uri="{FF2B5EF4-FFF2-40B4-BE49-F238E27FC236}">
                <a16:creationId xmlns:a16="http://schemas.microsoft.com/office/drawing/2014/main" id="{67756C25-F518-4EE9-A117-10D0AC750A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109728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/>
              <a:t>Extra Sense </a:t>
            </a:r>
          </a:p>
        </p:txBody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A2FFA56B-D5B7-4040-A991-D8649604403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990600"/>
            <a:ext cx="12192000" cy="4607984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3733" b="1" u="sng" dirty="0" err="1"/>
              <a:t>Ampullae</a:t>
            </a:r>
            <a:r>
              <a:rPr lang="en-US" altLang="en-US" sz="3733" b="1" u="sng" dirty="0"/>
              <a:t> of </a:t>
            </a:r>
            <a:r>
              <a:rPr lang="en-US" altLang="en-US" sz="3733" b="1" u="sng" dirty="0" err="1"/>
              <a:t>Lorenzini</a:t>
            </a:r>
            <a:r>
              <a:rPr lang="en-US" altLang="en-US" sz="3733" b="1" dirty="0"/>
              <a:t> are special sensing organs, forming a network of jelly-filled canals</a:t>
            </a:r>
            <a:r>
              <a:rPr lang="en-US" altLang="en-US" sz="3733" dirty="0"/>
              <a:t>.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altLang="en-US" sz="1867" dirty="0"/>
          </a:p>
          <a:p>
            <a:pPr eaLnBrk="1" hangingPunct="1">
              <a:defRPr/>
            </a:pPr>
            <a:r>
              <a:rPr lang="en-US" altLang="en-US" sz="3733" dirty="0"/>
              <a:t>Are capable of detecting the electrical fields generated by moving animals </a:t>
            </a:r>
          </a:p>
        </p:txBody>
      </p:sp>
      <p:pic>
        <p:nvPicPr>
          <p:cNvPr id="120836" name="Picture 7" descr="tn_24M2655-18">
            <a:extLst>
              <a:ext uri="{FF2B5EF4-FFF2-40B4-BE49-F238E27FC236}">
                <a16:creationId xmlns:a16="http://schemas.microsoft.com/office/drawing/2014/main" id="{E95BD5C6-944E-4048-9F7A-3126E28E67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6800" y="0"/>
            <a:ext cx="2235200" cy="1102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837" name="Picture 11" descr="steve1">
            <a:extLst>
              <a:ext uri="{FF2B5EF4-FFF2-40B4-BE49-F238E27FC236}">
                <a16:creationId xmlns:a16="http://schemas.microsoft.com/office/drawing/2014/main" id="{6CF4A543-6E08-455E-8D99-C058602F42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5368" y="3810000"/>
            <a:ext cx="3966633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838" name="Picture 13" descr="sh_8">
            <a:extLst>
              <a:ext uri="{FF2B5EF4-FFF2-40B4-BE49-F238E27FC236}">
                <a16:creationId xmlns:a16="http://schemas.microsoft.com/office/drawing/2014/main" id="{B63652E9-07BE-4255-B60D-B204908563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60285"/>
            <a:ext cx="7010400" cy="2889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92719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>
            <a:extLst>
              <a:ext uri="{FF2B5EF4-FFF2-40B4-BE49-F238E27FC236}">
                <a16:creationId xmlns:a16="http://schemas.microsoft.com/office/drawing/2014/main" id="{4F08B059-E3FC-4AAC-A246-5104609C3B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8000" y="0"/>
            <a:ext cx="10972800" cy="5334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altLang="en-US" sz="5333"/>
              <a:t>Teeth</a:t>
            </a:r>
          </a:p>
        </p:txBody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BAC2A89C-B61B-4CA7-B863-9FA7750EE9B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609600"/>
            <a:ext cx="12192000" cy="4912784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3200" dirty="0"/>
              <a:t>A single shark can go through about 50,000 teeth in a life time.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altLang="en-US" sz="933" dirty="0"/>
          </a:p>
          <a:p>
            <a:pPr eaLnBrk="1" hangingPunct="1">
              <a:defRPr/>
            </a:pPr>
            <a:r>
              <a:rPr lang="en-US" altLang="en-US" sz="3200" dirty="0"/>
              <a:t>Have a conveyor belt of teeth.  When one is lost, a new one rotates up to take its place.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altLang="en-US" sz="800" dirty="0"/>
          </a:p>
          <a:p>
            <a:pPr eaLnBrk="1" hangingPunct="1">
              <a:defRPr/>
            </a:pPr>
            <a:r>
              <a:rPr lang="en-US" altLang="en-US" sz="3200" dirty="0"/>
              <a:t>Each tooth shape has a different function.</a:t>
            </a:r>
          </a:p>
        </p:txBody>
      </p:sp>
      <p:pic>
        <p:nvPicPr>
          <p:cNvPr id="122884" name="Picture 8" descr="teeth">
            <a:extLst>
              <a:ext uri="{FF2B5EF4-FFF2-40B4-BE49-F238E27FC236}">
                <a16:creationId xmlns:a16="http://schemas.microsoft.com/office/drawing/2014/main" id="{8FF786BA-B410-4B9D-93AF-8867AD6CDC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19501"/>
            <a:ext cx="5791200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885" name="Picture 10" descr="shark-teeth-CBU">
            <a:extLst>
              <a:ext uri="{FF2B5EF4-FFF2-40B4-BE49-F238E27FC236}">
                <a16:creationId xmlns:a16="http://schemas.microsoft.com/office/drawing/2014/main" id="{33606DE4-9494-44F2-A100-4914C0637E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566584"/>
            <a:ext cx="5486400" cy="3291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69727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>
            <a:extLst>
              <a:ext uri="{FF2B5EF4-FFF2-40B4-BE49-F238E27FC236}">
                <a16:creationId xmlns:a16="http://schemas.microsoft.com/office/drawing/2014/main" id="{0F14382E-7F57-4290-9E24-549AD3608F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8000" y="0"/>
            <a:ext cx="109728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/>
              <a:t>Male &amp; Female Sharks</a:t>
            </a:r>
          </a:p>
        </p:txBody>
      </p:sp>
      <p:sp>
        <p:nvSpPr>
          <p:cNvPr id="88067" name="Rectangle 3">
            <a:extLst>
              <a:ext uri="{FF2B5EF4-FFF2-40B4-BE49-F238E27FC236}">
                <a16:creationId xmlns:a16="http://schemas.microsoft.com/office/drawing/2014/main" id="{F84DBAEA-9F7A-45A7-ADA6-1429555776E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1371600"/>
            <a:ext cx="12192000" cy="4760384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/>
              <a:t>Males have </a:t>
            </a:r>
            <a:r>
              <a:rPr lang="en-US" altLang="en-US" b="1" u="sng" dirty="0"/>
              <a:t>claspers</a:t>
            </a:r>
            <a:r>
              <a:rPr lang="en-US" altLang="en-US" dirty="0"/>
              <a:t> – Sperm transfer organs</a:t>
            </a:r>
          </a:p>
          <a:p>
            <a:pPr eaLnBrk="1" hangingPunct="1">
              <a:defRPr/>
            </a:pPr>
            <a:r>
              <a:rPr lang="en-US" altLang="en-US" dirty="0"/>
              <a:t>Females don’</a:t>
            </a:r>
            <a:r>
              <a:rPr lang="en-US" altLang="ja-JP" dirty="0"/>
              <a:t>t have claspers</a:t>
            </a:r>
            <a:endParaRPr lang="en-US" altLang="en-US" dirty="0"/>
          </a:p>
        </p:txBody>
      </p:sp>
      <p:pic>
        <p:nvPicPr>
          <p:cNvPr id="124932" name="Picture 4" descr="claspers">
            <a:extLst>
              <a:ext uri="{FF2B5EF4-FFF2-40B4-BE49-F238E27FC236}">
                <a16:creationId xmlns:a16="http://schemas.microsoft.com/office/drawing/2014/main" id="{9D3F5E28-7686-4E8A-9211-25501DED34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65034"/>
            <a:ext cx="5892800" cy="2992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933" name="Picture 5" descr="Scan5sm">
            <a:extLst>
              <a:ext uri="{FF2B5EF4-FFF2-40B4-BE49-F238E27FC236}">
                <a16:creationId xmlns:a16="http://schemas.microsoft.com/office/drawing/2014/main" id="{05345A59-59E4-49AD-8236-8564935D21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3200" y="3826933"/>
            <a:ext cx="4368800" cy="3031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4934" name="Text Box 6">
            <a:extLst>
              <a:ext uri="{FF2B5EF4-FFF2-40B4-BE49-F238E27FC236}">
                <a16:creationId xmlns:a16="http://schemas.microsoft.com/office/drawing/2014/main" id="{2BE0B4F1-E120-4DF7-8C19-9446C4D72A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3429001"/>
            <a:ext cx="2336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/>
              <a:t>Male Shark</a:t>
            </a:r>
          </a:p>
        </p:txBody>
      </p:sp>
      <p:sp>
        <p:nvSpPr>
          <p:cNvPr id="124935" name="Text Box 7">
            <a:extLst>
              <a:ext uri="{FF2B5EF4-FFF2-40B4-BE49-F238E27FC236}">
                <a16:creationId xmlns:a16="http://schemas.microsoft.com/office/drawing/2014/main" id="{E63DDCF6-69AB-40DE-82A4-CFF6A5CCDD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36000" y="3429001"/>
            <a:ext cx="2540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/>
              <a:t>Female Shark</a:t>
            </a:r>
          </a:p>
        </p:txBody>
      </p:sp>
    </p:spTree>
    <p:extLst>
      <p:ext uri="{BB962C8B-B14F-4D97-AF65-F5344CB8AC3E}">
        <p14:creationId xmlns:p14="http://schemas.microsoft.com/office/powerpoint/2010/main" val="28984753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>
            <a:extLst>
              <a:ext uri="{FF2B5EF4-FFF2-40B4-BE49-F238E27FC236}">
                <a16:creationId xmlns:a16="http://schemas.microsoft.com/office/drawing/2014/main" id="{C405D94A-5A6C-449B-B48F-9D9A38D8D8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109728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/>
              <a:t>Sharks have a </a:t>
            </a:r>
            <a:r>
              <a:rPr lang="ja-JP" altLang="en-US"/>
              <a:t>“</a:t>
            </a:r>
            <a:r>
              <a:rPr lang="en-US" altLang="ja-JP"/>
              <a:t>Cancer Shield</a:t>
            </a:r>
            <a:r>
              <a:rPr lang="ja-JP" altLang="en-US"/>
              <a:t>”</a:t>
            </a:r>
            <a:endParaRPr lang="en-US" altLang="en-US"/>
          </a:p>
        </p:txBody>
      </p:sp>
      <p:sp>
        <p:nvSpPr>
          <p:cNvPr id="82947" name="Rectangle 3">
            <a:extLst>
              <a:ext uri="{FF2B5EF4-FFF2-40B4-BE49-F238E27FC236}">
                <a16:creationId xmlns:a16="http://schemas.microsoft.com/office/drawing/2014/main" id="{5C50D126-6F13-47E1-9DB2-6CAB4B6990B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2362200"/>
            <a:ext cx="12192000" cy="4495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3733" dirty="0"/>
              <a:t> </a:t>
            </a:r>
            <a:r>
              <a:rPr lang="en-US" altLang="en-US" sz="2667" dirty="0"/>
              <a:t>It was once thought that sharks never get cancer.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altLang="en-US" sz="933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667" dirty="0"/>
              <a:t>They do get cancer, but very </a:t>
            </a:r>
            <a:r>
              <a:rPr lang="en-US" altLang="en-US" sz="2667" dirty="0" err="1"/>
              <a:t>very</a:t>
            </a:r>
            <a:r>
              <a:rPr lang="en-US" altLang="en-US" sz="2667" dirty="0"/>
              <a:t> seldom.</a:t>
            </a:r>
            <a:endParaRPr lang="en-US" altLang="en-US" sz="933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altLang="en-US" sz="933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667" dirty="0"/>
              <a:t>Sharks injected with carcinogens, have detoxified these pathogens and survived apparently without ill effects. 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altLang="en-US" sz="933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667" dirty="0"/>
              <a:t>Scientists have been researching the shark</a:t>
            </a:r>
            <a:r>
              <a:rPr lang="ja-JP" altLang="en-US" sz="2667" dirty="0"/>
              <a:t>’</a:t>
            </a:r>
            <a:r>
              <a:rPr lang="en-US" altLang="ja-JP" sz="2667" dirty="0"/>
              <a:t>s ability to prevent cancer to help humans fight cancer.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altLang="en-US" sz="933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667" dirty="0"/>
              <a:t>Shark liver oil and shark cartilage is believed to cure cancer, but this is NOT true!</a:t>
            </a:r>
          </a:p>
        </p:txBody>
      </p:sp>
      <p:pic>
        <p:nvPicPr>
          <p:cNvPr id="126980" name="Picture 7" descr="sharkLiveroil1000usa">
            <a:extLst>
              <a:ext uri="{FF2B5EF4-FFF2-40B4-BE49-F238E27FC236}">
                <a16:creationId xmlns:a16="http://schemas.microsoft.com/office/drawing/2014/main" id="{CD327C37-5E03-49FB-A443-89FBA84EE7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0" y="685800"/>
            <a:ext cx="1693333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6981" name="Picture 11" descr="V047">
            <a:extLst>
              <a:ext uri="{FF2B5EF4-FFF2-40B4-BE49-F238E27FC236}">
                <a16:creationId xmlns:a16="http://schemas.microsoft.com/office/drawing/2014/main" id="{A5692E0B-0CC9-4123-965E-A9A922D4F8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2000" y="685800"/>
            <a:ext cx="2336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02016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>
            <a:extLst>
              <a:ext uri="{FF2B5EF4-FFF2-40B4-BE49-F238E27FC236}">
                <a16:creationId xmlns:a16="http://schemas.microsoft.com/office/drawing/2014/main" id="{C512ECA3-211A-4C6E-A735-0F8649EE5F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12800" y="0"/>
            <a:ext cx="109728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/>
              <a:t>Villains</a:t>
            </a:r>
          </a:p>
        </p:txBody>
      </p:sp>
      <p:sp>
        <p:nvSpPr>
          <p:cNvPr id="76803" name="Rectangle 3">
            <a:extLst>
              <a:ext uri="{FF2B5EF4-FFF2-40B4-BE49-F238E27FC236}">
                <a16:creationId xmlns:a16="http://schemas.microsoft.com/office/drawing/2014/main" id="{16A5EBFD-8D5A-4FE4-9B0D-910F7A9FF16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2743200"/>
            <a:ext cx="12192000" cy="41148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 typeface="Wingdings" charset="0"/>
              <a:buChar char="l"/>
              <a:defRPr/>
            </a:pPr>
            <a:r>
              <a:rPr lang="en-US" sz="3867" dirty="0"/>
              <a:t>Most shark attacks are accidental &amp; rarely end in fatalities.</a:t>
            </a:r>
          </a:p>
          <a:p>
            <a:pPr eaLnBrk="1" hangingPunct="1">
              <a:buFont typeface="Wingdings" charset="0"/>
              <a:buNone/>
              <a:defRPr/>
            </a:pPr>
            <a:endParaRPr lang="en-US" sz="1067" dirty="0"/>
          </a:p>
          <a:p>
            <a:pPr eaLnBrk="1" hangingPunct="1">
              <a:buFont typeface="Wingdings" charset="0"/>
              <a:buChar char="l"/>
              <a:defRPr/>
            </a:pPr>
            <a:r>
              <a:rPr lang="en-US" sz="3867" dirty="0"/>
              <a:t>There are around 50-75 shark attacks every year WORLDWIDE.  Only 8-10 end in fatalities.</a:t>
            </a:r>
          </a:p>
          <a:p>
            <a:pPr eaLnBrk="1" hangingPunct="1">
              <a:buFont typeface="Wingdings" charset="0"/>
              <a:buNone/>
              <a:defRPr/>
            </a:pPr>
            <a:endParaRPr lang="en-US" sz="1067" dirty="0"/>
          </a:p>
          <a:p>
            <a:pPr eaLnBrk="1" hangingPunct="1">
              <a:buFont typeface="Wingdings" charset="0"/>
              <a:buChar char="l"/>
              <a:defRPr/>
            </a:pPr>
            <a:r>
              <a:rPr lang="en-US" sz="3867" dirty="0"/>
              <a:t>Sharks can go days or weeks before eating again.</a:t>
            </a:r>
          </a:p>
          <a:p>
            <a:pPr eaLnBrk="1" hangingPunct="1">
              <a:buFont typeface="Wingdings" charset="0"/>
              <a:buNone/>
              <a:defRPr/>
            </a:pPr>
            <a:endParaRPr lang="en-US" sz="1067" dirty="0"/>
          </a:p>
          <a:p>
            <a:pPr eaLnBrk="1" hangingPunct="1">
              <a:buFont typeface="Wingdings" charset="0"/>
              <a:buNone/>
              <a:defRPr/>
            </a:pPr>
            <a:endParaRPr lang="en-US" sz="1067" dirty="0"/>
          </a:p>
          <a:p>
            <a:pPr eaLnBrk="1" hangingPunct="1">
              <a:buFont typeface="Wingdings" charset="0"/>
              <a:buChar char="l"/>
              <a:defRPr/>
            </a:pPr>
            <a:r>
              <a:rPr lang="en-US" sz="3867" dirty="0"/>
              <a:t>Great white, tiger, and bull sharks are the most prone to attack humans.</a:t>
            </a:r>
            <a:endParaRPr lang="en-US" sz="1067" dirty="0"/>
          </a:p>
        </p:txBody>
      </p:sp>
      <p:pic>
        <p:nvPicPr>
          <p:cNvPr id="129028" name="Picture 4" descr="pic-shark-guad2big">
            <a:extLst>
              <a:ext uri="{FF2B5EF4-FFF2-40B4-BE49-F238E27FC236}">
                <a16:creationId xmlns:a16="http://schemas.microsoft.com/office/drawing/2014/main" id="{DC574C4D-F75C-4DD8-B753-C80A981DD7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0" y="0"/>
            <a:ext cx="40640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9029" name="Picture 5" descr="Moorea Black Tip Shark copy.jpg">
            <a:hlinkClick r:id="rId4"/>
            <a:extLst>
              <a:ext uri="{FF2B5EF4-FFF2-40B4-BE49-F238E27FC236}">
                <a16:creationId xmlns:a16="http://schemas.microsoft.com/office/drawing/2014/main" id="{9F77BAAA-3EBC-4AAC-87CC-56D442B083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736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6" name="Picture 6" descr="shark1024">
            <a:extLst>
              <a:ext uri="{FF2B5EF4-FFF2-40B4-BE49-F238E27FC236}">
                <a16:creationId xmlns:a16="http://schemas.microsoft.com/office/drawing/2014/main" id="{525BEF14-301F-4516-B7D0-404E70881F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200" y="685800"/>
            <a:ext cx="3251200" cy="1983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2760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0"/>
                                        <p:tgtEl>
                                          <p:spTgt spid="76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>
            <a:extLst>
              <a:ext uri="{FF2B5EF4-FFF2-40B4-BE49-F238E27FC236}">
                <a16:creationId xmlns:a16="http://schemas.microsoft.com/office/drawing/2014/main" id="{E4930EC2-4100-4354-812D-584EF8D745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10972800" cy="6858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altLang="en-US" sz="5333"/>
              <a:t>Villains?</a:t>
            </a:r>
          </a:p>
        </p:txBody>
      </p:sp>
      <p:sp>
        <p:nvSpPr>
          <p:cNvPr id="77827" name="Rectangle 3">
            <a:extLst>
              <a:ext uri="{FF2B5EF4-FFF2-40B4-BE49-F238E27FC236}">
                <a16:creationId xmlns:a16="http://schemas.microsoft.com/office/drawing/2014/main" id="{5DA8BD54-27D1-4160-8DB1-BD064642813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685800"/>
            <a:ext cx="12192000" cy="61722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buFont typeface="Wingdings" charset="0"/>
              <a:buChar char="l"/>
              <a:defRPr/>
            </a:pPr>
            <a:r>
              <a:rPr lang="en-US" sz="3867"/>
              <a:t>Reasons for attacking: </a:t>
            </a:r>
          </a:p>
          <a:p>
            <a:pPr eaLnBrk="1" hangingPunct="1">
              <a:buFont typeface="Wingdings" charset="0"/>
              <a:buNone/>
              <a:defRPr/>
            </a:pPr>
            <a:endParaRPr lang="en-US" sz="1067"/>
          </a:p>
          <a:p>
            <a:pPr algn="ctr" eaLnBrk="1" hangingPunct="1">
              <a:buFont typeface="Wingdings" charset="0"/>
              <a:buNone/>
              <a:defRPr/>
            </a:pPr>
            <a:r>
              <a:rPr lang="en-US" sz="3867"/>
              <a:t> Territorial, mistaken identity, &amp; breeding season.</a:t>
            </a:r>
          </a:p>
          <a:p>
            <a:pPr eaLnBrk="1" hangingPunct="1">
              <a:buFont typeface="Wingdings" charset="0"/>
              <a:buNone/>
              <a:defRPr/>
            </a:pPr>
            <a:endParaRPr lang="en-US" sz="3867"/>
          </a:p>
          <a:p>
            <a:pPr eaLnBrk="1" hangingPunct="1">
              <a:buFont typeface="Wingdings" charset="0"/>
              <a:buNone/>
              <a:defRPr/>
            </a:pPr>
            <a:endParaRPr lang="en-US" sz="3867"/>
          </a:p>
          <a:p>
            <a:pPr eaLnBrk="1" hangingPunct="1">
              <a:buFont typeface="Wingdings" charset="0"/>
              <a:buNone/>
              <a:defRPr/>
            </a:pPr>
            <a:endParaRPr lang="en-US" sz="3867"/>
          </a:p>
          <a:p>
            <a:pPr eaLnBrk="1" hangingPunct="1">
              <a:buFont typeface="Wingdings" charset="0"/>
              <a:buNone/>
              <a:defRPr/>
            </a:pPr>
            <a:endParaRPr lang="en-US" sz="3867"/>
          </a:p>
          <a:p>
            <a:pPr eaLnBrk="1" hangingPunct="1">
              <a:buFont typeface="Wingdings" charset="0"/>
              <a:buNone/>
              <a:defRPr/>
            </a:pPr>
            <a:endParaRPr lang="en-US" sz="3867"/>
          </a:p>
          <a:p>
            <a:pPr eaLnBrk="1" hangingPunct="1">
              <a:buFont typeface="Wingdings" charset="0"/>
              <a:buNone/>
              <a:defRPr/>
            </a:pPr>
            <a:endParaRPr lang="en-US" sz="3867"/>
          </a:p>
          <a:p>
            <a:pPr eaLnBrk="1" hangingPunct="1">
              <a:buFont typeface="Wingdings" charset="0"/>
              <a:buNone/>
              <a:defRPr/>
            </a:pPr>
            <a:endParaRPr lang="en-US" sz="3867"/>
          </a:p>
          <a:p>
            <a:pPr eaLnBrk="1" hangingPunct="1">
              <a:buFont typeface="Wingdings" charset="0"/>
              <a:buNone/>
              <a:defRPr/>
            </a:pPr>
            <a:r>
              <a:rPr lang="en-US" sz="3867"/>
              <a:t>Some sharks even warn before attacking with an arched back posture (similar to a cat).</a:t>
            </a:r>
          </a:p>
          <a:p>
            <a:pPr eaLnBrk="1" hangingPunct="1">
              <a:buFont typeface="Wingdings" charset="0"/>
              <a:buChar char="l"/>
              <a:defRPr/>
            </a:pPr>
            <a:endParaRPr lang="en-US"/>
          </a:p>
        </p:txBody>
      </p:sp>
      <p:pic>
        <p:nvPicPr>
          <p:cNvPr id="131076" name="Picture 9" descr="behavior">
            <a:extLst>
              <a:ext uri="{FF2B5EF4-FFF2-40B4-BE49-F238E27FC236}">
                <a16:creationId xmlns:a16="http://schemas.microsoft.com/office/drawing/2014/main" id="{08720443-904E-41B5-B957-2E681CF0B3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41" y="1885779"/>
            <a:ext cx="5080000" cy="3649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1077" name="Picture 11" descr="Bahamas0528">
            <a:extLst>
              <a:ext uri="{FF2B5EF4-FFF2-40B4-BE49-F238E27FC236}">
                <a16:creationId xmlns:a16="http://schemas.microsoft.com/office/drawing/2014/main" id="{A5491C4C-2D94-409A-9C11-0C1D31FD6E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159" y="1885779"/>
            <a:ext cx="6197600" cy="3486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90653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>
            <a:extLst>
              <a:ext uri="{FF2B5EF4-FFF2-40B4-BE49-F238E27FC236}">
                <a16:creationId xmlns:a16="http://schemas.microsoft.com/office/drawing/2014/main" id="{6E36BF22-949D-435A-9CEE-EE0E7CE313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109728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/>
              <a:t>How to Avoid a Shark Attack</a:t>
            </a:r>
          </a:p>
        </p:txBody>
      </p:sp>
      <p:sp>
        <p:nvSpPr>
          <p:cNvPr id="86019" name="Rectangle 3">
            <a:extLst>
              <a:ext uri="{FF2B5EF4-FFF2-40B4-BE49-F238E27FC236}">
                <a16:creationId xmlns:a16="http://schemas.microsoft.com/office/drawing/2014/main" id="{47EDB8B3-7441-4F14-B1BD-EE0A3893F7A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990600"/>
            <a:ext cx="12192000" cy="60960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2400" dirty="0"/>
              <a:t>When swimming at a beach, stay in a group and do not go too far from the shore.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altLang="en-US" sz="1400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400" dirty="0"/>
              <a:t>Avoid being in the water during the hours of twilight, early morning, and darkness, when sharks are most active.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altLang="en-US" sz="1400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400" dirty="0"/>
              <a:t>Stay out of the water if you are bleeding.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altLang="en-US" sz="1400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400" dirty="0"/>
              <a:t>Do not enter the water wearing shiny jewelry or bright clothing.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altLang="en-US" sz="1400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400" dirty="0"/>
              <a:t>Avoid areas being used by fishermen, especially if you see diving birds or other signs of bait fishes and feeding activity.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altLang="en-US" sz="1400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400" dirty="0"/>
              <a:t>Exercise caution when entering murky waters and areas near sandbars or steep drop-offs.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altLang="en-US" sz="1400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400" dirty="0"/>
              <a:t>Do not enter the water if sharks are known to be present, and evacuate the water if you see a shark. </a:t>
            </a:r>
            <a:br>
              <a:rPr lang="en-US" altLang="en-US" sz="2400" dirty="0"/>
            </a:b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4603599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980</Words>
  <Application>Microsoft Office PowerPoint</Application>
  <PresentationFormat>Widescreen</PresentationFormat>
  <Paragraphs>179</Paragraphs>
  <Slides>24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5" baseType="lpstr">
      <vt:lpstr>ＭＳ Ｐゴシック</vt:lpstr>
      <vt:lpstr>游ゴシック</vt:lpstr>
      <vt:lpstr>游ゴシック Light</vt:lpstr>
      <vt:lpstr>Arial</vt:lpstr>
      <vt:lpstr>Calibri</vt:lpstr>
      <vt:lpstr>Calibri Light</vt:lpstr>
      <vt:lpstr>Castellar</vt:lpstr>
      <vt:lpstr>Cotillion</vt:lpstr>
      <vt:lpstr>Georgia</vt:lpstr>
      <vt:lpstr>Wingdings</vt:lpstr>
      <vt:lpstr>Office Theme</vt:lpstr>
      <vt:lpstr>PowerPoint Presentation</vt:lpstr>
      <vt:lpstr>Sharks</vt:lpstr>
      <vt:lpstr>Extra Sense </vt:lpstr>
      <vt:lpstr>Teeth</vt:lpstr>
      <vt:lpstr>Male &amp; Female Sharks</vt:lpstr>
      <vt:lpstr>Sharks have a “Cancer Shield”</vt:lpstr>
      <vt:lpstr>Villains</vt:lpstr>
      <vt:lpstr>Villains?</vt:lpstr>
      <vt:lpstr>How to Avoid a Shark Attack</vt:lpstr>
      <vt:lpstr>Victims</vt:lpstr>
      <vt:lpstr>Shark Finning</vt:lpstr>
      <vt:lpstr>Shark Finning</vt:lpstr>
      <vt:lpstr>Searching for Solutions</vt:lpstr>
      <vt:lpstr>Rays &amp; Skates</vt:lpstr>
      <vt:lpstr>Rays &amp; Skates</vt:lpstr>
      <vt:lpstr>               Rays &amp; Skates</vt:lpstr>
      <vt:lpstr>Rays &amp;  Skates</vt:lpstr>
      <vt:lpstr>Rays &amp; Skates</vt:lpstr>
      <vt:lpstr>Difference Between Rays &amp; Skates</vt:lpstr>
      <vt:lpstr>Differences Between Rays &amp; Skates</vt:lpstr>
      <vt:lpstr>The End</vt:lpstr>
      <vt:lpstr>Infraphylum Hyperotreti Class Myxini</vt:lpstr>
      <vt:lpstr>Infraphylum Vertebrata Class Petromyzontida </vt:lpstr>
      <vt:lpstr>Infraphylum Vertebrata Class Petromyzontida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Hannah E. Styron</dc:creator>
  <cp:lastModifiedBy>Hannah E. Styron</cp:lastModifiedBy>
  <cp:revision>1</cp:revision>
  <dcterms:created xsi:type="dcterms:W3CDTF">2018-04-23T19:17:37Z</dcterms:created>
  <dcterms:modified xsi:type="dcterms:W3CDTF">2018-04-23T19:18:50Z</dcterms:modified>
</cp:coreProperties>
</file>