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43" r:id="rId1"/>
  </p:sldMasterIdLst>
  <p:notesMasterIdLst>
    <p:notesMasterId r:id="rId8"/>
  </p:notesMasterIdLst>
  <p:handoutMasterIdLst>
    <p:handoutMasterId r:id="rId9"/>
  </p:handoutMasterIdLst>
  <p:sldIdLst>
    <p:sldId id="266" r:id="rId2"/>
    <p:sldId id="315" r:id="rId3"/>
    <p:sldId id="269" r:id="rId4"/>
    <p:sldId id="319" r:id="rId5"/>
    <p:sldId id="321" r:id="rId6"/>
    <p:sldId id="322" r:id="rId7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1013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6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9412" tIns="0" rIns="19412" bIns="0" numCol="1" anchor="t" anchorCtr="0" compatLnSpc="1">
            <a:prstTxWarp prst="textNoShape">
              <a:avLst/>
            </a:prstTxWarp>
          </a:bodyPr>
          <a:lstStyle>
            <a:lvl1pPr>
              <a:defRPr sz="1000" i="1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9412" tIns="0" rIns="19412" bIns="0" numCol="1" anchor="t" anchorCtr="0" compatLnSpc="1">
            <a:prstTxWarp prst="textNoShape">
              <a:avLst/>
            </a:prstTxWarp>
          </a:bodyPr>
          <a:lstStyle>
            <a:lvl1pPr algn="r">
              <a:defRPr sz="1000" i="1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9412" tIns="0" rIns="19412" bIns="0" numCol="1" anchor="b" anchorCtr="0" compatLnSpc="1">
            <a:prstTxWarp prst="textNoShape">
              <a:avLst/>
            </a:prstTxWarp>
          </a:bodyPr>
          <a:lstStyle>
            <a:lvl1pPr>
              <a:defRPr sz="1000" i="1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9412" tIns="0" rIns="19412" bIns="0" numCol="1" anchor="b" anchorCtr="0" compatLnSpc="1">
            <a:prstTxWarp prst="textNoShape">
              <a:avLst/>
            </a:prstTxWarp>
          </a:bodyPr>
          <a:lstStyle>
            <a:lvl1pPr algn="r">
              <a:defRPr sz="1000" i="1" smtClean="0"/>
            </a:lvl1pPr>
          </a:lstStyle>
          <a:p>
            <a:pPr>
              <a:defRPr/>
            </a:pPr>
            <a:fld id="{E6EF1817-8110-4DB5-B405-C350F276CA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3989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9412" tIns="0" rIns="19412" bIns="0" numCol="1" anchor="t" anchorCtr="0" compatLnSpc="1">
            <a:prstTxWarp prst="textNoShape">
              <a:avLst/>
            </a:prstTxWarp>
          </a:bodyPr>
          <a:lstStyle>
            <a:lvl1pPr>
              <a:defRPr sz="1000" i="1">
                <a:latin typeface="Times New Roman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9412" tIns="0" rIns="19412" bIns="0" numCol="1" anchor="t" anchorCtr="0" compatLnSpc="1">
            <a:prstTxWarp prst="textNoShape">
              <a:avLst/>
            </a:prstTxWarp>
          </a:bodyPr>
          <a:lstStyle>
            <a:lvl1pPr algn="r">
              <a:defRPr sz="1000" i="1">
                <a:latin typeface="Times New Roman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9412" tIns="0" rIns="19412" bIns="0" numCol="1" anchor="b" anchorCtr="0" compatLnSpc="1">
            <a:prstTxWarp prst="textNoShape">
              <a:avLst/>
            </a:prstTxWarp>
          </a:bodyPr>
          <a:lstStyle>
            <a:lvl1pPr>
              <a:defRPr sz="1000" i="1">
                <a:latin typeface="Times New Roman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9412" tIns="0" rIns="19412" bIns="0" numCol="1" anchor="b" anchorCtr="0" compatLnSpc="1">
            <a:prstTxWarp prst="textNoShape">
              <a:avLst/>
            </a:prstTxWarp>
          </a:bodyPr>
          <a:lstStyle>
            <a:lvl1pPr algn="r">
              <a:defRPr sz="1000" i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08E44EB6-A379-4857-B25F-CB89DCA403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824" tIns="46913" rIns="93824" bIns="469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343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9038" y="703263"/>
            <a:ext cx="4632325" cy="34734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8667188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B9C84AF-139D-4BB3-BC22-018C5817FD9E}" type="slidenum">
              <a:rPr lang="en-US"/>
              <a:pPr/>
              <a:t>1</a:t>
            </a:fld>
            <a:endParaRPr lang="en-US"/>
          </a:p>
        </p:txBody>
      </p:sp>
      <p:sp>
        <p:nvSpPr>
          <p:cNvPr id="15363" name="Rectangle 102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32325" cy="3473450"/>
          </a:xfrm>
          <a:ln cap="flat"/>
        </p:spPr>
      </p:sp>
      <p:sp>
        <p:nvSpPr>
          <p:cNvPr id="15364" name="Rectangle 1026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pitchFamily="34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99605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B57633F-A832-4633-A4E6-C7CD55D35910}" type="slidenum">
              <a:rPr lang="en-US"/>
              <a:pPr/>
              <a:t>3</a:t>
            </a:fld>
            <a:endParaRPr lang="en-US"/>
          </a:p>
        </p:txBody>
      </p:sp>
      <p:sp>
        <p:nvSpPr>
          <p:cNvPr id="16387" name="Rectangle 102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32325" cy="3473450"/>
          </a:xfrm>
          <a:ln cap="flat"/>
        </p:spPr>
      </p:sp>
      <p:sp>
        <p:nvSpPr>
          <p:cNvPr id="16388" name="Rectangle 1026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pitchFamily="34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48010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A0496D50-D6B5-4B00-A84B-57A35F70D50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78BAEB-D831-43B6-AF99-39BE16EEB2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B7E815-1AA9-4DD7-B840-121A4C5EBFA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F550BD-50DE-480C-B3BB-1A6BE5DE896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856897-C758-467C-8B5B-5C23B3281F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95F15A-A2B5-48E4-A5E6-AAA1EC58661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497BC3-DFE9-4ABE-80F0-EB86529E5B0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38A641-73C6-4847-B1ED-C83A6EE1FE1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EAFA98-F450-4278-9364-89B3426A738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85604A-E138-4657-AA5F-618C1B2006E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3E3DA9-B5D2-4973-B99E-AC37587B3A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0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pPr>
              <a:defRPr/>
            </a:pPr>
            <a:fld id="{D2609E3D-FCB5-470B-8640-5F821E3BE7C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Arial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Arial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Arial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Arial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Arial"/>
        <a:buChar char="•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24580" y="1309052"/>
            <a:ext cx="3630612" cy="322897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i="1" dirty="0" smtClean="0">
                <a:latin typeface="Arial" charset="0"/>
                <a:ea typeface="+mj-ea"/>
              </a:rPr>
              <a:t>States of Matter</a:t>
            </a:r>
            <a:endParaRPr lang="en-US" sz="5400" i="1" dirty="0">
              <a:latin typeface="Arial" charset="0"/>
              <a:ea typeface="+mj-ea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36304" y="4809658"/>
            <a:ext cx="7772400" cy="16002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/>
              <a:t>Physical Science</a:t>
            </a:r>
            <a:br>
              <a:rPr lang="en-US" dirty="0" smtClean="0"/>
            </a:br>
            <a:r>
              <a:rPr lang="en-US" dirty="0" smtClean="0"/>
              <a:t>Chapter 16</a:t>
            </a:r>
          </a:p>
        </p:txBody>
      </p:sp>
      <p:pic>
        <p:nvPicPr>
          <p:cNvPr id="2" name="Picture 1" descr="States-Of-Matter_o_92108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75"/>
          <a:stretch/>
        </p:blipFill>
        <p:spPr>
          <a:xfrm>
            <a:off x="4351435" y="1384613"/>
            <a:ext cx="4241372" cy="3144008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itle 2"/>
          <p:cNvSpPr>
            <a:spLocks noGrp="1"/>
          </p:cNvSpPr>
          <p:nvPr>
            <p:ph type="title" orient="vert"/>
          </p:nvPr>
        </p:nvSpPr>
        <p:spPr>
          <a:xfrm rot="16200000">
            <a:off x="2729533" y="-1855393"/>
            <a:ext cx="873125" cy="48180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ea typeface="+mj-ea"/>
              </a:rPr>
              <a:t>Kinetic Theory</a:t>
            </a:r>
            <a:endParaRPr lang="en-US" sz="4400" dirty="0">
              <a:ea typeface="+mj-ea"/>
            </a:endParaRPr>
          </a:p>
        </p:txBody>
      </p:sp>
      <p:sp>
        <p:nvSpPr>
          <p:cNvPr id="7171" name="Vertical Text Placeholder 3"/>
          <p:cNvSpPr>
            <a:spLocks noGrp="1"/>
          </p:cNvSpPr>
          <p:nvPr>
            <p:ph type="body" orient="vert" idx="1"/>
          </p:nvPr>
        </p:nvSpPr>
        <p:spPr>
          <a:xfrm rot="16200000">
            <a:off x="2043949" y="-317148"/>
            <a:ext cx="5399088" cy="7835481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 dirty="0" smtClean="0"/>
              <a:t>Kinetic theory is an explanation of how matter behaves. </a:t>
            </a:r>
          </a:p>
          <a:p>
            <a:pPr marL="457200" lvl="1" indent="-457200" eaLnBrk="1" hangingPunct="1">
              <a:buFont typeface="+mj-lt"/>
              <a:buAutoNum type="arabicPeriod"/>
            </a:pPr>
            <a:r>
              <a:rPr lang="en-US" sz="2400" dirty="0" smtClean="0"/>
              <a:t>All matter is composed of small particles (atoms, molecules, and ions)</a:t>
            </a:r>
          </a:p>
          <a:p>
            <a:pPr marL="457200" lvl="1" indent="-457200" eaLnBrk="1" hangingPunct="1">
              <a:buFont typeface="+mj-lt"/>
              <a:buAutoNum type="arabicPeriod"/>
            </a:pPr>
            <a:r>
              <a:rPr lang="en-US" sz="2400" dirty="0" smtClean="0"/>
              <a:t>These particles are in constant, random motion</a:t>
            </a:r>
          </a:p>
          <a:p>
            <a:pPr marL="457200" lvl="1" indent="-457200" eaLnBrk="1" hangingPunct="1">
              <a:buFont typeface="+mj-lt"/>
              <a:buAutoNum type="arabicPeriod"/>
            </a:pPr>
            <a:r>
              <a:rPr lang="en-US" sz="2400" dirty="0" smtClean="0"/>
              <a:t>These particles are colliding with each other and the walls of their container.</a:t>
            </a:r>
          </a:p>
        </p:txBody>
      </p:sp>
      <p:pic>
        <p:nvPicPr>
          <p:cNvPr id="2" name="Picture 1" descr="sealed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044" y="3427915"/>
            <a:ext cx="3416300" cy="29718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94541" y="0"/>
            <a:ext cx="7772400" cy="762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ea typeface="+mj-ea"/>
              </a:rPr>
              <a:t>States of matter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16445" y="741347"/>
            <a:ext cx="8229600" cy="5078413"/>
          </a:xfrm>
        </p:spPr>
        <p:txBody>
          <a:bodyPr/>
          <a:lstStyle/>
          <a:p>
            <a:pPr marL="609600" indent="-609600" eaLnBrk="1" hangingPunct="1">
              <a:buClr>
                <a:schemeClr val="tx1"/>
              </a:buClr>
              <a:buFont typeface="Wingdings" pitchFamily="2" charset="2"/>
              <a:buAutoNum type="arabicParenR"/>
            </a:pPr>
            <a:r>
              <a:rPr lang="en-US" sz="2400" u="sng" dirty="0" smtClean="0">
                <a:solidFill>
                  <a:schemeClr val="tx2"/>
                </a:solidFill>
              </a:rPr>
              <a:t>Solid</a:t>
            </a:r>
            <a:r>
              <a:rPr lang="en-US" sz="2400" dirty="0" smtClean="0"/>
              <a:t>- matter that can not flow (definite shape) and has definite volume.</a:t>
            </a:r>
            <a:br>
              <a:rPr lang="en-US" sz="2400" dirty="0" smtClean="0"/>
            </a:br>
            <a:endParaRPr lang="en-US" sz="2400" dirty="0" smtClean="0"/>
          </a:p>
          <a:p>
            <a:pPr marL="609600" indent="-609600" eaLnBrk="1" hangingPunct="1">
              <a:buClr>
                <a:schemeClr val="tx1"/>
              </a:buClr>
              <a:buFont typeface="Wingdings" pitchFamily="2" charset="2"/>
              <a:buAutoNum type="arabicParenR"/>
            </a:pPr>
            <a:r>
              <a:rPr lang="en-US" sz="2400" u="sng" dirty="0" smtClean="0">
                <a:solidFill>
                  <a:schemeClr val="tx2"/>
                </a:solidFill>
              </a:rPr>
              <a:t>Liquid</a:t>
            </a:r>
            <a:r>
              <a:rPr lang="en-US" sz="2400" dirty="0" smtClean="0"/>
              <a:t>- definite volume but takes the shape of its container (flows).</a:t>
            </a:r>
            <a:br>
              <a:rPr lang="en-US" sz="2400" dirty="0" smtClean="0"/>
            </a:br>
            <a:endParaRPr lang="en-US" sz="2400" dirty="0" smtClean="0"/>
          </a:p>
          <a:p>
            <a:pPr marL="609600" indent="-609600" eaLnBrk="1" hangingPunct="1">
              <a:buClr>
                <a:schemeClr val="tx1"/>
              </a:buClr>
              <a:buFont typeface="Wingdings" pitchFamily="2" charset="2"/>
              <a:buAutoNum type="arabicParenR"/>
            </a:pPr>
            <a:r>
              <a:rPr lang="en-US" sz="2400" u="sng" dirty="0" smtClean="0">
                <a:solidFill>
                  <a:schemeClr val="tx2"/>
                </a:solidFill>
              </a:rPr>
              <a:t>Gas</a:t>
            </a:r>
            <a:r>
              <a:rPr lang="en-US" sz="2400" dirty="0" smtClean="0"/>
              <a:t>- a substance without definite volume or shape and can flow.</a:t>
            </a:r>
          </a:p>
        </p:txBody>
      </p:sp>
      <p:pic>
        <p:nvPicPr>
          <p:cNvPr id="4" name="Picture 3" descr="phas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229486" y="3498502"/>
            <a:ext cx="5037455" cy="3062605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changes</a:t>
            </a:r>
            <a:endParaRPr lang="en-US" dirty="0"/>
          </a:p>
        </p:txBody>
      </p:sp>
      <p:pic>
        <p:nvPicPr>
          <p:cNvPr id="30724" name="Picture 4" descr="https://upload.wikimedia.org/wikipedia/commons/thumb/0/0b/Phase_change_-_en.svg/340px-Phase_change_-_en.svg.png"/>
          <p:cNvPicPr>
            <a:picLocks noChangeAspect="1" noChangeArrowheads="1"/>
          </p:cNvPicPr>
          <p:nvPr/>
        </p:nvPicPr>
        <p:blipFill>
          <a:blip r:embed="rId2"/>
          <a:srcRect t="29462" r="14452"/>
          <a:stretch>
            <a:fillRect/>
          </a:stretch>
        </p:blipFill>
        <p:spPr bwMode="auto">
          <a:xfrm>
            <a:off x="1454727" y="1482436"/>
            <a:ext cx="6140211" cy="53755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Calculating Density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951" y="1262343"/>
            <a:ext cx="7467600" cy="3951337"/>
          </a:xfrm>
        </p:spPr>
        <p:txBody>
          <a:bodyPr/>
          <a:lstStyle/>
          <a:p>
            <a:r>
              <a:rPr lang="en-US" dirty="0" smtClean="0"/>
              <a:t>Density = Mass / volume</a:t>
            </a:r>
          </a:p>
          <a:p>
            <a:r>
              <a:rPr lang="en-US" dirty="0" smtClean="0"/>
              <a:t>D = m/v</a:t>
            </a:r>
          </a:p>
          <a:p>
            <a:endParaRPr lang="en-US" dirty="0"/>
          </a:p>
          <a:p>
            <a:r>
              <a:rPr lang="en-US" dirty="0" smtClean="0"/>
              <a:t>What is the density of a 500 g object that takes up 10 mL of space?</a:t>
            </a:r>
            <a:endParaRPr lang="en-US" dirty="0"/>
          </a:p>
        </p:txBody>
      </p:sp>
      <p:pic>
        <p:nvPicPr>
          <p:cNvPr id="4" name="Picture 3" descr="densitytriangl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469" y="3367352"/>
            <a:ext cx="2540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82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for understanding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280" y="1442674"/>
            <a:ext cx="7467600" cy="3951337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If an object has a mass of 50 g and takes up 25 mL of space, what is the density of this object?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is the phase change called when something changes from a gas to solid?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If an something melts, is this a physical or chemical change?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59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Sketchbook.thmx</Template>
  <TotalTime>3506</TotalTime>
  <Words>159</Words>
  <Application>Microsoft Office PowerPoint</Application>
  <PresentationFormat>On-screen Show (4:3)</PresentationFormat>
  <Paragraphs>23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MS PGothic</vt:lpstr>
      <vt:lpstr>Arial</vt:lpstr>
      <vt:lpstr>Bradley Hand ITC TT-Bold</vt:lpstr>
      <vt:lpstr>Cambria</vt:lpstr>
      <vt:lpstr>Rage Italic</vt:lpstr>
      <vt:lpstr>Times New Roman</vt:lpstr>
      <vt:lpstr>Wingdings</vt:lpstr>
      <vt:lpstr>Sketchbook</vt:lpstr>
      <vt:lpstr>States of Matter</vt:lpstr>
      <vt:lpstr>Kinetic Theory</vt:lpstr>
      <vt:lpstr>States of matter</vt:lpstr>
      <vt:lpstr>Phase changes</vt:lpstr>
      <vt:lpstr>Calculating Density</vt:lpstr>
      <vt:lpstr>Check for understanding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 Matter and Change</dc:title>
  <dc:creator>Stephen L. Cotton</dc:creator>
  <cp:lastModifiedBy>Lauren Marrone</cp:lastModifiedBy>
  <cp:revision>103</cp:revision>
  <cp:lastPrinted>2016-01-14T17:03:47Z</cp:lastPrinted>
  <dcterms:created xsi:type="dcterms:W3CDTF">1995-09-07T01:23:22Z</dcterms:created>
  <dcterms:modified xsi:type="dcterms:W3CDTF">2016-01-14T17:03:51Z</dcterms:modified>
</cp:coreProperties>
</file>