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80" r:id="rId3"/>
    <p:sldId id="281" r:id="rId4"/>
    <p:sldId id="265" r:id="rId5"/>
    <p:sldId id="258" r:id="rId6"/>
    <p:sldId id="259" r:id="rId7"/>
    <p:sldId id="262" r:id="rId8"/>
    <p:sldId id="263" r:id="rId9"/>
    <p:sldId id="264" r:id="rId10"/>
    <p:sldId id="266" r:id="rId11"/>
    <p:sldId id="267" r:id="rId12"/>
    <p:sldId id="282" r:id="rId13"/>
    <p:sldId id="269" r:id="rId14"/>
    <p:sldId id="283" r:id="rId15"/>
    <p:sldId id="284" r:id="rId16"/>
    <p:sldId id="285" r:id="rId17"/>
    <p:sldId id="286" r:id="rId18"/>
    <p:sldId id="287" r:id="rId19"/>
    <p:sldId id="270" r:id="rId20"/>
    <p:sldId id="274" r:id="rId21"/>
    <p:sldId id="275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F53FB-65B9-4070-97B0-EC1A7C879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4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33655" y="4851855"/>
            <a:ext cx="7029773" cy="933450"/>
          </a:xfrm>
        </p:spPr>
        <p:txBody>
          <a:bodyPr/>
          <a:lstStyle/>
          <a:p>
            <a:pPr algn="ctr"/>
            <a:r>
              <a:rPr lang="en-US" b="1" dirty="0" smtClean="0"/>
              <a:t>The Structure of Atoms Notes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01685" y="5542190"/>
            <a:ext cx="4038600" cy="749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smtClean="0"/>
              <a:t>Physical Science</a:t>
            </a:r>
          </a:p>
          <a:p>
            <a:pPr marL="0" indent="0" algn="ctr">
              <a:buNone/>
            </a:pPr>
            <a:r>
              <a:rPr lang="en-US" sz="1800" dirty="0" err="1" smtClean="0"/>
              <a:t>Chpt</a:t>
            </a:r>
            <a:r>
              <a:rPr lang="en-US" sz="1800" dirty="0" smtClean="0"/>
              <a:t> 17.2</a:t>
            </a:r>
            <a:endParaRPr lang="en-US" sz="1800" dirty="0"/>
          </a:p>
        </p:txBody>
      </p:sp>
      <p:pic>
        <p:nvPicPr>
          <p:cNvPr id="4" name="Picture 2" descr="http://d24w6bsrhbeh9d.cloudfront.net/photo/6244146_700b.jpg"/>
          <p:cNvPicPr>
            <a:picLocks noChangeAspect="1" noChangeArrowheads="1"/>
          </p:cNvPicPr>
          <p:nvPr/>
        </p:nvPicPr>
        <p:blipFill>
          <a:blip r:embed="rId2" cstate="print"/>
          <a:srcRect b="8891"/>
          <a:stretch>
            <a:fillRect/>
          </a:stretch>
        </p:blipFill>
        <p:spPr bwMode="auto">
          <a:xfrm>
            <a:off x="1680029" y="0"/>
            <a:ext cx="5681912" cy="4178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1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93305"/>
            <a:ext cx="7556313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Mercury has an atomic mass of 200 and has 120 neutrons, how many electrons and protons does it have? What is it’s atomic number?</a:t>
            </a:r>
          </a:p>
          <a:p>
            <a:r>
              <a:rPr lang="en-US" dirty="0" smtClean="0"/>
              <a:t>M = A + N</a:t>
            </a:r>
          </a:p>
          <a:p>
            <a:pPr lvl="1"/>
            <a:r>
              <a:rPr lang="en-US" dirty="0" smtClean="0"/>
              <a:t>200 = A + 120</a:t>
            </a:r>
          </a:p>
          <a:p>
            <a:pPr lvl="1"/>
            <a:r>
              <a:rPr lang="en-US" dirty="0" smtClean="0"/>
              <a:t>200 – 120 = A</a:t>
            </a:r>
          </a:p>
          <a:p>
            <a:pPr lvl="1"/>
            <a:r>
              <a:rPr lang="en-US" dirty="0" smtClean="0"/>
              <a:t>A = 80</a:t>
            </a:r>
          </a:p>
          <a:p>
            <a:pPr lvl="1"/>
            <a:r>
              <a:rPr lang="en-US" dirty="0" smtClean="0"/>
              <a:t>It’s atomic number is 80</a:t>
            </a:r>
          </a:p>
          <a:p>
            <a:r>
              <a:rPr lang="en-US" dirty="0" smtClean="0"/>
              <a:t>A = P = E</a:t>
            </a:r>
          </a:p>
          <a:p>
            <a:pPr lvl="1"/>
            <a:r>
              <a:rPr lang="en-US" dirty="0" smtClean="0"/>
              <a:t>80 = P = E</a:t>
            </a:r>
          </a:p>
          <a:p>
            <a:pPr lvl="1"/>
            <a:r>
              <a:rPr lang="en-US" dirty="0" smtClean="0"/>
              <a:t>80 = 80 = 80</a:t>
            </a:r>
          </a:p>
          <a:p>
            <a:pPr lvl="1"/>
            <a:r>
              <a:rPr lang="en-US" dirty="0" smtClean="0"/>
              <a:t>It has 80 electrons and 80 protons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1985" y="4624668"/>
            <a:ext cx="5117215" cy="933450"/>
          </a:xfrm>
        </p:spPr>
        <p:txBody>
          <a:bodyPr>
            <a:normAutofit/>
          </a:bodyPr>
          <a:lstStyle/>
          <a:p>
            <a:r>
              <a:rPr lang="en-US" dirty="0" smtClean="0"/>
              <a:t>Electron Cloud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00800" cy="715962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Bohr Models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50292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Niels Bohr, a Danish scientist used the light spectrum to describe electron placement.</a:t>
            </a:r>
          </a:p>
          <a:p>
            <a:pPr eaLnBrk="1" hangingPunct="1"/>
            <a:r>
              <a:rPr lang="en-US" altLang="en-US" smtClean="0"/>
              <a:t>He described </a:t>
            </a:r>
            <a:r>
              <a:rPr lang="en-US" altLang="en-US" b="1" smtClean="0"/>
              <a:t>energy levels</a:t>
            </a:r>
            <a:r>
              <a:rPr lang="en-US" altLang="en-US" smtClean="0"/>
              <a:t> to show the movement of electrons around the nucleus.</a:t>
            </a:r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484158-EA24-497D-B9E1-A89F733FBAD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391477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152400"/>
            <a:ext cx="15763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6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28078"/>
            <a:ext cx="7556313" cy="4144963"/>
          </a:xfrm>
        </p:spPr>
        <p:txBody>
          <a:bodyPr/>
          <a:lstStyle/>
          <a:p>
            <a:r>
              <a:rPr lang="en-US" b="1" u="sng" dirty="0" smtClean="0"/>
              <a:t>Electron cloud </a:t>
            </a:r>
            <a:r>
              <a:rPr lang="en-US" dirty="0" smtClean="0"/>
              <a:t>= The area around the nucleus in which electrons are located</a:t>
            </a:r>
          </a:p>
          <a:p>
            <a:endParaRPr lang="en-US" dirty="0" smtClean="0"/>
          </a:p>
        </p:txBody>
      </p:sp>
      <p:pic>
        <p:nvPicPr>
          <p:cNvPr id="5122" name="Picture 2" descr="http://water.me.vccs.edu/courses/env211/ato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294" y="3042963"/>
            <a:ext cx="5302584" cy="3313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0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Each row of the Periodic table is called a Period.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C41A6B-4518-402A-9D7A-1A320E568E29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9813"/>
            <a:ext cx="86868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38200" y="2690813"/>
            <a:ext cx="7620000" cy="838200"/>
            <a:chOff x="528" y="1695"/>
            <a:chExt cx="4800" cy="528"/>
          </a:xfrm>
        </p:grpSpPr>
        <p:sp>
          <p:nvSpPr>
            <p:cNvPr id="19474" name="AutoShape 5"/>
            <p:cNvSpPr>
              <a:spLocks noChangeArrowheads="1"/>
            </p:cNvSpPr>
            <p:nvPr/>
          </p:nvSpPr>
          <p:spPr bwMode="auto">
            <a:xfrm>
              <a:off x="528" y="1695"/>
              <a:ext cx="4800" cy="528"/>
            </a:xfrm>
            <a:prstGeom prst="leftRightArrow">
              <a:avLst>
                <a:gd name="adj1" fmla="val 50000"/>
                <a:gd name="adj2" fmla="val 18181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19475" name="Text Box 6"/>
            <p:cNvSpPr txBox="1">
              <a:spLocks noChangeArrowheads="1"/>
            </p:cNvSpPr>
            <p:nvPr/>
          </p:nvSpPr>
          <p:spPr bwMode="auto">
            <a:xfrm>
              <a:off x="1479" y="1815"/>
              <a:ext cx="28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latin typeface="Tahoma" panose="020B0604030504040204" pitchFamily="34" charset="0"/>
                </a:rPr>
                <a:t>This is the 1</a:t>
              </a:r>
              <a:r>
                <a:rPr lang="en-US" altLang="en-US" sz="2400" b="1" baseline="30000">
                  <a:latin typeface="Tahoma" panose="020B0604030504040204" pitchFamily="34" charset="0"/>
                </a:rPr>
                <a:t>st</a:t>
              </a:r>
              <a:r>
                <a:rPr lang="en-US" altLang="en-US" sz="2400" b="1">
                  <a:latin typeface="Tahoma" panose="020B0604030504040204" pitchFamily="34" charset="0"/>
                </a:rPr>
                <a:t> Period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19150" y="3429000"/>
            <a:ext cx="7620000" cy="838200"/>
            <a:chOff x="516" y="2160"/>
            <a:chExt cx="4800" cy="528"/>
          </a:xfrm>
        </p:grpSpPr>
        <p:sp>
          <p:nvSpPr>
            <p:cNvPr id="19472" name="AutoShape 7"/>
            <p:cNvSpPr>
              <a:spLocks noChangeArrowheads="1"/>
            </p:cNvSpPr>
            <p:nvPr/>
          </p:nvSpPr>
          <p:spPr bwMode="auto">
            <a:xfrm>
              <a:off x="516" y="2160"/>
              <a:ext cx="4800" cy="528"/>
            </a:xfrm>
            <a:prstGeom prst="leftRightArrow">
              <a:avLst>
                <a:gd name="adj1" fmla="val 50000"/>
                <a:gd name="adj2" fmla="val 18181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19473" name="Text Box 8"/>
            <p:cNvSpPr txBox="1">
              <a:spLocks noChangeArrowheads="1"/>
            </p:cNvSpPr>
            <p:nvPr/>
          </p:nvSpPr>
          <p:spPr bwMode="auto">
            <a:xfrm>
              <a:off x="1467" y="2280"/>
              <a:ext cx="28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latin typeface="Tahoma" panose="020B0604030504040204" pitchFamily="34" charset="0"/>
                </a:rPr>
                <a:t>This is the 2</a:t>
              </a:r>
              <a:r>
                <a:rPr lang="en-US" altLang="en-US" sz="2400" b="1" baseline="30000">
                  <a:latin typeface="Tahoma" panose="020B0604030504040204" pitchFamily="34" charset="0"/>
                </a:rPr>
                <a:t>nd</a:t>
              </a:r>
              <a:r>
                <a:rPr lang="en-US" altLang="en-US" sz="2400" b="1">
                  <a:latin typeface="Tahoma" panose="020B0604030504040204" pitchFamily="34" charset="0"/>
                </a:rPr>
                <a:t> Period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38200" y="4267200"/>
            <a:ext cx="7620000" cy="838200"/>
            <a:chOff x="528" y="2688"/>
            <a:chExt cx="4800" cy="528"/>
          </a:xfrm>
        </p:grpSpPr>
        <p:sp>
          <p:nvSpPr>
            <p:cNvPr id="19470" name="AutoShape 9"/>
            <p:cNvSpPr>
              <a:spLocks noChangeArrowheads="1"/>
            </p:cNvSpPr>
            <p:nvPr/>
          </p:nvSpPr>
          <p:spPr bwMode="auto">
            <a:xfrm>
              <a:off x="528" y="2688"/>
              <a:ext cx="4800" cy="528"/>
            </a:xfrm>
            <a:prstGeom prst="leftRightArrow">
              <a:avLst>
                <a:gd name="adj1" fmla="val 50000"/>
                <a:gd name="adj2" fmla="val 18181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19471" name="Text Box 10"/>
            <p:cNvSpPr txBox="1">
              <a:spLocks noChangeArrowheads="1"/>
            </p:cNvSpPr>
            <p:nvPr/>
          </p:nvSpPr>
          <p:spPr bwMode="auto">
            <a:xfrm>
              <a:off x="1479" y="2808"/>
              <a:ext cx="28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latin typeface="Tahoma" panose="020B0604030504040204" pitchFamily="34" charset="0"/>
                </a:rPr>
                <a:t>This is the 3</a:t>
              </a:r>
              <a:r>
                <a:rPr lang="en-US" altLang="en-US" sz="2400" b="1" baseline="30000">
                  <a:latin typeface="Tahoma" panose="020B0604030504040204" pitchFamily="34" charset="0"/>
                </a:rPr>
                <a:t>rd</a:t>
              </a:r>
              <a:r>
                <a:rPr lang="en-US" altLang="en-US" sz="2400" b="1">
                  <a:latin typeface="Tahoma" panose="020B0604030504040204" pitchFamily="34" charset="0"/>
                </a:rPr>
                <a:t> Period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838200" y="5029200"/>
            <a:ext cx="7620000" cy="838200"/>
            <a:chOff x="528" y="3168"/>
            <a:chExt cx="4800" cy="528"/>
          </a:xfrm>
        </p:grpSpPr>
        <p:sp>
          <p:nvSpPr>
            <p:cNvPr id="19468" name="AutoShape 11"/>
            <p:cNvSpPr>
              <a:spLocks noChangeArrowheads="1"/>
            </p:cNvSpPr>
            <p:nvPr/>
          </p:nvSpPr>
          <p:spPr bwMode="auto">
            <a:xfrm>
              <a:off x="528" y="3168"/>
              <a:ext cx="4800" cy="528"/>
            </a:xfrm>
            <a:prstGeom prst="leftRightArrow">
              <a:avLst>
                <a:gd name="adj1" fmla="val 50000"/>
                <a:gd name="adj2" fmla="val 18181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>
              <a:off x="1479" y="3288"/>
              <a:ext cx="28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latin typeface="Tahoma" panose="020B0604030504040204" pitchFamily="34" charset="0"/>
                </a:rPr>
                <a:t>This is the 4</a:t>
              </a:r>
              <a:r>
                <a:rPr lang="en-US" altLang="en-US" sz="2400" b="1" baseline="30000">
                  <a:latin typeface="Tahoma" panose="020B0604030504040204" pitchFamily="34" charset="0"/>
                </a:rPr>
                <a:t>th</a:t>
              </a:r>
              <a:r>
                <a:rPr lang="en-US" altLang="en-US" sz="2400" b="1">
                  <a:latin typeface="Tahoma" panose="020B0604030504040204" pitchFamily="34" charset="0"/>
                </a:rPr>
                <a:t> Period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838200" y="5867400"/>
            <a:ext cx="7620000" cy="838200"/>
            <a:chOff x="528" y="3696"/>
            <a:chExt cx="4800" cy="528"/>
          </a:xfrm>
        </p:grpSpPr>
        <p:sp>
          <p:nvSpPr>
            <p:cNvPr id="19466" name="AutoShape 13"/>
            <p:cNvSpPr>
              <a:spLocks noChangeArrowheads="1"/>
            </p:cNvSpPr>
            <p:nvPr/>
          </p:nvSpPr>
          <p:spPr bwMode="auto">
            <a:xfrm>
              <a:off x="528" y="3696"/>
              <a:ext cx="4800" cy="528"/>
            </a:xfrm>
            <a:prstGeom prst="leftRightArrow">
              <a:avLst>
                <a:gd name="adj1" fmla="val 50000"/>
                <a:gd name="adj2" fmla="val 18181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19467" name="Text Box 14"/>
            <p:cNvSpPr txBox="1">
              <a:spLocks noChangeArrowheads="1"/>
            </p:cNvSpPr>
            <p:nvPr/>
          </p:nvSpPr>
          <p:spPr bwMode="auto">
            <a:xfrm>
              <a:off x="1479" y="3816"/>
              <a:ext cx="28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latin typeface="Tahoma" panose="020B0604030504040204" pitchFamily="34" charset="0"/>
                </a:rPr>
                <a:t>This is the 5</a:t>
              </a:r>
              <a:r>
                <a:rPr lang="en-US" altLang="en-US" sz="2400" b="1" baseline="30000">
                  <a:latin typeface="Tahoma" panose="020B0604030504040204" pitchFamily="34" charset="0"/>
                </a:rPr>
                <a:t>th</a:t>
              </a:r>
              <a:r>
                <a:rPr lang="en-US" altLang="en-US" sz="2400" b="1">
                  <a:latin typeface="Tahoma" panose="020B0604030504040204" pitchFamily="34" charset="0"/>
                </a:rPr>
                <a:t> Period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7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Bohr Models – Energy Levels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46844" y="1933575"/>
            <a:ext cx="8726488" cy="4724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period in which the element is found in tells us the number of energy levels the atom will have.</a:t>
            </a:r>
          </a:p>
          <a:p>
            <a:pPr eaLnBrk="1" hangingPunct="1">
              <a:buFontTx/>
              <a:buNone/>
            </a:pPr>
            <a:r>
              <a:rPr lang="en-US" altLang="en-US" sz="2800" i="1" dirty="0" smtClean="0"/>
              <a:t>Ex. Carbon is in period 2, and therefore has 2 energy levels.  The particles in the nucleus are written in a center circle.</a:t>
            </a:r>
            <a:endParaRPr lang="en-US" altLang="en-US" dirty="0" smtClean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46AA44-BA0C-4305-AE60-C7A89FFC84AE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3629025" y="4681538"/>
            <a:ext cx="17526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3243263" y="4295775"/>
            <a:ext cx="2533650" cy="2409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05263" y="5072063"/>
            <a:ext cx="990600" cy="914400"/>
            <a:chOff x="2523" y="3195"/>
            <a:chExt cx="624" cy="576"/>
          </a:xfrm>
        </p:grpSpPr>
        <p:sp>
          <p:nvSpPr>
            <p:cNvPr id="20488" name="Oval 4"/>
            <p:cNvSpPr>
              <a:spLocks noChangeArrowheads="1"/>
            </p:cNvSpPr>
            <p:nvPr/>
          </p:nvSpPr>
          <p:spPr bwMode="auto">
            <a:xfrm>
              <a:off x="2523" y="3195"/>
              <a:ext cx="624" cy="57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2688" y="3253"/>
              <a:ext cx="43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6P</a:t>
              </a:r>
              <a:r>
                <a:rPr lang="en-US" altLang="en-US" b="1" baseline="30000"/>
                <a:t>+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1"/>
                <a:t>6N</a:t>
              </a:r>
              <a:r>
                <a:rPr lang="en-US" altLang="en-US" b="1" baseline="3000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  <p:bldP spid="33797" grpId="0" animBg="1"/>
      <p:bldP spid="337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Each column has a number at the top between 1 and 8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3D3E31-ABA4-48F9-9673-7FF6AF4ED9C6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9813"/>
            <a:ext cx="86868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19"/>
          <p:cNvSpPr>
            <a:spLocks noChangeArrowheads="1"/>
          </p:cNvSpPr>
          <p:nvPr/>
        </p:nvSpPr>
        <p:spPr bwMode="auto">
          <a:xfrm rot="10800000">
            <a:off x="609600" y="2209800"/>
            <a:ext cx="12192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2419155 h 21600"/>
              <a:gd name="T4" fmla="*/ 2147483647 w 21600"/>
              <a:gd name="T5" fmla="*/ 204838141 h 21600"/>
              <a:gd name="T6" fmla="*/ 2147483647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AutoShape 20"/>
          <p:cNvSpPr>
            <a:spLocks noChangeArrowheads="1"/>
          </p:cNvSpPr>
          <p:nvPr/>
        </p:nvSpPr>
        <p:spPr bwMode="auto">
          <a:xfrm rot="10800000">
            <a:off x="1066800" y="2895600"/>
            <a:ext cx="12192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2419155 h 21600"/>
              <a:gd name="T4" fmla="*/ 2147483647 w 21600"/>
              <a:gd name="T5" fmla="*/ 204838141 h 21600"/>
              <a:gd name="T6" fmla="*/ 2147483647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AutoShape 21"/>
          <p:cNvSpPr>
            <a:spLocks noChangeArrowheads="1"/>
          </p:cNvSpPr>
          <p:nvPr/>
        </p:nvSpPr>
        <p:spPr bwMode="auto">
          <a:xfrm rot="5400000">
            <a:off x="5638800" y="2209800"/>
            <a:ext cx="12192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2419155 h 21600"/>
              <a:gd name="T4" fmla="*/ 2147483647 w 21600"/>
              <a:gd name="T5" fmla="*/ 204838141 h 21600"/>
              <a:gd name="T6" fmla="*/ 2147483647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AutoShape 22"/>
          <p:cNvSpPr>
            <a:spLocks noChangeArrowheads="1"/>
          </p:cNvSpPr>
          <p:nvPr/>
        </p:nvSpPr>
        <p:spPr bwMode="auto">
          <a:xfrm rot="5400000">
            <a:off x="6115050" y="2205038"/>
            <a:ext cx="12192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2419155 h 21600"/>
              <a:gd name="T4" fmla="*/ 2147483647 w 21600"/>
              <a:gd name="T5" fmla="*/ 204838141 h 21600"/>
              <a:gd name="T6" fmla="*/ 2147483647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AutoShape 23"/>
          <p:cNvSpPr>
            <a:spLocks noChangeArrowheads="1"/>
          </p:cNvSpPr>
          <p:nvPr/>
        </p:nvSpPr>
        <p:spPr bwMode="auto">
          <a:xfrm rot="5400000">
            <a:off x="6586538" y="2200275"/>
            <a:ext cx="12192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2419155 h 21600"/>
              <a:gd name="T4" fmla="*/ 2147483647 w 21600"/>
              <a:gd name="T5" fmla="*/ 204838141 h 21600"/>
              <a:gd name="T6" fmla="*/ 2147483647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AutoShape 24"/>
          <p:cNvSpPr>
            <a:spLocks noChangeArrowheads="1"/>
          </p:cNvSpPr>
          <p:nvPr/>
        </p:nvSpPr>
        <p:spPr bwMode="auto">
          <a:xfrm rot="5400000">
            <a:off x="7058025" y="2209800"/>
            <a:ext cx="12192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2419155 h 21600"/>
              <a:gd name="T4" fmla="*/ 2147483647 w 21600"/>
              <a:gd name="T5" fmla="*/ 204838141 h 21600"/>
              <a:gd name="T6" fmla="*/ 2147483647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AutoShape 25"/>
          <p:cNvSpPr>
            <a:spLocks noChangeArrowheads="1"/>
          </p:cNvSpPr>
          <p:nvPr/>
        </p:nvSpPr>
        <p:spPr bwMode="auto">
          <a:xfrm rot="5400000">
            <a:off x="7529513" y="2209800"/>
            <a:ext cx="12192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2419155 h 21600"/>
              <a:gd name="T4" fmla="*/ 2147483647 w 21600"/>
              <a:gd name="T5" fmla="*/ 204838141 h 21600"/>
              <a:gd name="T6" fmla="*/ 2147483647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AutoShape 26"/>
          <p:cNvSpPr>
            <a:spLocks noChangeArrowheads="1"/>
          </p:cNvSpPr>
          <p:nvPr/>
        </p:nvSpPr>
        <p:spPr bwMode="auto">
          <a:xfrm rot="5400000">
            <a:off x="8001000" y="1524000"/>
            <a:ext cx="12192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2419155 h 21600"/>
              <a:gd name="T4" fmla="*/ 2147483647 w 21600"/>
              <a:gd name="T5" fmla="*/ 204838141 h 21600"/>
              <a:gd name="T6" fmla="*/ 2147483647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This is the Valence Number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295400"/>
            <a:ext cx="46482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electrons in an atom that are involved in the formation of chemical bonds.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6646E1-6968-4079-82A8-0FCEB5E827C3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228600" y="2309813"/>
            <a:ext cx="8686800" cy="4500562"/>
            <a:chOff x="144" y="1377"/>
            <a:chExt cx="5472" cy="2835"/>
          </a:xfrm>
        </p:grpSpPr>
        <p:pic>
          <p:nvPicPr>
            <p:cNvPr id="2253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55"/>
              <a:ext cx="5472" cy="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77"/>
              <a:ext cx="220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8153400" y="990600"/>
            <a:ext cx="457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8001000" y="990600"/>
            <a:ext cx="152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 flipH="1">
            <a:off x="7696200" y="1143000"/>
            <a:ext cx="76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 flipH="1">
            <a:off x="7239000" y="1143000"/>
            <a:ext cx="304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Valence Shells and Groups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650288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b="1" dirty="0" smtClean="0"/>
              <a:t>Valence shell</a:t>
            </a:r>
            <a:r>
              <a:rPr lang="en-US" altLang="en-US" sz="3600" dirty="0" smtClean="0"/>
              <a:t> – This is the outermost energy level that contains valence electrons.</a:t>
            </a:r>
          </a:p>
          <a:p>
            <a:pPr eaLnBrk="1" hangingPunct="1"/>
            <a:endParaRPr lang="en-US" altLang="en-US" sz="3600" dirty="0" smtClean="0"/>
          </a:p>
          <a:p>
            <a:pPr eaLnBrk="1" hangingPunct="1"/>
            <a:r>
              <a:rPr lang="en-US" altLang="en-US" sz="3600" b="1" dirty="0" smtClean="0"/>
              <a:t>Groups </a:t>
            </a:r>
            <a:r>
              <a:rPr lang="en-US" altLang="en-US" sz="3600" dirty="0" smtClean="0"/>
              <a:t>– columns of elements that act similarly are called groups.  Those with the same valence electrons are in the same group.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FBD76C-3CFA-4C06-A4E2-EDF167CE9F49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5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12" y="186459"/>
            <a:ext cx="7556313" cy="1116106"/>
          </a:xfrm>
        </p:spPr>
        <p:txBody>
          <a:bodyPr/>
          <a:lstStyle/>
          <a:p>
            <a:r>
              <a:rPr lang="en-US" dirty="0" smtClean="0"/>
              <a:t>Electron Cloud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612" y="2011462"/>
            <a:ext cx="7556313" cy="4144963"/>
          </a:xfrm>
        </p:spPr>
        <p:txBody>
          <a:bodyPr/>
          <a:lstStyle/>
          <a:p>
            <a:r>
              <a:rPr lang="en-US" dirty="0" smtClean="0"/>
              <a:t>Electrons are placed in different levels and different levels can hold a different number of electrons:</a:t>
            </a:r>
          </a:p>
          <a:p>
            <a:pPr lvl="1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level = 2 electrons</a:t>
            </a:r>
          </a:p>
          <a:p>
            <a:pPr lvl="1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level = 8 electrons</a:t>
            </a:r>
          </a:p>
          <a:p>
            <a:pPr lvl="1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level = 18 </a:t>
            </a:r>
            <a:r>
              <a:rPr lang="en-US" b="1" dirty="0" smtClean="0"/>
              <a:t>electrons</a:t>
            </a:r>
          </a:p>
          <a:p>
            <a:pPr lvl="1"/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level = 32 electrons</a:t>
            </a:r>
            <a:endParaRPr lang="en-US" b="1" dirty="0" smtClean="0"/>
          </a:p>
          <a:p>
            <a:r>
              <a:rPr lang="en-US" dirty="0" smtClean="0"/>
              <a:t>Electrons fill the 1</a:t>
            </a:r>
            <a:r>
              <a:rPr lang="en-US" baseline="30000" dirty="0" smtClean="0"/>
              <a:t>st</a:t>
            </a:r>
            <a:r>
              <a:rPr lang="en-US" dirty="0" smtClean="0"/>
              <a:t> level, then the second, then the third, etc.</a:t>
            </a:r>
          </a:p>
        </p:txBody>
      </p:sp>
    </p:spTree>
    <p:extLst>
      <p:ext uri="{BB962C8B-B14F-4D97-AF65-F5344CB8AC3E}">
        <p14:creationId xmlns:p14="http://schemas.microsoft.com/office/powerpoint/2010/main" val="42096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64" y="150265"/>
            <a:ext cx="7556313" cy="1116106"/>
          </a:xfrm>
        </p:spPr>
        <p:txBody>
          <a:bodyPr/>
          <a:lstStyle/>
          <a:p>
            <a:r>
              <a:rPr lang="en-US" dirty="0" smtClean="0"/>
              <a:t>What’s in an Atom?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880" y="1432560"/>
            <a:ext cx="3807907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the nucleus there are:</a:t>
            </a:r>
          </a:p>
          <a:p>
            <a:pPr lvl="1"/>
            <a:r>
              <a:rPr lang="en-US" sz="2000" dirty="0" smtClean="0"/>
              <a:t>Protons: = 1+ charge</a:t>
            </a:r>
          </a:p>
          <a:p>
            <a:pPr lvl="1"/>
            <a:r>
              <a:rPr lang="en-US" sz="2000" dirty="0" smtClean="0"/>
              <a:t>Neutrons = no charge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Surrounding the nucleus there are</a:t>
            </a:r>
          </a:p>
          <a:p>
            <a:pPr lvl="1"/>
            <a:r>
              <a:rPr lang="en-US" sz="2000" dirty="0" smtClean="0"/>
              <a:t>Electrons: 1- charge</a:t>
            </a:r>
            <a:endParaRPr lang="en-US" sz="2000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1630680"/>
            <a:ext cx="304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23240" y="116078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04240" y="154178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437640" y="192278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5126" name="Content Placeholder 3"/>
          <p:cNvSpPr>
            <a:spLocks noGrp="1"/>
          </p:cNvSpPr>
          <p:nvPr>
            <p:ph sz="half" idx="2"/>
          </p:nvPr>
        </p:nvSpPr>
        <p:spPr>
          <a:xfrm>
            <a:off x="3825240" y="1183798"/>
            <a:ext cx="40386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Draw a nucleus with the element symbol inside.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Carbon is in the 2</a:t>
            </a:r>
            <a:r>
              <a:rPr lang="en-US" sz="2400" b="1" baseline="30000" dirty="0">
                <a:latin typeface="Calibri" charset="0"/>
              </a:rPr>
              <a:t>nd</a:t>
            </a:r>
            <a:r>
              <a:rPr lang="en-US" sz="2400" b="1" dirty="0">
                <a:latin typeface="Calibri" charset="0"/>
              </a:rPr>
              <a:t> period, so it has two energy levels, or shells.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Draw the shells around the nucleus.</a:t>
            </a:r>
          </a:p>
        </p:txBody>
      </p:sp>
    </p:spTree>
    <p:extLst>
      <p:ext uri="{BB962C8B-B14F-4D97-AF65-F5344CB8AC3E}">
        <p14:creationId xmlns:p14="http://schemas.microsoft.com/office/powerpoint/2010/main" val="27795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62000" y="12573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16383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9" name="Content Placeholder 3"/>
          <p:cNvSpPr>
            <a:spLocks noGrp="1"/>
          </p:cNvSpPr>
          <p:nvPr>
            <p:ph sz="half" idx="2"/>
          </p:nvPr>
        </p:nvSpPr>
        <p:spPr>
          <a:xfrm>
            <a:off x="4226560" y="1468120"/>
            <a:ext cx="4038600" cy="28194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Add the electrons.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Carbon has 6 electrons.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The first shell can only hold 2 electrons.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76400" y="20193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1242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906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43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287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0600" y="14097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73" name="Content Placeholder 3"/>
          <p:cNvSpPr>
            <a:spLocks noGrp="1"/>
          </p:cNvSpPr>
          <p:nvPr>
            <p:ph sz="half" idx="2"/>
          </p:nvPr>
        </p:nvSpPr>
        <p:spPr>
          <a:xfrm>
            <a:off x="3982720" y="1028700"/>
            <a:ext cx="4038600" cy="45720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Since you have 2 electrons already drawn, you need to add 4 more.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These go in the 2</a:t>
            </a:r>
            <a:r>
              <a:rPr lang="en-US" sz="2400" b="1" baseline="30000" dirty="0">
                <a:latin typeface="Calibri" charset="0"/>
              </a:rPr>
              <a:t>nd</a:t>
            </a:r>
            <a:r>
              <a:rPr lang="en-US" sz="2400" b="1" dirty="0">
                <a:latin typeface="Calibri" charset="0"/>
              </a:rPr>
              <a:t> shell.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Add one at a time -starting on the right side and going counter clock-wise.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524000" y="17907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71800" y="2095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38200" y="2095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429000" y="2095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905000" y="800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81000" y="2095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905000" y="3467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50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62000" y="12573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16383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1" name="Content Placeholder 3"/>
          <p:cNvSpPr>
            <a:spLocks noGrp="1"/>
          </p:cNvSpPr>
          <p:nvPr>
            <p:ph sz="half" idx="2"/>
          </p:nvPr>
        </p:nvSpPr>
        <p:spPr>
          <a:xfrm>
            <a:off x="4155440" y="1264920"/>
            <a:ext cx="4038600" cy="37338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sz="3200" dirty="0">
                <a:latin typeface="Calibri" charset="0"/>
              </a:rPr>
              <a:t>Try the following elements on your own: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sz="3200" dirty="0">
                <a:latin typeface="Calibri" charset="0"/>
              </a:rPr>
              <a:t>H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sz="3200" dirty="0">
                <a:latin typeface="Calibri" charset="0"/>
              </a:rPr>
              <a:t>He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sz="3200" dirty="0">
                <a:latin typeface="Calibri" charset="0"/>
              </a:rPr>
              <a:t>O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sz="3200" dirty="0" smtClean="0">
                <a:latin typeface="Calibri" charset="0"/>
              </a:rPr>
              <a:t>Al</a:t>
            </a:r>
            <a:endParaRPr lang="en-US" sz="3200" dirty="0">
              <a:latin typeface="Calibri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76400" y="20193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1242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906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5814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057400" y="10287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334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057400" y="36957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37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267460" y="4953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00860" y="8763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248660" y="1181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80280" y="4953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257800" y="876300"/>
            <a:ext cx="13716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He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761480" y="1181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589780" y="1257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4060" y="29591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115060" y="33401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648460" y="37211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O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09626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96266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553460" y="3873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00860" y="2730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0546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029460" y="5397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53460" y="43307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258060" y="2730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89780" y="2730500"/>
            <a:ext cx="3886200" cy="3429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046980" y="31115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427980" y="34925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961380" y="38735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Al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409180" y="4178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275580" y="4178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786638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113780" y="2882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81838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6113780" y="5549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866380" y="4483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570980" y="2882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4818380" y="4483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570980" y="5549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8323580" y="4178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4361180" y="4178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342380" y="2501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33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the Periodic Table</a:t>
            </a:r>
            <a:endParaRPr lang="en-US" dirty="0"/>
          </a:p>
        </p:txBody>
      </p:sp>
      <p:pic>
        <p:nvPicPr>
          <p:cNvPr id="4" name="Picture 3" descr="009_symbol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30" y="1468302"/>
            <a:ext cx="558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8654"/>
            <a:ext cx="7556313" cy="1116106"/>
          </a:xfrm>
        </p:spPr>
        <p:txBody>
          <a:bodyPr/>
          <a:lstStyle/>
          <a:p>
            <a:pPr algn="ctr"/>
            <a:r>
              <a:rPr lang="en-US" sz="2800" b="1" dirty="0" smtClean="0"/>
              <a:t>How do you calculate the number of protons, neutrons, and electrons in an atom?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06050"/>
            <a:ext cx="7556313" cy="4144963"/>
          </a:xfrm>
        </p:spPr>
        <p:txBody>
          <a:bodyPr/>
          <a:lstStyle/>
          <a:p>
            <a:r>
              <a:rPr lang="en-US" dirty="0" smtClean="0"/>
              <a:t>You can use the </a:t>
            </a:r>
            <a:r>
              <a:rPr lang="en-US" b="1" u="sng" dirty="0" smtClean="0">
                <a:solidFill>
                  <a:srgbClr val="000000"/>
                </a:solidFill>
              </a:rPr>
              <a:t>A=P=E M-A=N  Method </a:t>
            </a:r>
            <a:r>
              <a:rPr lang="en-US" dirty="0" smtClean="0"/>
              <a:t>to determine the number of neutrons, protons and electrons if you know the atomic number and atomic mass or vice versa.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9315" y="2948177"/>
            <a:ext cx="4431139" cy="3354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7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967" y="2663387"/>
            <a:ext cx="5029571" cy="3054734"/>
          </a:xfrm>
        </p:spPr>
        <p:txBody>
          <a:bodyPr/>
          <a:lstStyle/>
          <a:p>
            <a:r>
              <a:rPr lang="en-US" dirty="0" smtClean="0"/>
              <a:t>The number of protons in an atom is equal to the </a:t>
            </a:r>
            <a:r>
              <a:rPr lang="en-US" b="1" u="sng" dirty="0" smtClean="0"/>
              <a:t>atomic number</a:t>
            </a:r>
          </a:p>
          <a:p>
            <a:endParaRPr lang="en-US" b="1" u="sng" dirty="0"/>
          </a:p>
          <a:p>
            <a:r>
              <a:rPr lang="en-US" dirty="0" smtClean="0"/>
              <a:t>The number of protons will equal the number of electrons to the charge is neutral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303" y="2789765"/>
            <a:ext cx="3139468" cy="2325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06123" y="325349"/>
            <a:ext cx="536656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A = P = E</a:t>
            </a:r>
          </a:p>
          <a:p>
            <a:r>
              <a:rPr lang="en-US" b="1" dirty="0"/>
              <a:t>Atomic number = # of protons = # of electrons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046" y="2494163"/>
            <a:ext cx="3796803" cy="2448147"/>
          </a:xfrm>
        </p:spPr>
        <p:txBody>
          <a:bodyPr>
            <a:normAutofit/>
          </a:bodyPr>
          <a:lstStyle/>
          <a:p>
            <a:r>
              <a:rPr lang="en-US" dirty="0" smtClean="0"/>
              <a:t>The mass number of an atom is the sum of the number of protons and the number of neutrons in the nucleus of an atom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4994" t="9731" r="11770" b="18014"/>
          <a:stretch/>
        </p:blipFill>
        <p:spPr>
          <a:xfrm>
            <a:off x="5279639" y="2481765"/>
            <a:ext cx="1927424" cy="2936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950" y="264575"/>
            <a:ext cx="7323790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M </a:t>
            </a:r>
            <a:r>
              <a:rPr lang="en-US" sz="8000" b="1" dirty="0" smtClean="0"/>
              <a:t>- </a:t>
            </a:r>
            <a:r>
              <a:rPr lang="en-US" sz="8000" b="1" dirty="0"/>
              <a:t>A </a:t>
            </a:r>
            <a:r>
              <a:rPr lang="en-US" sz="8000" b="1" dirty="0" smtClean="0"/>
              <a:t>= </a:t>
            </a:r>
            <a:r>
              <a:rPr lang="en-US" sz="8000" b="1" dirty="0"/>
              <a:t>N</a:t>
            </a:r>
          </a:p>
          <a:p>
            <a:r>
              <a:rPr lang="en-US" sz="2400" b="1" dirty="0"/>
              <a:t>Mass number </a:t>
            </a:r>
            <a:r>
              <a:rPr lang="en-US" sz="2400" b="1" dirty="0" smtClean="0"/>
              <a:t>- </a:t>
            </a:r>
            <a:r>
              <a:rPr lang="en-US" sz="2400" b="1" dirty="0"/>
              <a:t>Atomic number </a:t>
            </a:r>
            <a:r>
              <a:rPr lang="en-US" sz="2400" b="1" dirty="0" smtClean="0"/>
              <a:t>= </a:t>
            </a:r>
            <a:r>
              <a:rPr lang="en-US" sz="2400" b="1" dirty="0"/>
              <a:t># of neutrons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84486"/>
            <a:ext cx="7556313" cy="4144963"/>
          </a:xfrm>
        </p:spPr>
        <p:txBody>
          <a:bodyPr/>
          <a:lstStyle/>
          <a:p>
            <a:r>
              <a:rPr lang="en-US" dirty="0" smtClean="0"/>
              <a:t>Potassium has an atomic mass of 39 and has 19 electrons. How many neutrons and protons does it have and what is it’s atomic number?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40390"/>
            <a:ext cx="7556313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Potassium has an atomic mass of 39 and has 19 electrons. How many neutrons and protons does it have and what is it’s atomic number?</a:t>
            </a:r>
          </a:p>
          <a:p>
            <a:r>
              <a:rPr lang="en-US" dirty="0" smtClean="0"/>
              <a:t>A = P = E</a:t>
            </a:r>
          </a:p>
          <a:p>
            <a:pPr lvl="1"/>
            <a:r>
              <a:rPr lang="en-US" dirty="0" smtClean="0"/>
              <a:t>A = P = 19</a:t>
            </a:r>
          </a:p>
          <a:p>
            <a:pPr lvl="1"/>
            <a:r>
              <a:rPr lang="en-US" dirty="0" smtClean="0"/>
              <a:t>19 = 19 = 19</a:t>
            </a:r>
          </a:p>
          <a:p>
            <a:pPr lvl="1"/>
            <a:r>
              <a:rPr lang="en-US" dirty="0" smtClean="0"/>
              <a:t>Atomic number = 19 and it has 19 protons</a:t>
            </a:r>
          </a:p>
          <a:p>
            <a:r>
              <a:rPr lang="en-US" dirty="0" smtClean="0"/>
              <a:t>M = A + N</a:t>
            </a:r>
          </a:p>
          <a:p>
            <a:pPr lvl="1"/>
            <a:r>
              <a:rPr lang="en-US" dirty="0" smtClean="0"/>
              <a:t>39 = 19 + N</a:t>
            </a:r>
          </a:p>
          <a:p>
            <a:pPr lvl="1"/>
            <a:r>
              <a:rPr lang="en-US" dirty="0" smtClean="0"/>
              <a:t>39 -19 = N</a:t>
            </a:r>
          </a:p>
          <a:p>
            <a:pPr lvl="1"/>
            <a:r>
              <a:rPr lang="en-US" dirty="0" smtClean="0"/>
              <a:t>N = 20</a:t>
            </a:r>
          </a:p>
          <a:p>
            <a:pPr lvl="1"/>
            <a:r>
              <a:rPr lang="en-US" dirty="0" smtClean="0"/>
              <a:t>20 Neutrons</a:t>
            </a:r>
          </a:p>
        </p:txBody>
      </p:sp>
    </p:spTree>
    <p:extLst>
      <p:ext uri="{BB962C8B-B14F-4D97-AF65-F5344CB8AC3E}">
        <p14:creationId xmlns:p14="http://schemas.microsoft.com/office/powerpoint/2010/main" val="37770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49209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Mercury has an atomic mass of 200 and has 120 neutrons, how many electrons and protons does it have? What is it’s atomic number?</a:t>
            </a:r>
          </a:p>
        </p:txBody>
      </p:sp>
    </p:spTree>
    <p:extLst>
      <p:ext uri="{BB962C8B-B14F-4D97-AF65-F5344CB8AC3E}">
        <p14:creationId xmlns:p14="http://schemas.microsoft.com/office/powerpoint/2010/main" val="23977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693</TotalTime>
  <Words>774</Words>
  <Application>Microsoft Office PowerPoint</Application>
  <PresentationFormat>On-screen Show (4:3)</PresentationFormat>
  <Paragraphs>106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Rockwell</vt:lpstr>
      <vt:lpstr>Tahoma</vt:lpstr>
      <vt:lpstr>Wingdings</vt:lpstr>
      <vt:lpstr>Advantage</vt:lpstr>
      <vt:lpstr>The Structure of Atoms Notes</vt:lpstr>
      <vt:lpstr>What’s in an Atom?</vt:lpstr>
      <vt:lpstr>How to Read the Periodic Table</vt:lpstr>
      <vt:lpstr>How do you calculate the number of protons, neutrons, and electrons in an atom?</vt:lpstr>
      <vt:lpstr>PowerPoint Presentation</vt:lpstr>
      <vt:lpstr>PowerPoint Presentation</vt:lpstr>
      <vt:lpstr>Let’s try a few</vt:lpstr>
      <vt:lpstr>Let’s try a few</vt:lpstr>
      <vt:lpstr>Let’s try a few</vt:lpstr>
      <vt:lpstr>Let’s try a few</vt:lpstr>
      <vt:lpstr>Electron Cloud Structure</vt:lpstr>
      <vt:lpstr>Bohr Models</vt:lpstr>
      <vt:lpstr>Electron Cloud Structure</vt:lpstr>
      <vt:lpstr>Each row of the Periodic table is called a Period.</vt:lpstr>
      <vt:lpstr>Bohr Models – Energy Levels</vt:lpstr>
      <vt:lpstr>Each column has a number at the top between 1 and 8</vt:lpstr>
      <vt:lpstr>This is the Valence Number</vt:lpstr>
      <vt:lpstr>Valence Shells and Groups</vt:lpstr>
      <vt:lpstr>Electron Cloud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Masses of Atoms</dc:title>
  <dc:creator>Lauren Marrone</dc:creator>
  <cp:lastModifiedBy>Hannah E. Styron</cp:lastModifiedBy>
  <cp:revision>30</cp:revision>
  <dcterms:created xsi:type="dcterms:W3CDTF">2012-08-20T00:01:22Z</dcterms:created>
  <dcterms:modified xsi:type="dcterms:W3CDTF">2016-09-06T16:20:26Z</dcterms:modified>
</cp:coreProperties>
</file>