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E43A-399C-47A6-8FD3-C0272243160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0677-AE6C-443E-B9F2-38BC3688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33401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The Endocrine system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hkirkland\Local Settings\Temporary Internet Files\Content.IE5\8Y6QEFAK\MC9004343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2743201"/>
            <a:ext cx="4349961" cy="312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Pancreas, cont.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610600" cy="5410200"/>
          </a:xfrm>
        </p:spPr>
        <p:txBody>
          <a:bodyPr>
            <a:normAutofit/>
          </a:bodyPr>
          <a:lstStyle/>
          <a:p>
            <a:pPr lvl="1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Glucagon</a:t>
            </a:r>
            <a:r>
              <a:rPr lang="en-US" sz="3600" b="1" dirty="0"/>
              <a:t>: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increases</a:t>
            </a:r>
            <a:r>
              <a:rPr lang="en-US" sz="3600" b="1" dirty="0"/>
              <a:t> concentration of glucose in blood by stimulating breakdown of glycogen into glucose			</a:t>
            </a:r>
            <a:r>
              <a:rPr lang="en-US" sz="3600" b="1" dirty="0"/>
              <a:t> </a:t>
            </a:r>
            <a:r>
              <a:rPr lang="en-US" sz="3600" b="1" dirty="0"/>
              <a:t>                         </a:t>
            </a:r>
          </a:p>
          <a:p>
            <a:pPr marL="457200" lvl="1" indent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                     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glucagon</a:t>
            </a: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Glycogenolysis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=glycogen------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glucose(liver)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Gonads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8915400" cy="5715000"/>
          </a:xfrm>
        </p:spPr>
        <p:txBody>
          <a:bodyPr/>
          <a:lstStyle/>
          <a:p>
            <a:r>
              <a:rPr lang="en-US" b="1" dirty="0" smtClean="0"/>
              <a:t>Sex organs</a:t>
            </a:r>
          </a:p>
          <a:p>
            <a:pPr lvl="1"/>
            <a:r>
              <a:rPr lang="en-US" sz="3200" b="1" dirty="0"/>
              <a:t>Female (ovary)</a:t>
            </a:r>
          </a:p>
          <a:p>
            <a:pPr lvl="2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Estrogen</a:t>
            </a:r>
            <a:r>
              <a:rPr lang="en-US" sz="3200" b="1" dirty="0"/>
              <a:t>:  stimulates development of female sex </a:t>
            </a:r>
            <a:r>
              <a:rPr lang="en-US" sz="3200" b="1" dirty="0" err="1"/>
              <a:t>characs</a:t>
            </a:r>
            <a:r>
              <a:rPr lang="en-US" sz="3200" b="1" dirty="0"/>
              <a:t> ( breasts, high voice)</a:t>
            </a:r>
          </a:p>
          <a:p>
            <a:pPr lvl="2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Progesterone</a:t>
            </a:r>
            <a:r>
              <a:rPr lang="en-US" sz="3200" b="1" dirty="0"/>
              <a:t>:  helps prepare uterus for pregnancy</a:t>
            </a:r>
          </a:p>
          <a:p>
            <a:pPr lvl="1"/>
            <a:r>
              <a:rPr lang="en-US" sz="3200" b="1" dirty="0"/>
              <a:t>Male (testes)</a:t>
            </a:r>
          </a:p>
          <a:p>
            <a:pPr lvl="2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Testosterone</a:t>
            </a:r>
            <a:r>
              <a:rPr lang="en-US" sz="3200" b="1" dirty="0"/>
              <a:t>:  stimulates development of male sex </a:t>
            </a:r>
            <a:r>
              <a:rPr lang="en-US" sz="3200" b="1" dirty="0" err="1"/>
              <a:t>characs</a:t>
            </a:r>
            <a:r>
              <a:rPr lang="en-US" sz="3200" b="1" dirty="0"/>
              <a:t> (muscle, hair, enlarged larynx. Aggression, sex drive)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Thyroid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Located on either side and in front of the trachea</a:t>
            </a:r>
          </a:p>
          <a:p>
            <a:pPr lvl="1"/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Thyroid hormone</a:t>
            </a:r>
            <a:r>
              <a:rPr lang="en-US" sz="4000" b="1" dirty="0"/>
              <a:t>:  increases the rate of metabolism in most body cells</a:t>
            </a:r>
          </a:p>
          <a:p>
            <a:pPr lvl="1"/>
            <a:r>
              <a:rPr lang="en-US" sz="40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Calcitonin</a:t>
            </a:r>
            <a:r>
              <a:rPr lang="en-US" sz="4000" b="1" dirty="0"/>
              <a:t>:  decreases the concentration of Calcium in blood  “Tone it down”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</a:rPr>
              <a:t>Parathyroids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0600"/>
            <a:ext cx="8382000" cy="5638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There are 4 of these glands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Very small and on back side of thyroid gland</a:t>
            </a:r>
          </a:p>
          <a:p>
            <a:pPr lvl="1"/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PTH</a:t>
            </a:r>
            <a:r>
              <a:rPr lang="en-US" sz="4000" b="1" dirty="0"/>
              <a:t>:  parathyroid hormone-causes an increase in concentration of Calcium in blood.  Opposes </a:t>
            </a:r>
            <a:r>
              <a:rPr lang="en-US" sz="4000" b="1" dirty="0" err="1"/>
              <a:t>Calcitonin</a:t>
            </a:r>
            <a:r>
              <a:rPr lang="en-US" sz="4000" b="1" dirty="0"/>
              <a:t>.  “Put it up</a:t>
            </a:r>
            <a:r>
              <a:rPr lang="en-US" sz="4000" dirty="0"/>
              <a:t>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Adrenal Glands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9296400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</a:rPr>
              <a:t>Found perched on top of both kidneys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</a:rPr>
              <a:t>Each gland has an outer layer( cortex) and an inner section (medulla)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Medulla</a:t>
            </a:r>
          </a:p>
          <a:p>
            <a:pPr lvl="2">
              <a:spcBef>
                <a:spcPts val="0"/>
              </a:spcBef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Epinephrine</a:t>
            </a:r>
            <a:r>
              <a:rPr lang="en-US" sz="2800" b="1" dirty="0"/>
              <a:t>:  increases HR, RR, BP, cardiac contraction, but decreases digestion</a:t>
            </a:r>
          </a:p>
          <a:p>
            <a:pPr lvl="2">
              <a:spcBef>
                <a:spcPts val="0"/>
              </a:spcBef>
            </a:pP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Norepinephrine</a:t>
            </a:r>
            <a:r>
              <a:rPr lang="en-US" sz="2800" b="1" dirty="0"/>
              <a:t>:  same effects, but chemically different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Cortex</a:t>
            </a:r>
          </a:p>
          <a:p>
            <a:pPr lvl="2">
              <a:spcBef>
                <a:spcPts val="0"/>
              </a:spcBef>
            </a:pP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Aldosterone</a:t>
            </a:r>
            <a:r>
              <a:rPr lang="en-US" sz="2800" b="1" dirty="0"/>
              <a:t>:  regulates concentration of electrolytes (Na, K) promotes water conservation and decreases urine production</a:t>
            </a:r>
          </a:p>
          <a:p>
            <a:pPr lvl="2">
              <a:spcBef>
                <a:spcPts val="0"/>
              </a:spcBef>
            </a:pP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Cortisol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800" b="1" dirty="0"/>
              <a:t>  decreases inflammation; helps regulate blood sugar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6019800"/>
          </a:xfrm>
        </p:spPr>
        <p:txBody>
          <a:bodyPr>
            <a:noAutofit/>
          </a:bodyPr>
          <a:lstStyle/>
          <a:p>
            <a:r>
              <a:rPr lang="en-US" sz="3600" b="1" dirty="0"/>
              <a:t>There is a difference between endocrine and exocrine glands.</a:t>
            </a:r>
          </a:p>
          <a:p>
            <a:pPr lvl="1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Endocrine</a:t>
            </a:r>
            <a:r>
              <a:rPr lang="en-US" sz="3600" b="1" dirty="0"/>
              <a:t>:  the cells, tissues, and organs that secrete hormones directly into the body fluids.  Ex:  thyroid gland</a:t>
            </a:r>
          </a:p>
          <a:p>
            <a:pPr lvl="1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Exocrine</a:t>
            </a:r>
            <a:r>
              <a:rPr lang="en-US" sz="3600" b="1" dirty="0"/>
              <a:t>:  parts which send secretions through ducts(tubes) to some internal or external surface.  Ex: salivary gland</a:t>
            </a:r>
          </a:p>
          <a:p>
            <a:r>
              <a:rPr lang="en-US" sz="3600" b="1" dirty="0"/>
              <a:t>Endocrine glands and their hormones help to regulate metabolic processes</a:t>
            </a:r>
            <a:r>
              <a:rPr lang="en-US" sz="3600" dirty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Endocrine Glands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943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Pituitary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Pineal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Thymus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Hypothalamus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Thyroid</a:t>
            </a:r>
          </a:p>
          <a:p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Parathyroids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Adrenal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Pancreas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Gonads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Hormones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715000"/>
          </a:xfrm>
        </p:spPr>
        <p:txBody>
          <a:bodyPr>
            <a:noAutofit/>
          </a:bodyPr>
          <a:lstStyle/>
          <a:p>
            <a:r>
              <a:rPr lang="en-US" sz="3600" b="1" dirty="0"/>
              <a:t>Hormones are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chemical messengers </a:t>
            </a:r>
            <a:r>
              <a:rPr lang="en-US" sz="3600" b="1" dirty="0"/>
              <a:t>that cause an effect on target cells.  Hormones are very potent and are either peptide hormones or steroid hormones.</a:t>
            </a:r>
          </a:p>
          <a:p>
            <a:pPr lvl="1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Peptide</a:t>
            </a:r>
            <a:r>
              <a:rPr lang="en-US" sz="3600" b="1" dirty="0"/>
              <a:t>: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chains of amino acids </a:t>
            </a:r>
            <a:r>
              <a:rPr lang="en-US" sz="3600" b="1" dirty="0"/>
              <a:t>that bind to receptors on target tissue.  This changes the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metabolism</a:t>
            </a:r>
            <a:r>
              <a:rPr lang="en-US" sz="3600" b="1" dirty="0"/>
              <a:t> of the cell.</a:t>
            </a:r>
          </a:p>
          <a:p>
            <a:pPr lvl="1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Steroid:</a:t>
            </a:r>
            <a:r>
              <a:rPr lang="en-US" sz="3600" b="1" dirty="0"/>
              <a:t>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complex rings </a:t>
            </a:r>
            <a:r>
              <a:rPr lang="en-US" sz="3600" b="1" dirty="0"/>
              <a:t>of Carbon and Hydrogen that bind to  molecules that enter the cell.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Change genetic activity </a:t>
            </a:r>
            <a:r>
              <a:rPr lang="en-US" sz="3600" b="1" dirty="0"/>
              <a:t>of the cell.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Pituitary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Located at base of the brain</a:t>
            </a:r>
          </a:p>
          <a:p>
            <a:r>
              <a:rPr lang="en-US" b="1" dirty="0" smtClean="0"/>
              <a:t>Some hormones signal other glands to produce hormones: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FSH(follicle stimulating hormone</a:t>
            </a:r>
            <a:r>
              <a:rPr lang="en-US" b="1" dirty="0" smtClean="0"/>
              <a:t>)  signals sex cell maturation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LH(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lutenizing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hormone</a:t>
            </a:r>
            <a:r>
              <a:rPr lang="en-US" b="1" dirty="0" smtClean="0"/>
              <a:t>) signals ovulation</a:t>
            </a:r>
          </a:p>
          <a:p>
            <a:r>
              <a:rPr lang="en-US" b="1" dirty="0" smtClean="0"/>
              <a:t>Some hormones do not signal other glands: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GH (growth hormone</a:t>
            </a:r>
            <a:r>
              <a:rPr lang="en-US" b="1" dirty="0" smtClean="0"/>
              <a:t>) stimulates Î use of amino acids by bones and muscles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Prolactin</a:t>
            </a:r>
            <a:r>
              <a:rPr lang="en-US" b="1" dirty="0" smtClean="0"/>
              <a:t>-stimulates mammary glands to produce milk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Oxytocin</a:t>
            </a:r>
            <a:r>
              <a:rPr lang="en-US" b="1" dirty="0" smtClean="0"/>
              <a:t>-signals uterus to contract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Pineal Gland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Found deep in the brain</a:t>
            </a:r>
          </a:p>
          <a:p>
            <a:r>
              <a:rPr lang="en-US" sz="4000" b="1" dirty="0"/>
              <a:t>Controls your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circadian rhythm(sleep/wake cycle)</a:t>
            </a:r>
          </a:p>
          <a:p>
            <a:pPr lvl="1"/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Melatonin</a:t>
            </a:r>
            <a:r>
              <a:rPr lang="en-US" sz="4000" b="1" dirty="0"/>
              <a:t>:  produce base on the amount of light</a:t>
            </a:r>
          </a:p>
          <a:p>
            <a:pPr lvl="2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Î light decrease amount of melatonin</a:t>
            </a:r>
          </a:p>
          <a:p>
            <a:pPr lvl="2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Decreased light increases the amount of melatonin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hkirkland\Local Settings\Temporary Internet Files\Content.IE5\T2VBU4CS\MC9004343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639" y="22225"/>
            <a:ext cx="1838325" cy="178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Thymus Gland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Found behind sternum in front of heart/shrinks as you age</a:t>
            </a:r>
          </a:p>
          <a:p>
            <a:r>
              <a:rPr lang="en-US" sz="3600" b="1" dirty="0"/>
              <a:t>Plays role in immune system</a:t>
            </a:r>
          </a:p>
          <a:p>
            <a:pPr lvl="1"/>
            <a:r>
              <a:rPr lang="en-US" sz="36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Thymosin</a:t>
            </a:r>
            <a:r>
              <a:rPr lang="en-US" sz="3600" b="1" dirty="0"/>
              <a:t>:  increases production of WBC</a:t>
            </a:r>
            <a:endParaRPr lang="en-US" sz="3600" b="1" dirty="0"/>
          </a:p>
        </p:txBody>
      </p:sp>
      <p:pic>
        <p:nvPicPr>
          <p:cNvPr id="3075" name="Picture 3" descr="C:\Documents and Settings\hkirkland\Local Settings\Temporary Internet Files\Content.IE5\T2VBU4CS\MC9003609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5669" y="3581400"/>
            <a:ext cx="3153931" cy="3247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Hypothalamus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905000"/>
            <a:ext cx="8652641" cy="4800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Inside the brain</a:t>
            </a:r>
          </a:p>
          <a:p>
            <a:r>
              <a:rPr lang="en-US" sz="4000" b="1" dirty="0"/>
              <a:t>Connects the endocrine system to the nervous system</a:t>
            </a: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Fight or flight response</a:t>
            </a:r>
          </a:p>
          <a:p>
            <a:r>
              <a:rPr lang="en-US" sz="4000" b="1" dirty="0"/>
              <a:t>Doesn’t produce a hormone but can communicate with the adrenal glands and they will produce hormones</a:t>
            </a:r>
            <a:endParaRPr lang="en-US" sz="4000" b="1" dirty="0"/>
          </a:p>
        </p:txBody>
      </p:sp>
      <p:pic>
        <p:nvPicPr>
          <p:cNvPr id="4098" name="Picture 2" descr="C:\Documents and Settings\hkirkland\Local Settings\Temporary Internet Files\Content.IE5\XELS0SMP\MC9001114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304800"/>
            <a:ext cx="2590800" cy="1990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Pancreas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Found posterior to the stomach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Attached to small intestine</a:t>
            </a:r>
          </a:p>
          <a:p>
            <a:r>
              <a:rPr lang="en-US" b="1" dirty="0" smtClean="0"/>
              <a:t>Functions as exocrine and endocrine</a:t>
            </a:r>
          </a:p>
          <a:p>
            <a:r>
              <a:rPr lang="en-US" b="1" dirty="0" smtClean="0"/>
              <a:t>Plays a role in digestive system and endocrine</a:t>
            </a:r>
          </a:p>
          <a:p>
            <a:pPr lvl="1"/>
            <a:r>
              <a:rPr lang="en-US" sz="3200" b="1" dirty="0"/>
              <a:t>Special endocrine cells called islets of </a:t>
            </a:r>
            <a:r>
              <a:rPr lang="en-US" sz="3200" b="1" dirty="0" err="1"/>
              <a:t>Langerhans</a:t>
            </a:r>
            <a:endParaRPr lang="en-US" sz="3200" b="1" dirty="0"/>
          </a:p>
          <a:p>
            <a:pPr lvl="1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Insulin</a:t>
            </a:r>
            <a:r>
              <a:rPr lang="en-US" sz="3200" b="1" dirty="0"/>
              <a:t>: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decreases</a:t>
            </a:r>
            <a:r>
              <a:rPr lang="en-US" sz="3200" b="1" dirty="0"/>
              <a:t> concentration of glucose in the blood by promoting uptake in cells of liver and skeletal muscles   </a:t>
            </a:r>
          </a:p>
          <a:p>
            <a:pPr lvl="1">
              <a:buNone/>
            </a:pPr>
            <a:r>
              <a:rPr lang="en-US" sz="3200" b="1" dirty="0"/>
              <a:t> </a:t>
            </a:r>
            <a:r>
              <a:rPr lang="en-US" sz="3200" b="1" dirty="0"/>
              <a:t>                              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insulin</a:t>
            </a:r>
          </a:p>
          <a:p>
            <a:pPr lvl="1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Glycogenesis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=glucose------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glycogen( in liver)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chitect"/>
        <a:ea typeface=""/>
        <a:cs typeface=""/>
      </a:majorFont>
      <a:minorFont>
        <a:latin typeface="Archite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585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Architect</vt:lpstr>
      <vt:lpstr>Arial</vt:lpstr>
      <vt:lpstr>Wingdings</vt:lpstr>
      <vt:lpstr>Office Theme</vt:lpstr>
      <vt:lpstr>The Endocrine system</vt:lpstr>
      <vt:lpstr>PowerPoint Presentation</vt:lpstr>
      <vt:lpstr>Endocrine Glands</vt:lpstr>
      <vt:lpstr>Hormones</vt:lpstr>
      <vt:lpstr>Pituitary</vt:lpstr>
      <vt:lpstr>Pineal Gland</vt:lpstr>
      <vt:lpstr>Thymus Gland</vt:lpstr>
      <vt:lpstr>Hypothalamus</vt:lpstr>
      <vt:lpstr>Pancreas</vt:lpstr>
      <vt:lpstr>Pancreas, cont.</vt:lpstr>
      <vt:lpstr>Gonads</vt:lpstr>
      <vt:lpstr>Thyroid</vt:lpstr>
      <vt:lpstr>Parathyroids</vt:lpstr>
      <vt:lpstr>Adrenal Glands</vt:lpstr>
    </vt:vector>
  </TitlesOfParts>
  <Company>Paulding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</dc:title>
  <dc:creator>hkirkland</dc:creator>
  <cp:lastModifiedBy>Holly Kirkland</cp:lastModifiedBy>
  <cp:revision>35</cp:revision>
  <dcterms:created xsi:type="dcterms:W3CDTF">2014-01-24T17:13:49Z</dcterms:created>
  <dcterms:modified xsi:type="dcterms:W3CDTF">2016-01-25T16:21:13Z</dcterms:modified>
</cp:coreProperties>
</file>