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70" autoAdjust="0"/>
  </p:normalViewPr>
  <p:slideViewPr>
    <p:cSldViewPr>
      <p:cViewPr varScale="1">
        <p:scale>
          <a:sx n="151" d="100"/>
          <a:sy n="151" d="100"/>
        </p:scale>
        <p:origin x="116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0236-38FE-214E-8B22-98AF48FE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717D-4829-B44A-85F3-417D1EC0C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3917-C99B-AC45-9DA3-9DEFB7459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04-0855-D64D-A927-C88002B46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2A46-2D85-E746-91FD-D8712C908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671-9835-204B-82A0-486166CA6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2F09-EB6D-EF42-B180-BA9C8C811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9E30-384D-8C40-91E8-BF296814C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6EBC7-AABA-F940-9FB5-6D7AA725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4B4367-B468-064C-9FA5-E15D467270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Phylum Chordata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Urochordata, Cephalochordata, and Vertebrates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Tunicate Muscles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Longitudinal and circular muscles change shape</a:t>
            </a:r>
          </a:p>
          <a:p>
            <a:pPr eaLnBrk="1" hangingPunct="1"/>
            <a:r>
              <a:rPr lang="en-US" dirty="0">
                <a:latin typeface="Garamond" charset="0"/>
              </a:rPr>
              <a:t>Work against elastic tunic and hydrostatic skeleton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90750"/>
            <a:ext cx="5943600" cy="26223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Tunicate Nervous system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Mostly in body wall (plexus) 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Single ganglion between openings</a:t>
            </a:r>
          </a:p>
          <a:p>
            <a:pPr eaLnBrk="1" hangingPunct="1">
              <a:defRPr/>
            </a:pPr>
            <a:r>
              <a:rPr lang="en-US" dirty="0" err="1">
                <a:ea typeface="+mn-ea"/>
              </a:rPr>
              <a:t>Mechano</a:t>
            </a:r>
            <a:r>
              <a:rPr lang="en-US" dirty="0">
                <a:ea typeface="+mn-ea"/>
              </a:rPr>
              <a:t>- and chemoreceptors all over body wall (more near openings)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95039"/>
            <a:ext cx="5181600" cy="22861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Big old pharynx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Tentacles around oral opening keep large objects out.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Pharyngeal slits called stigmas feature cilia that bring water into pharynx </a:t>
            </a:r>
            <a:r>
              <a:rPr lang="en-US" dirty="0">
                <a:ea typeface="+mn-ea"/>
                <a:sym typeface="Wingdings" pitchFamily="2" charset="2"/>
              </a:rPr>
              <a:t> stigma  atrium  out </a:t>
            </a:r>
            <a:r>
              <a:rPr lang="en-US" dirty="0" err="1">
                <a:ea typeface="+mn-ea"/>
                <a:sym typeface="Wingdings" pitchFamily="2" charset="2"/>
              </a:rPr>
              <a:t>atrial</a:t>
            </a:r>
            <a:r>
              <a:rPr lang="en-US" dirty="0">
                <a:ea typeface="+mn-ea"/>
                <a:sym typeface="Wingdings" pitchFamily="2" charset="2"/>
              </a:rPr>
              <a:t> siphon</a:t>
            </a:r>
            <a:endParaRPr 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24150"/>
            <a:ext cx="4267200" cy="18826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Digestion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Continues from pharynx along mucus tract created by </a:t>
            </a:r>
            <a:r>
              <a:rPr lang="en-US" dirty="0" err="1">
                <a:latin typeface="Garamond" charset="0"/>
              </a:rPr>
              <a:t>endostyle</a:t>
            </a:r>
            <a:endParaRPr lang="en-US" dirty="0">
              <a:latin typeface="Garamond" charset="0"/>
            </a:endParaRPr>
          </a:p>
          <a:p>
            <a:pPr eaLnBrk="1" hangingPunct="1"/>
            <a:r>
              <a:rPr lang="en-US" dirty="0">
                <a:latin typeface="Garamond" charset="0"/>
              </a:rPr>
              <a:t>Digestion occurs in stomach</a:t>
            </a:r>
          </a:p>
          <a:p>
            <a:pPr eaLnBrk="1" hangingPunct="1"/>
            <a:r>
              <a:rPr lang="en-US" dirty="0">
                <a:latin typeface="Garamond" charset="0"/>
              </a:rPr>
              <a:t>Absorption occurs in intestine</a:t>
            </a:r>
          </a:p>
          <a:p>
            <a:pPr eaLnBrk="1" hangingPunct="1"/>
            <a:r>
              <a:rPr lang="en-US" dirty="0">
                <a:latin typeface="Garamond" charset="0"/>
              </a:rPr>
              <a:t>Exits through anus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58116"/>
            <a:ext cx="4191000" cy="18490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Gas exchange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Occurs in pharynx as water circulates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85950"/>
            <a:ext cx="4604579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Circulation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Heart near base of pharynx</a:t>
            </a:r>
          </a:p>
          <a:p>
            <a:pPr eaLnBrk="1" hangingPunct="1"/>
            <a:r>
              <a:rPr lang="en-US" dirty="0">
                <a:latin typeface="Garamond" charset="0"/>
              </a:rPr>
              <a:t>One vessel toward </a:t>
            </a:r>
            <a:r>
              <a:rPr lang="en-US" dirty="0" err="1">
                <a:latin typeface="Garamond" charset="0"/>
              </a:rPr>
              <a:t>endostyle</a:t>
            </a:r>
            <a:r>
              <a:rPr lang="en-US" dirty="0">
                <a:latin typeface="Garamond" charset="0"/>
              </a:rPr>
              <a:t>, one toward digestive organs and gonads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Excretion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Ammonia diffuses into water</a:t>
            </a:r>
          </a:p>
          <a:p>
            <a:pPr eaLnBrk="1" hangingPunct="1"/>
            <a:r>
              <a:rPr lang="en-US" dirty="0">
                <a:latin typeface="Garamond" charset="0"/>
              </a:rPr>
              <a:t>Pyloric glands may have excretory functions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Development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Starts as free swimming larva, does not feed</a:t>
            </a:r>
          </a:p>
          <a:p>
            <a:pPr eaLnBrk="1" hangingPunct="1"/>
            <a:r>
              <a:rPr lang="en-US" dirty="0">
                <a:latin typeface="Garamond" charset="0"/>
              </a:rPr>
              <a:t>Attaches to substrate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Outer epidermis shrinks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Brings notochord and tail inside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180° turn to make digestive tract U shaped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391662"/>
            <a:ext cx="4978400" cy="1593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Subphylum Cephalochordata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Lancelets – clearly demonstrate 4 chordate characteristics</a:t>
            </a:r>
          </a:p>
          <a:p>
            <a:pPr eaLnBrk="1" hangingPunct="1"/>
            <a:r>
              <a:rPr lang="en-US" dirty="0">
                <a:latin typeface="Garamond" charset="0"/>
              </a:rPr>
              <a:t>2 genera </a:t>
            </a:r>
          </a:p>
          <a:p>
            <a:pPr lvl="1" eaLnBrk="1" hangingPunct="1"/>
            <a:r>
              <a:rPr lang="en-US" i="1" dirty="0" err="1">
                <a:latin typeface="Garamond" charset="0"/>
              </a:rPr>
              <a:t>Branchiostoma</a:t>
            </a:r>
            <a:r>
              <a:rPr lang="en-US" dirty="0">
                <a:latin typeface="Garamond" charset="0"/>
              </a:rPr>
              <a:t> (amphioxus)</a:t>
            </a:r>
          </a:p>
          <a:p>
            <a:pPr lvl="1" eaLnBrk="1" hangingPunct="1"/>
            <a:r>
              <a:rPr lang="en-US" i="1" dirty="0" err="1">
                <a:latin typeface="Garamond" charset="0"/>
              </a:rPr>
              <a:t>Asymmetron</a:t>
            </a:r>
            <a:endParaRPr lang="en-US" dirty="0">
              <a:latin typeface="Garamond" charset="0"/>
            </a:endParaRPr>
          </a:p>
          <a:p>
            <a:pPr eaLnBrk="1" hangingPunct="1"/>
            <a:r>
              <a:rPr lang="en-US" dirty="0">
                <a:latin typeface="Garamond" charset="0"/>
              </a:rPr>
              <a:t>45 species</a:t>
            </a:r>
          </a:p>
          <a:p>
            <a:pPr eaLnBrk="1" hangingPunct="1"/>
            <a:r>
              <a:rPr lang="en-US" dirty="0">
                <a:latin typeface="Garamond" charset="0"/>
              </a:rPr>
              <a:t>Worldwide and coastal in clean sand substrates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Body Plan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Small and tadpole-like (up to 5 cm long)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Laterally flattened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Weak swimmers, live in burrows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Filter feeders, anterior end exposed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272" b="16239"/>
          <a:stretch/>
        </p:blipFill>
        <p:spPr>
          <a:xfrm>
            <a:off x="4038600" y="3105150"/>
            <a:ext cx="3889792" cy="1705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Characteristics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200150"/>
            <a:ext cx="4191000" cy="337185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dirty="0">
                <a:latin typeface="Garamond" charset="0"/>
              </a:rPr>
              <a:t>Bilateral symmetry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>
                <a:latin typeface="Garamond" charset="0"/>
              </a:rPr>
              <a:t>At some stage: notochord, pharyngeal slits or pouches, dorsal tubular nerve cord, </a:t>
            </a:r>
            <a:r>
              <a:rPr lang="en-US" dirty="0" err="1">
                <a:latin typeface="Garamond" charset="0"/>
              </a:rPr>
              <a:t>postanal</a:t>
            </a:r>
            <a:r>
              <a:rPr lang="en-US" dirty="0">
                <a:latin typeface="Garamond" charset="0"/>
              </a:rPr>
              <a:t> tail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err="1">
                <a:latin typeface="Garamond" charset="0"/>
              </a:rPr>
              <a:t>Endostyle</a:t>
            </a:r>
            <a:r>
              <a:rPr lang="en-US" dirty="0">
                <a:latin typeface="Garamond" charset="0"/>
              </a:rPr>
              <a:t> or thyroid gland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dirty="0">
                <a:latin typeface="Garamond" charset="0"/>
              </a:rPr>
              <a:t>4. Complete digestive tract</a:t>
            </a:r>
          </a:p>
          <a:p>
            <a:pPr marL="533400" indent="-533400" eaLnBrk="1" hangingPunct="1">
              <a:buFontTx/>
              <a:buNone/>
            </a:pPr>
            <a:r>
              <a:rPr lang="en-US" dirty="0">
                <a:latin typeface="Garamond" charset="0"/>
              </a:rPr>
              <a:t>5. Ventral contractile blood vessel (heart)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Body plan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0"/>
            <a:ext cx="8686800" cy="337185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Notochord runs from tail to head (origin of name)</a:t>
            </a:r>
          </a:p>
          <a:p>
            <a:pPr eaLnBrk="1" hangingPunct="1"/>
            <a:r>
              <a:rPr lang="en-US" dirty="0">
                <a:latin typeface="Garamond" charset="0"/>
              </a:rPr>
              <a:t>Most notochord cells are muscle cells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Contract – become more rigid 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Relax – become more flexible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272" b="16239"/>
          <a:stretch/>
        </p:blipFill>
        <p:spPr>
          <a:xfrm>
            <a:off x="4038600" y="3105150"/>
            <a:ext cx="3889792" cy="17052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Swimming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Muscles on side of notochord cause undulations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Longitudinal </a:t>
            </a:r>
            <a:r>
              <a:rPr lang="en-US" dirty="0" err="1">
                <a:ea typeface="+mn-ea"/>
              </a:rPr>
              <a:t>ventrolateral</a:t>
            </a:r>
            <a:r>
              <a:rPr lang="en-US" dirty="0">
                <a:ea typeface="+mn-ea"/>
              </a:rPr>
              <a:t> folds stabilize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Dorsal and caudal (tail) fins aid in swimming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556" y="2952750"/>
            <a:ext cx="3291268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From front to back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Anterior oral hood protects cirri – fingerlike feeding tentacles</a:t>
            </a:r>
          </a:p>
          <a:p>
            <a:pPr eaLnBrk="1" hangingPunct="1"/>
            <a:r>
              <a:rPr lang="en-US" dirty="0">
                <a:latin typeface="Garamond" charset="0"/>
              </a:rPr>
              <a:t>Posterior </a:t>
            </a:r>
            <a:r>
              <a:rPr lang="en-US" u="sng" dirty="0">
                <a:latin typeface="Garamond" charset="0"/>
              </a:rPr>
              <a:t>of</a:t>
            </a:r>
            <a:r>
              <a:rPr lang="en-US" dirty="0">
                <a:latin typeface="Garamond" charset="0"/>
              </a:rPr>
              <a:t> oral hood has mouth leads to pharynx with many pharyngeal slits supported by gill bars</a:t>
            </a:r>
          </a:p>
          <a:p>
            <a:pPr eaLnBrk="1" hangingPunct="1"/>
            <a:r>
              <a:rPr lang="en-US" dirty="0">
                <a:latin typeface="Garamond" charset="0"/>
              </a:rPr>
              <a:t>Atrium forms outside pharynx</a:t>
            </a:r>
          </a:p>
          <a:p>
            <a:pPr eaLnBrk="1" hangingPunct="1"/>
            <a:r>
              <a:rPr lang="en-US" dirty="0">
                <a:latin typeface="Garamond" charset="0"/>
              </a:rPr>
              <a:t>Atrium opening is called </a:t>
            </a:r>
            <a:r>
              <a:rPr lang="en-US" dirty="0" err="1">
                <a:latin typeface="Garamond" charset="0"/>
              </a:rPr>
              <a:t>atriopore</a:t>
            </a:r>
            <a:endParaRPr lang="en-US" u="sng" dirty="0">
              <a:latin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272" b="16239"/>
          <a:stretch/>
        </p:blipFill>
        <p:spPr>
          <a:xfrm>
            <a:off x="4114800" y="3257550"/>
            <a:ext cx="3889792" cy="17052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Eating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Filter feeders, eat mostly buried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Large particles build up and are shaken off of cirri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Water carries small food particles in </a:t>
            </a:r>
            <a:r>
              <a:rPr lang="en-US" dirty="0">
                <a:ea typeface="+mn-ea"/>
                <a:sym typeface="Wingdings" pitchFamily="2" charset="2"/>
              </a:rPr>
              <a:t> stick to </a:t>
            </a:r>
            <a:r>
              <a:rPr lang="en-US" dirty="0" err="1">
                <a:ea typeface="+mn-ea"/>
                <a:sym typeface="Wingdings" pitchFamily="2" charset="2"/>
              </a:rPr>
              <a:t>endostyle</a:t>
            </a:r>
            <a:r>
              <a:rPr lang="en-US" dirty="0">
                <a:ea typeface="+mn-ea"/>
                <a:sym typeface="Wingdings" pitchFamily="2" charset="2"/>
              </a:rPr>
              <a:t>-created mucus  digestion is extracellular &amp; intracellular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272" b="16239"/>
          <a:stretch/>
        </p:blipFill>
        <p:spPr>
          <a:xfrm>
            <a:off x="4038600" y="3105150"/>
            <a:ext cx="3889792" cy="17052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Other maintenance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No true heart, vessel contractions move blood which has amoeboid cells</a:t>
            </a:r>
          </a:p>
          <a:p>
            <a:pPr eaLnBrk="1" hangingPunct="1"/>
            <a:r>
              <a:rPr lang="en-US" dirty="0">
                <a:latin typeface="Garamond" charset="0"/>
              </a:rPr>
              <a:t>Excretory tubules work with blood vessels in coelom</a:t>
            </a:r>
          </a:p>
          <a:p>
            <a:pPr eaLnBrk="1" hangingPunct="1"/>
            <a:r>
              <a:rPr lang="en-US" dirty="0">
                <a:latin typeface="Garamond" charset="0"/>
              </a:rPr>
              <a:t>Coelom is reduced and limited to small canals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272" b="16239"/>
          <a:stretch/>
        </p:blipFill>
        <p:spPr>
          <a:xfrm>
            <a:off x="4038600" y="3105150"/>
            <a:ext cx="3889792" cy="1705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1. The notochord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3962400" cy="36004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aramond" charset="0"/>
              </a:rPr>
              <a:t>Supportive, dorsal cord, runs through body cavity to tail</a:t>
            </a:r>
          </a:p>
          <a:p>
            <a:pPr eaLnBrk="1" hangingPunct="1"/>
            <a:r>
              <a:rPr lang="en-US" dirty="0">
                <a:latin typeface="Garamond" charset="0"/>
              </a:rPr>
              <a:t>Allows for lateral (side to side) movement</a:t>
            </a:r>
          </a:p>
          <a:p>
            <a:pPr eaLnBrk="1" hangingPunct="1"/>
            <a:r>
              <a:rPr lang="en-US" dirty="0">
                <a:latin typeface="Garamond" charset="0"/>
              </a:rPr>
              <a:t>In adult vertebrates, cartilage or bone replace notochord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535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2. Pharyngeal slits/pouches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4495800" cy="36004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aramond" charset="0"/>
              </a:rPr>
              <a:t>Openings between digestive tract and outside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Some do not open out – pharyngeal pouches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Ancestrally used for feeding (some still do)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Gills for gas exchange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In terrestrial vertebrates, mainly embryonic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30" y="1352550"/>
            <a:ext cx="408940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3. Dorsal Nerve Cord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aramond" charset="0"/>
              </a:rPr>
              <a:t>Runs dorsal to notochord</a:t>
            </a:r>
          </a:p>
          <a:p>
            <a:pPr eaLnBrk="1" hangingPunct="1"/>
            <a:r>
              <a:rPr lang="en-US" dirty="0">
                <a:latin typeface="Garamond" charset="0"/>
              </a:rPr>
              <a:t>Expand anteriorly as brain</a:t>
            </a:r>
          </a:p>
          <a:p>
            <a:pPr eaLnBrk="1" hangingPunct="1"/>
            <a:r>
              <a:rPr lang="en-US" dirty="0">
                <a:latin typeface="Garamond" charset="0"/>
              </a:rPr>
              <a:t>Responsible for complex systems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Sensory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Perception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Integration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Motor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7635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4. Post anal tail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4191000" cy="360045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Extends posteriorly beyond anal opening</a:t>
            </a:r>
          </a:p>
          <a:p>
            <a:pPr eaLnBrk="1" hangingPunct="1"/>
            <a:r>
              <a:rPr lang="en-US" dirty="0">
                <a:latin typeface="Garamond" charset="0"/>
              </a:rPr>
              <a:t>Notochord or vertebral column support tail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19150"/>
            <a:ext cx="43434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Garamond" charset="0"/>
              </a:rPr>
              <a:t>Subphylum </a:t>
            </a:r>
            <a:r>
              <a:rPr lang="en-US" u="sng" dirty="0" err="1">
                <a:latin typeface="Garamond" charset="0"/>
              </a:rPr>
              <a:t>Urochordata</a:t>
            </a:r>
            <a:endParaRPr lang="en-US" u="sng" dirty="0">
              <a:latin typeface="Garamond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6629400" cy="33718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aramond" charset="0"/>
              </a:rPr>
              <a:t>Tunicates or sea squirts</a:t>
            </a:r>
          </a:p>
          <a:p>
            <a:pPr eaLnBrk="1" hangingPunct="1"/>
            <a:r>
              <a:rPr lang="en-US" dirty="0">
                <a:latin typeface="Garamond" charset="0"/>
              </a:rPr>
              <a:t>Ascidians – largest class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Sessile adults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Solitary or colonial</a:t>
            </a:r>
          </a:p>
          <a:p>
            <a:pPr eaLnBrk="1" hangingPunct="1"/>
            <a:r>
              <a:rPr lang="en-US" dirty="0" err="1">
                <a:latin typeface="Garamond" charset="0"/>
              </a:rPr>
              <a:t>Appendicularians</a:t>
            </a:r>
            <a:r>
              <a:rPr lang="en-US" dirty="0">
                <a:latin typeface="Garamond" charset="0"/>
              </a:rPr>
              <a:t> &amp; </a:t>
            </a:r>
            <a:r>
              <a:rPr lang="en-US" dirty="0" err="1">
                <a:latin typeface="Garamond" charset="0"/>
              </a:rPr>
              <a:t>thaliaceans</a:t>
            </a:r>
            <a:endParaRPr lang="en-US" dirty="0">
              <a:latin typeface="Garamond" charset="0"/>
            </a:endParaRPr>
          </a:p>
          <a:p>
            <a:pPr lvl="1" eaLnBrk="1" hangingPunct="1"/>
            <a:r>
              <a:rPr lang="en-US" dirty="0">
                <a:latin typeface="Garamond" charset="0"/>
              </a:rPr>
              <a:t>Planktonic as adults</a:t>
            </a:r>
          </a:p>
          <a:p>
            <a:pPr eaLnBrk="1" hangingPunct="1"/>
            <a:endParaRPr lang="en-US" dirty="0">
              <a:latin typeface="Garamond" charset="0"/>
            </a:endParaRPr>
          </a:p>
        </p:txBody>
      </p:sp>
      <p:pic>
        <p:nvPicPr>
          <p:cNvPr id="9220" name="Picture 5" descr="Image of: Ciona intestinalis (transparent sea squir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914400"/>
            <a:ext cx="18129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Sessile tunicates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aramond" charset="0"/>
              </a:rPr>
              <a:t>Attach to solid substrate</a:t>
            </a:r>
          </a:p>
          <a:p>
            <a:pPr eaLnBrk="1" hangingPunct="1"/>
            <a:r>
              <a:rPr lang="en-US" dirty="0">
                <a:latin typeface="Garamond" charset="0"/>
              </a:rPr>
              <a:t>Unattached end has 2 openings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Oral</a:t>
            </a:r>
          </a:p>
          <a:p>
            <a:pPr lvl="2" eaLnBrk="1" hangingPunct="1"/>
            <a:r>
              <a:rPr lang="en-US" dirty="0">
                <a:latin typeface="Garamond" charset="0"/>
              </a:rPr>
              <a:t>Opposite of attached end</a:t>
            </a:r>
          </a:p>
          <a:p>
            <a:pPr lvl="2" eaLnBrk="1" hangingPunct="1"/>
            <a:r>
              <a:rPr lang="en-US" dirty="0">
                <a:latin typeface="Garamond" charset="0"/>
              </a:rPr>
              <a:t>Takes water in</a:t>
            </a:r>
          </a:p>
          <a:p>
            <a:pPr lvl="2" eaLnBrk="1" hangingPunct="1"/>
            <a:r>
              <a:rPr lang="en-US" dirty="0">
                <a:latin typeface="Garamond" charset="0"/>
              </a:rPr>
              <a:t>Serves as mouth 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Atrial siphon</a:t>
            </a:r>
          </a:p>
          <a:p>
            <a:pPr lvl="2" eaLnBrk="1" hangingPunct="1"/>
            <a:r>
              <a:rPr lang="en-US" dirty="0">
                <a:latin typeface="Garamond" charset="0"/>
              </a:rPr>
              <a:t>Lets water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38150"/>
            <a:ext cx="3810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Tunicate body wall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Tunic – connective-tissue-like covering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Appears as gel – often quite tough</a:t>
            </a:r>
          </a:p>
          <a:p>
            <a:pPr lvl="1" eaLnBrk="1" hangingPunct="1"/>
            <a:r>
              <a:rPr lang="en-US" dirty="0">
                <a:latin typeface="Garamond" charset="0"/>
              </a:rPr>
              <a:t>Root-like </a:t>
            </a:r>
            <a:r>
              <a:rPr lang="en-US" dirty="0" err="1">
                <a:latin typeface="Garamond" charset="0"/>
              </a:rPr>
              <a:t>stolons</a:t>
            </a:r>
            <a:r>
              <a:rPr lang="en-US" dirty="0">
                <a:latin typeface="Garamond" charset="0"/>
              </a:rPr>
              <a:t> may connect to substrate or colony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81350"/>
            <a:ext cx="4038600" cy="17818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1">
      <a:dk1>
        <a:sysClr val="windowText" lastClr="000000"/>
      </a:dk1>
      <a:lt1>
        <a:sysClr val="window" lastClr="FFFFFF"/>
      </a:lt1>
      <a:dk2>
        <a:srgbClr val="242852"/>
      </a:dk2>
      <a:lt2>
        <a:srgbClr val="5B99D8"/>
      </a:lt2>
      <a:accent1>
        <a:srgbClr val="5385AE"/>
      </a:accent1>
      <a:accent2>
        <a:srgbClr val="2475C6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FFFF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622</TotalTime>
  <Words>591</Words>
  <Application>Microsoft Office PowerPoint</Application>
  <PresentationFormat>On-screen Show (16:9)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Cambria</vt:lpstr>
      <vt:lpstr>Garamond</vt:lpstr>
      <vt:lpstr>Wingdings</vt:lpstr>
      <vt:lpstr>Adjacency</vt:lpstr>
      <vt:lpstr>Phylum Chordata</vt:lpstr>
      <vt:lpstr>Characteristics</vt:lpstr>
      <vt:lpstr>1. The notochord</vt:lpstr>
      <vt:lpstr>2. Pharyngeal slits/pouches</vt:lpstr>
      <vt:lpstr>3. Dorsal Nerve Cord</vt:lpstr>
      <vt:lpstr>4. Post anal tail</vt:lpstr>
      <vt:lpstr>Subphylum Urochordata</vt:lpstr>
      <vt:lpstr>Sessile tunicates</vt:lpstr>
      <vt:lpstr>Tunicate body wall</vt:lpstr>
      <vt:lpstr>Tunicate Muscles</vt:lpstr>
      <vt:lpstr>Tunicate Nervous system</vt:lpstr>
      <vt:lpstr>Big old pharynx</vt:lpstr>
      <vt:lpstr>Digestion</vt:lpstr>
      <vt:lpstr>Gas exchange</vt:lpstr>
      <vt:lpstr>Circulation</vt:lpstr>
      <vt:lpstr>Excretion</vt:lpstr>
      <vt:lpstr>Development</vt:lpstr>
      <vt:lpstr>Subphylum Cephalochordata</vt:lpstr>
      <vt:lpstr>Body Plan</vt:lpstr>
      <vt:lpstr>Body plan </vt:lpstr>
      <vt:lpstr>Swimming</vt:lpstr>
      <vt:lpstr>From front to back</vt:lpstr>
      <vt:lpstr>Eating</vt:lpstr>
      <vt:lpstr>Other maintenance</vt:lpstr>
    </vt:vector>
  </TitlesOfParts>
  <Company>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Chordata</dc:title>
  <dc:creator>Paulding Co School District</dc:creator>
  <cp:lastModifiedBy>Hannah E. Styron</cp:lastModifiedBy>
  <cp:revision>21</cp:revision>
  <dcterms:created xsi:type="dcterms:W3CDTF">2010-05-03T10:51:51Z</dcterms:created>
  <dcterms:modified xsi:type="dcterms:W3CDTF">2018-04-09T15:55:50Z</dcterms:modified>
</cp:coreProperties>
</file>