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handoutMasterIdLst>
    <p:handoutMasterId r:id="rId22"/>
  </p:handoutMasterIdLst>
  <p:sldIdLst>
    <p:sldId id="277" r:id="rId2"/>
    <p:sldId id="256" r:id="rId3"/>
    <p:sldId id="257" r:id="rId4"/>
    <p:sldId id="258" r:id="rId5"/>
    <p:sldId id="259" r:id="rId6"/>
    <p:sldId id="265" r:id="rId7"/>
    <p:sldId id="276" r:id="rId8"/>
    <p:sldId id="260" r:id="rId9"/>
    <p:sldId id="261" r:id="rId10"/>
    <p:sldId id="264" r:id="rId11"/>
    <p:sldId id="281" r:id="rId12"/>
    <p:sldId id="275" r:id="rId13"/>
    <p:sldId id="266" r:id="rId14"/>
    <p:sldId id="267" r:id="rId15"/>
    <p:sldId id="272" r:id="rId16"/>
    <p:sldId id="268" r:id="rId17"/>
    <p:sldId id="269" r:id="rId18"/>
    <p:sldId id="270" r:id="rId19"/>
    <p:sldId id="280" r:id="rId20"/>
    <p:sldId id="279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A5002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A5002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A5002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A5002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A5002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A5002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A5002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A5002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A5002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00"/>
    <a:srgbClr val="008080"/>
    <a:srgbClr val="9900CC"/>
    <a:srgbClr val="FF9900"/>
    <a:srgbClr val="66FF33"/>
    <a:srgbClr val="339966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30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937805-457B-4D2B-A400-69FCC1C5917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69D07D-FBD0-4A48-ABDF-C275E41D5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1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BFCC-FB99-4A98-A54B-C3D64256380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6A1D-EAC6-4AC9-8604-DFE849602A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5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DB38-9B48-49B6-B59D-44D027EEF08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5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93E-9E5B-47BD-9CDC-FC4B7F0BF5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8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8DBA-FDEE-4D40-8FF7-CB5FA0A2F9A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C271-A25F-4908-BAAC-34F02E05D5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E0F5-C3AF-45BB-BB3B-3D8BA5FF70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4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11C0-BD41-4D03-8FFF-16ADF1223B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04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E7C1-608F-4D29-A6B5-1851653888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2B40-B981-425C-B067-9B9084902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7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968A-B3BB-4AB8-B4FB-61DAF279666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5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6EE3D8-6DEB-4A64-AA8C-F040DAA4128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61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3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5" Type="http://schemas.openxmlformats.org/officeDocument/2006/relationships/audio" Target="../media/audio5.bin"/><Relationship Id="rId10" Type="http://schemas.openxmlformats.org/officeDocument/2006/relationships/oleObject" Target="../embeddings/oleObject3.bin"/><Relationship Id="rId4" Type="http://schemas.openxmlformats.org/officeDocument/2006/relationships/audio" Target="../media/audio4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Physics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the speed of waves?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66059" y="2090030"/>
            <a:ext cx="7290055" cy="402336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1.  Increases or decrease on the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wavelength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2.  Increases or decrease in the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frequency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3.  Density of the medium </a:t>
            </a:r>
            <a:endParaRPr lang="en-US" sz="2800" dirty="0" smtClean="0">
              <a:latin typeface="Times New Roman" charset="0"/>
              <a:ea typeface="ＭＳ Ｐゴシック" charset="0"/>
            </a:endParaRPr>
          </a:p>
          <a:p>
            <a:r>
              <a:rPr lang="en-US" sz="2800" dirty="0" smtClean="0">
                <a:latin typeface="Times New Roman" charset="0"/>
                <a:ea typeface="ＭＳ Ｐゴシック" charset="0"/>
              </a:rPr>
              <a:t>4</a:t>
            </a:r>
            <a:r>
              <a:rPr lang="en-US" sz="2800" dirty="0">
                <a:latin typeface="Times New Roman" charset="0"/>
                <a:ea typeface="ＭＳ Ｐゴシック" charset="0"/>
              </a:rPr>
              <a:t>.  Elasticity of the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medium</a:t>
            </a:r>
          </a:p>
          <a:p>
            <a:pPr lvl="2">
              <a:defRPr/>
            </a:pPr>
            <a:r>
              <a:rPr lang="en-US" sz="16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Elasticity : The ability of a medium to </a:t>
            </a:r>
            <a:r>
              <a:rPr lang="en-US" sz="160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return quickly </a:t>
            </a:r>
            <a:r>
              <a:rPr lang="en-US" sz="16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to its original shape after </a:t>
            </a:r>
            <a:r>
              <a:rPr lang="en-US" sz="160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being disturbed</a:t>
            </a:r>
            <a:r>
              <a:rPr lang="en-US" sz="16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. </a:t>
            </a:r>
            <a:endParaRPr lang="en-US" sz="1600" dirty="0">
              <a:latin typeface="Times New Roman" charset="0"/>
              <a:ea typeface="ＭＳ Ｐゴシック" charset="0"/>
            </a:endParaRPr>
          </a:p>
          <a:p>
            <a:r>
              <a:rPr lang="en-US" dirty="0"/>
              <a:t>Sound waves travel </a:t>
            </a:r>
            <a:r>
              <a:rPr lang="en-US" dirty="0" smtClean="0"/>
              <a:t>fastest </a:t>
            </a:r>
            <a:r>
              <a:rPr lang="en-US" dirty="0"/>
              <a:t>in </a:t>
            </a:r>
            <a:r>
              <a:rPr lang="en-US" dirty="0" smtClean="0"/>
              <a:t>solids then liquids then gases</a:t>
            </a:r>
            <a:endParaRPr lang="en-US" dirty="0"/>
          </a:p>
          <a:p>
            <a:r>
              <a:rPr lang="en-US" dirty="0"/>
              <a:t>Light waves travel slower in liquids and solids than they do in gases or empty space.</a:t>
            </a:r>
          </a:p>
          <a:p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and label a transverse wave.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part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65125" y="578095"/>
            <a:ext cx="1843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Reflection: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7588" y="609011"/>
            <a:ext cx="59547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bouncing back of waves upon reaching another surface.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090399" y="1943720"/>
            <a:ext cx="0" cy="204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1090399" y="2178670"/>
            <a:ext cx="1001713" cy="69215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090399" y="2870820"/>
            <a:ext cx="1001713" cy="742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0242" name="Picture 2" descr="http://apphysicsc.com/wp-content/uploads/2012/11/Reflection-of-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14" y="2208832"/>
            <a:ext cx="43434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73593" y="344488"/>
            <a:ext cx="1922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Refraction: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096056" y="344488"/>
            <a:ext cx="7608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bending of waves due to a change in wave speed.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943616" y="3182428"/>
            <a:ext cx="1866900" cy="1608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810516" y="3144328"/>
            <a:ext cx="755650" cy="4953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rot="477660" flipV="1">
            <a:off x="200666" y="4023803"/>
            <a:ext cx="742950" cy="593725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rot="21353105" flipV="1">
            <a:off x="943616" y="3677728"/>
            <a:ext cx="1866900" cy="346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266" name="Picture 2" descr="http://cimss.ssec.wisc.edu/wxwise/class/refr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39" y="973225"/>
            <a:ext cx="4413151" cy="27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ciencelearn.org.nz/var/sciencelearn/storage/images/contexts/light-and-sight/sci-media/video/refraction/668954-1-eng-NZ/Refra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51" y="3850765"/>
            <a:ext cx="4773039" cy="26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41" y="5281116"/>
            <a:ext cx="2472717" cy="1429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63" y="1557408"/>
            <a:ext cx="2089472" cy="139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46113" y="708025"/>
            <a:ext cx="1982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Diffraction: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46113" y="1227138"/>
            <a:ext cx="7959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bending of waves around a barrier, such as an 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obstacle or edges of an opening.</a:t>
            </a:r>
          </a:p>
        </p:txBody>
      </p:sp>
      <p:pic>
        <p:nvPicPr>
          <p:cNvPr id="12" name="Picture 11" descr="http://www.schoolphysics.co.uk/age14-16/Wave%20properties/text/Diffraction_/images/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" y="3185081"/>
            <a:ext cx="238633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www.gearthblog.com/blog/archives/2012/01/08/wave-diffra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67" y="2470706"/>
            <a:ext cx="52387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327025"/>
            <a:ext cx="2176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Interference: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0" y="327025"/>
            <a:ext cx="6237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interaction of waves that occur at the same place at the same time.</a:t>
            </a:r>
          </a:p>
        </p:txBody>
      </p:sp>
      <p:pic>
        <p:nvPicPr>
          <p:cNvPr id="14340" name="Picture 4" descr="D:\SCHOOL\Physical_Science\inter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646238"/>
            <a:ext cx="77438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74838" y="5824538"/>
            <a:ext cx="1920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Destructive</a:t>
            </a:r>
            <a:endParaRPr lang="en-US" sz="280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610225" y="5824538"/>
            <a:ext cx="213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Constructive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1565" y="366517"/>
            <a:ext cx="2627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Standing Wave: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97101" y="954374"/>
            <a:ext cx="73294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 stationary wave pattern formed in a medium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when two sets of identical waves pass through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medium in opposite directions.</a:t>
            </a:r>
          </a:p>
        </p:txBody>
      </p:sp>
      <p:pic>
        <p:nvPicPr>
          <p:cNvPr id="4" name="Picture 2" descr="D:\SCHOOL\Physical_Science\standing_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21" y="2526384"/>
            <a:ext cx="4069646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00025" y="343212"/>
            <a:ext cx="1993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Resonance: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93925" y="343212"/>
            <a:ext cx="65071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setting up of vibrations in an object at its natural vibration frequency by a vibrating force or wave having the same frequency.</a:t>
            </a:r>
          </a:p>
        </p:txBody>
      </p:sp>
      <p:pic>
        <p:nvPicPr>
          <p:cNvPr id="13314" name="Picture 2" descr="http://www.thelaratouch.com/wp-content/uploads/tuningF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5" y="2638283"/>
            <a:ext cx="5114729" cy="36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43959"/>
            <a:ext cx="7290055" cy="4565401"/>
          </a:xfrm>
        </p:spPr>
        <p:txBody>
          <a:bodyPr/>
          <a:lstStyle/>
          <a:p>
            <a:r>
              <a:rPr lang="en-US" b="1" u="sng" dirty="0"/>
              <a:t>Doppler Effect:</a:t>
            </a:r>
            <a:r>
              <a:rPr lang="en-US" u="sng" dirty="0"/>
              <a:t> </a:t>
            </a:r>
            <a:r>
              <a:rPr lang="en-US" dirty="0"/>
              <a:t>The change in pitch or wave frequency </a:t>
            </a:r>
            <a:br>
              <a:rPr lang="en-US" dirty="0"/>
            </a:br>
            <a:r>
              <a:rPr lang="en-US" dirty="0"/>
              <a:t>due to a moving wave source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6" y="4270359"/>
            <a:ext cx="3476625" cy="221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92" y="2546728"/>
            <a:ext cx="5014622" cy="23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809946"/>
            <a:ext cx="7290055" cy="4298246"/>
          </a:xfrm>
        </p:spPr>
        <p:txBody>
          <a:bodyPr/>
          <a:lstStyle/>
          <a:p>
            <a:r>
              <a:rPr lang="en-US" sz="2800" b="1" dirty="0" smtClean="0"/>
              <a:t>Wave: </a:t>
            </a:r>
            <a:r>
              <a:rPr lang="en-US" altLang="en-US" sz="2800" dirty="0"/>
              <a:t>A disturbance propagated from one place to another with no actual transport of matter. </a:t>
            </a:r>
            <a:endParaRPr lang="en-US" altLang="en-US" sz="2800" dirty="0" smtClean="0"/>
          </a:p>
          <a:p>
            <a:pPr lvl="1"/>
            <a:r>
              <a:rPr lang="en-US" sz="2800" dirty="0" smtClean="0"/>
              <a:t>All </a:t>
            </a:r>
            <a:r>
              <a:rPr lang="en-US" sz="2800" dirty="0"/>
              <a:t>waves carry </a:t>
            </a:r>
            <a:r>
              <a:rPr lang="en-US" sz="2800" b="1" dirty="0"/>
              <a:t>energy </a:t>
            </a:r>
            <a:r>
              <a:rPr lang="en-US" sz="2800" dirty="0"/>
              <a:t>without transporting </a:t>
            </a:r>
            <a:br>
              <a:rPr lang="en-US" sz="2800" dirty="0"/>
            </a:br>
            <a:r>
              <a:rPr lang="en-US" sz="2800" b="1" dirty="0"/>
              <a:t>matter.  </a:t>
            </a:r>
            <a:endParaRPr lang="en-US" sz="2800" b="1" dirty="0" smtClean="0"/>
          </a:p>
          <a:p>
            <a:pPr lvl="1"/>
            <a:r>
              <a:rPr lang="en-US" sz="2800" dirty="0" smtClean="0"/>
              <a:t>A </a:t>
            </a:r>
            <a:r>
              <a:rPr lang="en-US" sz="2800" b="1" dirty="0"/>
              <a:t>wave</a:t>
            </a:r>
            <a:r>
              <a:rPr lang="en-US" sz="2800" dirty="0"/>
              <a:t> will continue to travel as long as it has </a:t>
            </a:r>
            <a:r>
              <a:rPr lang="en-US" sz="2800" dirty="0" smtClean="0"/>
              <a:t>energy</a:t>
            </a:r>
            <a:endParaRPr lang="en-US" sz="2800" dirty="0"/>
          </a:p>
          <a:p>
            <a:pPr lvl="1"/>
            <a:r>
              <a:rPr lang="en-US" altLang="en-US" sz="2800" dirty="0" smtClean="0"/>
              <a:t>Periodic – repeating pattern</a:t>
            </a:r>
          </a:p>
          <a:p>
            <a:endParaRPr lang="en-US" dirty="0"/>
          </a:p>
        </p:txBody>
      </p:sp>
      <p:pic>
        <p:nvPicPr>
          <p:cNvPr id="4101" name="Picture 5" descr="http://globe-views.com/dcim/dreams/wave/wave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30" y="4587170"/>
            <a:ext cx="2569268" cy="19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abyss.uoregon.edu/~js/images/wa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82" y="4918773"/>
            <a:ext cx="4005462" cy="15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81666"/>
            <a:ext cx="7290055" cy="4527694"/>
          </a:xfrm>
        </p:spPr>
        <p:txBody>
          <a:bodyPr/>
          <a:lstStyle/>
          <a:p>
            <a:r>
              <a:rPr lang="en-US" sz="2400" u="sng" dirty="0"/>
              <a:t>Pitch </a:t>
            </a:r>
            <a:r>
              <a:rPr lang="en-US" sz="2400" dirty="0"/>
              <a:t>is how high or low a sound seems </a:t>
            </a:r>
            <a:br>
              <a:rPr lang="en-US" sz="2400" dirty="0"/>
            </a:br>
            <a:r>
              <a:rPr lang="en-US" sz="2400" dirty="0"/>
              <a:t>to be. The pitch of a sound is related to </a:t>
            </a:r>
            <a:br>
              <a:rPr lang="en-US" sz="2400" dirty="0"/>
            </a:br>
            <a:r>
              <a:rPr lang="en-US" sz="2400" dirty="0"/>
              <a:t>the frequency of the sound wave.</a:t>
            </a:r>
          </a:p>
          <a:p>
            <a:r>
              <a:rPr lang="en-US" sz="2400" dirty="0"/>
              <a:t>As frequency of a sound wave </a:t>
            </a:r>
            <a:br>
              <a:rPr lang="en-US" sz="2400" dirty="0"/>
            </a:br>
            <a:r>
              <a:rPr lang="en-US" sz="2400" dirty="0"/>
              <a:t>decreases, the pitch becomes </a:t>
            </a:r>
            <a:br>
              <a:rPr lang="en-US" sz="2400" dirty="0"/>
            </a:br>
            <a:r>
              <a:rPr lang="en-US" sz="2400" dirty="0"/>
              <a:t>lower.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678" y="3480435"/>
            <a:ext cx="4191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Waves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593" y="1932495"/>
            <a:ext cx="8534151" cy="41756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/>
              <a:t>Mechanical waves </a:t>
            </a:r>
            <a:r>
              <a:rPr lang="en-US" sz="2400" dirty="0"/>
              <a:t>are waves that travel through a medium. 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b="1" dirty="0"/>
              <a:t>medium</a:t>
            </a:r>
            <a:r>
              <a:rPr lang="en-US" sz="2400" dirty="0"/>
              <a:t> can be a solid, a liquid, a gas, or a combination of these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ea typeface="ＭＳ Ｐゴシック" charset="0"/>
              </a:rPr>
              <a:t>A wave transports energy NOT matter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Mechanical waves can either be compressional waves (also called longitudinal) or transverse </a:t>
            </a:r>
            <a:r>
              <a:rPr lang="en-US" sz="2400" u="sng" dirty="0"/>
              <a:t>waves.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68" y="4240973"/>
            <a:ext cx="3922474" cy="228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42900" y="2481263"/>
            <a:ext cx="184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A5002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A5002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A5002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A5002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A5002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5002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5002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5002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5002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096" y="1951348"/>
            <a:ext cx="7290055" cy="4358012"/>
          </a:xfrm>
        </p:spPr>
        <p:txBody>
          <a:bodyPr>
            <a:normAutofit/>
          </a:bodyPr>
          <a:lstStyle/>
          <a:p>
            <a:r>
              <a:rPr lang="en-US" altLang="en-US" sz="2400" b="1" dirty="0" smtClean="0"/>
              <a:t>Transverse wave: </a:t>
            </a:r>
            <a:r>
              <a:rPr lang="en-US" altLang="en-US" sz="2400" dirty="0" smtClean="0"/>
              <a:t>A </a:t>
            </a:r>
            <a:r>
              <a:rPr lang="en-US" altLang="en-US" sz="2400" dirty="0"/>
              <a:t>wave in which the individual particles of a medium vibrate from side to side in a </a:t>
            </a:r>
            <a:r>
              <a:rPr lang="en-US" altLang="en-US" sz="2400" dirty="0" smtClean="0"/>
              <a:t>direction perpendicular </a:t>
            </a:r>
            <a:r>
              <a:rPr lang="en-US" altLang="en-US" sz="2400" dirty="0"/>
              <a:t>to the direction in which the wave travels. </a:t>
            </a:r>
            <a:endParaRPr lang="en-US" altLang="en-US" sz="2400" dirty="0" smtClean="0"/>
          </a:p>
          <a:p>
            <a:pPr lvl="1"/>
            <a:r>
              <a:rPr lang="en-US" sz="1800" dirty="0" smtClean="0"/>
              <a:t>Ex. Light waves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" y="3920608"/>
            <a:ext cx="431482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846" y="3896255"/>
            <a:ext cx="370522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60" t="11550" r="3512" b="11550"/>
          <a:stretch/>
        </p:blipFill>
        <p:spPr>
          <a:xfrm>
            <a:off x="1428975" y="3793073"/>
            <a:ext cx="6457361" cy="2969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312" y="1734532"/>
            <a:ext cx="7290055" cy="4267910"/>
          </a:xfrm>
        </p:spPr>
        <p:txBody>
          <a:bodyPr/>
          <a:lstStyle/>
          <a:p>
            <a:r>
              <a:rPr lang="en-US" sz="2400" b="1" dirty="0" smtClean="0">
                <a:latin typeface="Times New Roman" charset="0"/>
                <a:ea typeface="ＭＳ Ｐゴシック" charset="0"/>
              </a:rPr>
              <a:t>Amplitude: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For </a:t>
            </a:r>
            <a:r>
              <a:rPr lang="en-US" sz="2400" dirty="0">
                <a:latin typeface="Times New Roman" charset="0"/>
                <a:ea typeface="ＭＳ Ｐゴシック" charset="0"/>
              </a:rPr>
              <a:t>a wave or vibration, the maximum displacement on either side of the equilibrium position (vertical distance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en-US" sz="1800" dirty="0" smtClean="0">
                <a:latin typeface="Times New Roman" charset="0"/>
                <a:ea typeface="ＭＳ Ｐゴシック" charset="0"/>
              </a:rPr>
              <a:t>Higher the amplitude, the more energy the wave has</a:t>
            </a:r>
          </a:p>
          <a:p>
            <a:r>
              <a:rPr lang="en-US" sz="2400" b="1" dirty="0" smtClean="0">
                <a:latin typeface="Times New Roman" charset="0"/>
                <a:ea typeface="ＭＳ Ｐゴシック" charset="0"/>
              </a:rPr>
              <a:t>Wavelength: </a:t>
            </a:r>
            <a:r>
              <a:rPr lang="en-US" sz="2400" dirty="0">
                <a:latin typeface="Times New Roman" charset="0"/>
                <a:ea typeface="ＭＳ Ｐゴシック" charset="0"/>
              </a:rPr>
              <a:t>The distance between successive crests, troughs, or identical parts of a wave.</a:t>
            </a:r>
          </a:p>
          <a:p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83" y="3977309"/>
            <a:ext cx="5972175" cy="24193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Wave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1838528"/>
            <a:ext cx="7290055" cy="240273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A wave in which the individual particles of a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medium </a:t>
            </a:r>
            <a:r>
              <a:rPr lang="en-US" sz="2400" dirty="0">
                <a:latin typeface="Times New Roman" charset="0"/>
                <a:ea typeface="ＭＳ Ｐゴシック" charset="0"/>
              </a:rPr>
              <a:t>vibrate back and forth in a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direction parallel </a:t>
            </a:r>
            <a:r>
              <a:rPr lang="en-US" sz="2400" dirty="0">
                <a:latin typeface="Times New Roman" charset="0"/>
                <a:ea typeface="ＭＳ Ｐゴシック" charset="0"/>
              </a:rPr>
              <a:t>to the direction in which the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wave travels</a:t>
            </a:r>
            <a:r>
              <a:rPr lang="en-US" sz="2400" dirty="0">
                <a:latin typeface="Times New Roman" charset="0"/>
                <a:ea typeface="ＭＳ Ｐゴシック" charset="0"/>
              </a:rPr>
              <a:t>. </a:t>
            </a:r>
            <a:endParaRPr lang="en-US" sz="2400" dirty="0" smtClean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Also called compressional wave</a:t>
            </a:r>
          </a:p>
          <a:p>
            <a:pPr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Ex. </a:t>
            </a:r>
            <a:r>
              <a:rPr lang="en-US" sz="24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Sound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09946"/>
            <a:ext cx="7290055" cy="4499414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Wave that consists of a combination if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transverse and </a:t>
            </a:r>
            <a:r>
              <a:rPr lang="en-US" sz="2400" dirty="0">
                <a:latin typeface="Times New Roman" charset="0"/>
                <a:ea typeface="ＭＳ Ｐゴシック" charset="0"/>
              </a:rPr>
              <a:t>longitudinal waves and occurs at the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surface between </a:t>
            </a:r>
            <a:r>
              <a:rPr lang="en-US" sz="2400" dirty="0">
                <a:latin typeface="Times New Roman" charset="0"/>
                <a:ea typeface="ＭＳ Ｐゴシック" charset="0"/>
              </a:rPr>
              <a:t>two different mediums.</a:t>
            </a:r>
            <a:r>
              <a:rPr lang="en-US" sz="24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Ex. Ocean 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701" y="2547308"/>
            <a:ext cx="3288728" cy="35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34963" y="647700"/>
            <a:ext cx="83534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Frequency</a:t>
            </a:r>
            <a:r>
              <a:rPr lang="en-US" sz="2800" i="1" dirty="0" smtClean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( </a:t>
            </a:r>
            <a:r>
              <a:rPr lang="en-US" sz="2800" i="1" dirty="0" smtClean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f</a:t>
            </a:r>
            <a:r>
              <a:rPr lang="en-US" sz="2800" dirty="0" smtClean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) </a:t>
            </a:r>
            <a:r>
              <a:rPr lang="en-US" sz="2800" dirty="0" smtClean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number of wave that pass a particular point per unit time. Units are in hertz </a:t>
            </a:r>
            <a:r>
              <a:rPr lang="en-US" sz="2800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(Hz </a:t>
            </a:r>
            <a:r>
              <a:rPr lang="en-US" sz="28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4963" y="1899963"/>
            <a:ext cx="8413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Period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(T) :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time </a:t>
            </a:r>
            <a:r>
              <a:rPr lang="en-US" sz="2800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(seconds)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required for a vibration or a wave to make a complete cycle; equal to 1 / frequency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35221" y="4417145"/>
            <a:ext cx="696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f</a:t>
            </a:r>
            <a:r>
              <a:rPr lang="en-US" sz="280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 =</a:t>
            </a:r>
            <a:endParaRPr lang="en-US" sz="2800" i="1">
              <a:solidFill>
                <a:srgbClr val="3366CC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440059" y="417584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1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424184" y="4683845"/>
            <a:ext cx="461962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414659" y="4667970"/>
            <a:ext cx="509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T 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989262" y="4412383"/>
            <a:ext cx="712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T =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46500" y="4175846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1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660775" y="4683846"/>
            <a:ext cx="461962" cy="158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746500" y="4690196"/>
            <a:ext cx="376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>
                <a:latin typeface="Times New Roman" charset="0"/>
                <a:ea typeface="ＭＳ Ｐゴシック" charset="0"/>
              </a:rPr>
              <a:t>f</a:t>
            </a:r>
            <a:r>
              <a:rPr lang="en-US" sz="2800">
                <a:latin typeface="Times New Roman" charset="0"/>
                <a:ea typeface="ＭＳ Ｐゴシック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100" t="12822" r="7574" b="5651"/>
          <a:stretch/>
        </p:blipFill>
        <p:spPr>
          <a:xfrm>
            <a:off x="6024367" y="3385087"/>
            <a:ext cx="2328420" cy="299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rk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1" grpId="0" autoUpdateAnimBg="0"/>
      <p:bldP spid="6153" grpId="0" autoUpdateAnimBg="0"/>
      <p:bldP spid="6154" grpId="0" autoUpdateAnimBg="0"/>
      <p:bldP spid="6156" grpId="0" autoUpdateAnimBg="0"/>
      <p:bldP spid="6157" grpId="0" autoUpdateAnimBg="0"/>
      <p:bldP spid="6158" grpId="0" autoUpdateAnimBg="0"/>
      <p:bldP spid="61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1659" y="561975"/>
            <a:ext cx="81882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Wave Speed </a:t>
            </a:r>
            <a:r>
              <a:rPr lang="en-US" sz="2800" dirty="0" smtClean="0">
                <a:solidFill>
                  <a:srgbClr val="3366CC"/>
                </a:solidFill>
                <a:latin typeface="Times New Roman" charset="0"/>
                <a:ea typeface="ＭＳ Ｐゴシック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speed with which waves pass by a particular point.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38761" y="1877993"/>
            <a:ext cx="7769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Wave Speed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= Frequency 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rPr>
              <a:t> Wavelength</a:t>
            </a:r>
            <a:endParaRPr lang="en-US" sz="28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46450" y="2555537"/>
            <a:ext cx="1595438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32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 = </a:t>
            </a:r>
            <a:r>
              <a:rPr lang="en-US" sz="3200" i="1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f</a:t>
            </a:r>
            <a:r>
              <a:rPr lang="en-US" sz="32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charset="0"/>
                <a:ea typeface="ＭＳ Ｐゴシック" charset="0"/>
                <a:sym typeface="Symbol" charset="0"/>
              </a:rPr>
              <a:t> </a:t>
            </a:r>
            <a:endParaRPr lang="en-US" sz="3200" dirty="0">
              <a:solidFill>
                <a:srgbClr val="FF3300"/>
              </a:solidFill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31602"/>
              </p:ext>
            </p:extLst>
          </p:nvPr>
        </p:nvGraphicFramePr>
        <p:xfrm>
          <a:off x="1597774" y="4401859"/>
          <a:ext cx="1748676" cy="152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6" imgW="495000" imgH="431640" progId="Equation.3">
                  <p:embed/>
                </p:oleObj>
              </mc:Choice>
              <mc:Fallback>
                <p:oleObj name="Equation" r:id="rId6" imgW="4950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774" y="4401859"/>
                        <a:ext cx="1748676" cy="1522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903663" y="4476750"/>
          <a:ext cx="12938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8" imgW="914003" imgH="317362" progId="Equation.3">
                  <p:embed/>
                </p:oleObj>
              </mc:Choice>
              <mc:Fallback>
                <p:oleObj name="Equation" r:id="rId8" imgW="914003" imgH="31736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4476750"/>
                        <a:ext cx="1293812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834063" y="4110038"/>
          <a:ext cx="12557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10" imgW="889000" imgH="838200" progId="Equation.3">
                  <p:embed/>
                </p:oleObj>
              </mc:Choice>
              <mc:Fallback>
                <p:oleObj name="Equation" r:id="rId10" imgW="889000" imgH="838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4110038"/>
                        <a:ext cx="1255712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_n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at_am_I_d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_dont_kn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  <p:bldP spid="7174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14511</TotalTime>
  <Words>547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ＭＳ Ｐゴシック</vt:lpstr>
      <vt:lpstr>Arial</vt:lpstr>
      <vt:lpstr>Symbol</vt:lpstr>
      <vt:lpstr>Times New Roman</vt:lpstr>
      <vt:lpstr>Tw Cen MT</vt:lpstr>
      <vt:lpstr>Tw Cen MT Condensed</vt:lpstr>
      <vt:lpstr>Wingdings 3</vt:lpstr>
      <vt:lpstr>Integral</vt:lpstr>
      <vt:lpstr>Equation</vt:lpstr>
      <vt:lpstr>Waves</vt:lpstr>
      <vt:lpstr>Waves</vt:lpstr>
      <vt:lpstr>Mechanical Waves</vt:lpstr>
      <vt:lpstr>Transverse Wave</vt:lpstr>
      <vt:lpstr>Transverse Wave</vt:lpstr>
      <vt:lpstr>Longitudinal Wave </vt:lpstr>
      <vt:lpstr>Surface wave</vt:lpstr>
      <vt:lpstr>PowerPoint Presentation</vt:lpstr>
      <vt:lpstr>PowerPoint Presentation</vt:lpstr>
      <vt:lpstr>What affects the speed of waves?</vt:lpstr>
      <vt:lpstr>Warm Up</vt:lpstr>
      <vt:lpstr>Waves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Doppler Effect</vt:lpstr>
      <vt:lpstr>Pitch</vt:lpstr>
    </vt:vector>
  </TitlesOfParts>
  <Company>N/A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Peter Fischer</dc:creator>
  <cp:lastModifiedBy>Hannah E. Styron</cp:lastModifiedBy>
  <cp:revision>79</cp:revision>
  <cp:lastPrinted>2016-05-02T18:39:06Z</cp:lastPrinted>
  <dcterms:created xsi:type="dcterms:W3CDTF">1999-11-28T17:25:26Z</dcterms:created>
  <dcterms:modified xsi:type="dcterms:W3CDTF">2017-04-18T13:12:17Z</dcterms:modified>
</cp:coreProperties>
</file>