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61" r:id="rId4"/>
    <p:sldId id="267" r:id="rId5"/>
    <p:sldId id="258" r:id="rId6"/>
    <p:sldId id="262" r:id="rId7"/>
    <p:sldId id="263" r:id="rId8"/>
    <p:sldId id="264" r:id="rId9"/>
    <p:sldId id="265" r:id="rId10"/>
    <p:sldId id="266" r:id="rId11"/>
    <p:sldId id="259" r:id="rId12"/>
    <p:sldId id="260"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91188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118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95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35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754040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71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998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328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080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7/12/2018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437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7/12/2018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709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7/12/2018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097683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inVZoI1AkC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fgE-LAJ8f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APES C2L5</a:t>
            </a:r>
            <a:br>
              <a:rPr lang="en-US" dirty="0" smtClean="0"/>
            </a:br>
            <a:r>
              <a:rPr lang="en-US" sz="4000" dirty="0" smtClean="0"/>
              <a:t>What are systems and how do they respond to change?</a:t>
            </a:r>
            <a:endParaRPr lang="en-US" sz="4000" dirty="0"/>
          </a:p>
        </p:txBody>
      </p:sp>
      <p:sp>
        <p:nvSpPr>
          <p:cNvPr id="3" name="Subtitle 2"/>
          <p:cNvSpPr>
            <a:spLocks noGrp="1"/>
          </p:cNvSpPr>
          <p:nvPr>
            <p:ph type="subTitle" idx="1"/>
          </p:nvPr>
        </p:nvSpPr>
        <p:spPr/>
        <p:txBody>
          <a:bodyPr>
            <a:normAutofit fontScale="77500" lnSpcReduction="20000"/>
          </a:bodyPr>
          <a:lstStyle/>
          <a:p>
            <a:r>
              <a:rPr lang="en-US" sz="2800" dirty="0" smtClean="0"/>
              <a:t>Concept 2-5: Systems have inputs, flows, and outputs of matter and energy, and feedback can affect their behavior.</a:t>
            </a:r>
            <a:endParaRPr lang="en-US" sz="2800" dirty="0"/>
          </a:p>
        </p:txBody>
      </p:sp>
    </p:spTree>
    <p:extLst>
      <p:ext uri="{BB962C8B-B14F-4D97-AF65-F5344CB8AC3E}">
        <p14:creationId xmlns:p14="http://schemas.microsoft.com/office/powerpoint/2010/main" val="17594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9" y="685800"/>
            <a:ext cx="10598331" cy="1485900"/>
          </a:xfrm>
        </p:spPr>
        <p:txBody>
          <a:bodyPr>
            <a:normAutofit fontScale="90000"/>
          </a:bodyPr>
          <a:lstStyle/>
          <a:p>
            <a:r>
              <a:rPr lang="en-US" i="1" dirty="0"/>
              <a:t>Feedback </a:t>
            </a:r>
            <a:r>
              <a:rPr lang="en-US" i="1" dirty="0" smtClean="0"/>
              <a:t>Loops</a:t>
            </a:r>
            <a:r>
              <a:rPr lang="en-US" i="1" dirty="0"/>
              <a:t>: How </a:t>
            </a:r>
            <a:r>
              <a:rPr lang="en-US" i="1" dirty="0" smtClean="0"/>
              <a:t>Nature Gets Its Rhythms </a:t>
            </a:r>
            <a:br>
              <a:rPr lang="en-US" i="1" dirty="0" smtClean="0"/>
            </a:br>
            <a:r>
              <a:rPr lang="en-US" dirty="0" smtClean="0"/>
              <a:t>- </a:t>
            </a:r>
            <a:r>
              <a:rPr lang="en-US" dirty="0" err="1"/>
              <a:t>Anje-Margriet</a:t>
            </a:r>
            <a:r>
              <a:rPr lang="en-US" dirty="0"/>
              <a:t> </a:t>
            </a:r>
            <a:r>
              <a:rPr lang="en-US" dirty="0" err="1" smtClean="0"/>
              <a:t>Neutel</a:t>
            </a:r>
            <a:r>
              <a:rPr lang="en-US" dirty="0" smtClean="0"/>
              <a:t> (</a:t>
            </a:r>
            <a:r>
              <a:rPr lang="en-US" dirty="0" err="1" smtClean="0"/>
              <a:t>TEDEd</a:t>
            </a:r>
            <a:r>
              <a:rPr lang="en-US" dirty="0" smtClean="0"/>
              <a: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www.youtube.com/watch?v=inVZoI1AkC8</a:t>
            </a:r>
            <a:endParaRPr lang="en-US" dirty="0" smtClean="0"/>
          </a:p>
          <a:p>
            <a:endParaRPr lang="en-US" dirty="0"/>
          </a:p>
        </p:txBody>
      </p:sp>
    </p:spTree>
    <p:extLst>
      <p:ext uri="{BB962C8B-B14F-4D97-AF65-F5344CB8AC3E}">
        <p14:creationId xmlns:p14="http://schemas.microsoft.com/office/powerpoint/2010/main" val="1477883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Can Take a Long Time for a System to Respond to Feedback</a:t>
            </a:r>
            <a:endParaRPr lang="en-US" dirty="0"/>
          </a:p>
        </p:txBody>
      </p:sp>
      <p:sp>
        <p:nvSpPr>
          <p:cNvPr id="3" name="Content Placeholder 2"/>
          <p:cNvSpPr>
            <a:spLocks noGrp="1"/>
          </p:cNvSpPr>
          <p:nvPr>
            <p:ph idx="1"/>
          </p:nvPr>
        </p:nvSpPr>
        <p:spPr>
          <a:xfrm>
            <a:off x="1371600" y="2011679"/>
            <a:ext cx="9601200" cy="4406537"/>
          </a:xfrm>
        </p:spPr>
        <p:txBody>
          <a:bodyPr>
            <a:noAutofit/>
          </a:bodyPr>
          <a:lstStyle/>
          <a:p>
            <a:r>
              <a:rPr lang="en-US" sz="2400" dirty="0" smtClean="0"/>
              <a:t>A complex system will often show a </a:t>
            </a:r>
            <a:r>
              <a:rPr lang="en-US" sz="2400" b="1" dirty="0" smtClean="0">
                <a:solidFill>
                  <a:srgbClr val="00B050"/>
                </a:solidFill>
              </a:rPr>
              <a:t>time delay</a:t>
            </a:r>
            <a:r>
              <a:rPr lang="en-US" sz="2400" dirty="0" smtClean="0"/>
              <a:t>, or a lack of response during a period of time between the input of a feedback stimulus and the system’s response to it.</a:t>
            </a:r>
          </a:p>
          <a:p>
            <a:pPr lvl="1"/>
            <a:r>
              <a:rPr lang="en-US" sz="2400" dirty="0" smtClean="0"/>
              <a:t>Ex: Scientists can plant trees in order to reduce erosion. There is a time delay because it takes years for the trees to grow.</a:t>
            </a:r>
          </a:p>
          <a:p>
            <a:r>
              <a:rPr lang="en-US" sz="2400" b="1" dirty="0" smtClean="0">
                <a:solidFill>
                  <a:srgbClr val="00B050"/>
                </a:solidFill>
              </a:rPr>
              <a:t>Time delays </a:t>
            </a:r>
            <a:r>
              <a:rPr lang="en-US" sz="2400" dirty="0" smtClean="0"/>
              <a:t>can allow an environmental problem to build slowly until it reaches a </a:t>
            </a:r>
            <a:r>
              <a:rPr lang="en-US" sz="2400" b="1" dirty="0" smtClean="0">
                <a:solidFill>
                  <a:srgbClr val="00B050"/>
                </a:solidFill>
              </a:rPr>
              <a:t>threshold level </a:t>
            </a:r>
            <a:r>
              <a:rPr lang="en-US" sz="2400" dirty="0" smtClean="0"/>
              <a:t>or </a:t>
            </a:r>
            <a:r>
              <a:rPr lang="en-US" sz="2400" b="1" dirty="0" smtClean="0">
                <a:solidFill>
                  <a:srgbClr val="00B050"/>
                </a:solidFill>
              </a:rPr>
              <a:t>tipping point</a:t>
            </a:r>
            <a:r>
              <a:rPr lang="en-US" sz="2400" dirty="0" smtClean="0"/>
              <a:t>.</a:t>
            </a:r>
          </a:p>
          <a:p>
            <a:r>
              <a:rPr lang="en-US" sz="2400" dirty="0" smtClean="0"/>
              <a:t>A </a:t>
            </a:r>
            <a:r>
              <a:rPr lang="en-US" sz="2400" b="1" dirty="0" smtClean="0">
                <a:solidFill>
                  <a:srgbClr val="00B050"/>
                </a:solidFill>
              </a:rPr>
              <a:t>tipping point </a:t>
            </a:r>
            <a:r>
              <a:rPr lang="en-US" sz="2400" dirty="0" smtClean="0"/>
              <a:t>is the point at which a fundamental shift in the behavior of a system occurs.</a:t>
            </a:r>
          </a:p>
          <a:p>
            <a:r>
              <a:rPr lang="en-US" sz="2400" dirty="0" smtClean="0"/>
              <a:t>Prolonged delays dampen the negative feedback mechanisms that might slow, prevent, or halt environmental problems.</a:t>
            </a:r>
            <a:endParaRPr lang="en-US" sz="2400" dirty="0"/>
          </a:p>
        </p:txBody>
      </p:sp>
    </p:spTree>
    <p:extLst>
      <p:ext uri="{BB962C8B-B14F-4D97-AF65-F5344CB8AC3E}">
        <p14:creationId xmlns:p14="http://schemas.microsoft.com/office/powerpoint/2010/main" val="144317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Effects Can Be Amplified through Synergy</a:t>
            </a:r>
            <a:endParaRPr lang="en-US" dirty="0"/>
          </a:p>
        </p:txBody>
      </p:sp>
      <p:sp>
        <p:nvSpPr>
          <p:cNvPr id="3" name="Content Placeholder 2"/>
          <p:cNvSpPr>
            <a:spLocks noGrp="1"/>
          </p:cNvSpPr>
          <p:nvPr>
            <p:ph idx="1"/>
          </p:nvPr>
        </p:nvSpPr>
        <p:spPr>
          <a:xfrm>
            <a:off x="1371600" y="2072640"/>
            <a:ext cx="9601200" cy="4241074"/>
          </a:xfrm>
        </p:spPr>
        <p:txBody>
          <a:bodyPr>
            <a:noAutofit/>
          </a:bodyPr>
          <a:lstStyle/>
          <a:p>
            <a:r>
              <a:rPr lang="en-US" sz="2400" dirty="0" smtClean="0"/>
              <a:t>A </a:t>
            </a:r>
            <a:r>
              <a:rPr lang="en-US" sz="2400" b="1" dirty="0" smtClean="0">
                <a:solidFill>
                  <a:srgbClr val="00B050"/>
                </a:solidFill>
              </a:rPr>
              <a:t>synergistic interaction</a:t>
            </a:r>
            <a:r>
              <a:rPr lang="en-US" sz="2400" dirty="0" smtClean="0"/>
              <a:t>, or </a:t>
            </a:r>
            <a:r>
              <a:rPr lang="en-US" sz="2400" b="1" dirty="0" smtClean="0">
                <a:solidFill>
                  <a:srgbClr val="00B050"/>
                </a:solidFill>
              </a:rPr>
              <a:t>synergy</a:t>
            </a:r>
            <a:r>
              <a:rPr lang="en-US" sz="2400" dirty="0" smtClean="0"/>
              <a:t>, occurs when 2 or more processes interact so that the combined effect is greater than the sum of their separate effects.</a:t>
            </a:r>
          </a:p>
          <a:p>
            <a:pPr lvl="1"/>
            <a:r>
              <a:rPr lang="en-US" sz="2400" b="1" dirty="0" smtClean="0">
                <a:solidFill>
                  <a:srgbClr val="00B050"/>
                </a:solidFill>
              </a:rPr>
              <a:t>Positive Example</a:t>
            </a:r>
          </a:p>
          <a:p>
            <a:pPr lvl="2"/>
            <a:r>
              <a:rPr lang="en-US" sz="2000" dirty="0" smtClean="0"/>
              <a:t>You may be able to study longer if you are working with a partner. Synergistic effect of you and your partner working together can make your individual systems capable of accomplishing more in the same amount of time.</a:t>
            </a:r>
          </a:p>
          <a:p>
            <a:pPr lvl="1"/>
            <a:r>
              <a:rPr lang="en-US" sz="2400" b="1" dirty="0" smtClean="0">
                <a:solidFill>
                  <a:srgbClr val="00B050"/>
                </a:solidFill>
              </a:rPr>
              <a:t>Negative Example</a:t>
            </a:r>
          </a:p>
          <a:p>
            <a:pPr lvl="2"/>
            <a:r>
              <a:rPr lang="en-US" sz="2000" dirty="0" smtClean="0"/>
              <a:t>Smoking and exposure to asbestos. Nonsmokers exposed to asbestos for long periods increase cancer risk by 5X. Smokers who are exposed to asbestos have 50 times the risk that nonsmokers have for lung cancer.</a:t>
            </a:r>
            <a:endParaRPr lang="en-US" sz="2000" dirty="0"/>
          </a:p>
        </p:txBody>
      </p:sp>
    </p:spTree>
    <p:extLst>
      <p:ext uri="{BB962C8B-B14F-4D97-AF65-F5344CB8AC3E}">
        <p14:creationId xmlns:p14="http://schemas.microsoft.com/office/powerpoint/2010/main" val="357999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Big Ideas</a:t>
            </a:r>
            <a:endParaRPr lang="en-US" dirty="0"/>
          </a:p>
        </p:txBody>
      </p:sp>
      <p:sp>
        <p:nvSpPr>
          <p:cNvPr id="3" name="Content Placeholder 2"/>
          <p:cNvSpPr>
            <a:spLocks noGrp="1"/>
          </p:cNvSpPr>
          <p:nvPr>
            <p:ph idx="1"/>
          </p:nvPr>
        </p:nvSpPr>
        <p:spPr/>
        <p:txBody>
          <a:bodyPr>
            <a:normAutofit/>
          </a:bodyPr>
          <a:lstStyle/>
          <a:p>
            <a:r>
              <a:rPr lang="en-US" sz="2800" b="1" dirty="0" smtClean="0">
                <a:solidFill>
                  <a:srgbClr val="00B050"/>
                </a:solidFill>
              </a:rPr>
              <a:t>There is no away.</a:t>
            </a:r>
          </a:p>
          <a:p>
            <a:pPr lvl="1"/>
            <a:r>
              <a:rPr lang="en-US" sz="2800" dirty="0" smtClean="0"/>
              <a:t>According to the law of conservation of matter, no atoms are created or destroyed when ever matter undergoes a physical or chemical change. Thus, we cannot do away with matter; we can only change it from one physical state or chemical form to another.</a:t>
            </a:r>
            <a:endParaRPr lang="en-US" sz="2800" dirty="0"/>
          </a:p>
        </p:txBody>
      </p:sp>
    </p:spTree>
    <p:extLst>
      <p:ext uri="{BB962C8B-B14F-4D97-AF65-F5344CB8AC3E}">
        <p14:creationId xmlns:p14="http://schemas.microsoft.com/office/powerpoint/2010/main" val="3600839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 Big Ideas</a:t>
            </a:r>
          </a:p>
        </p:txBody>
      </p:sp>
      <p:sp>
        <p:nvSpPr>
          <p:cNvPr id="3" name="Content Placeholder 2"/>
          <p:cNvSpPr>
            <a:spLocks noGrp="1"/>
          </p:cNvSpPr>
          <p:nvPr>
            <p:ph idx="1"/>
          </p:nvPr>
        </p:nvSpPr>
        <p:spPr/>
        <p:txBody>
          <a:bodyPr>
            <a:normAutofit/>
          </a:bodyPr>
          <a:lstStyle/>
          <a:p>
            <a:r>
              <a:rPr lang="en-US" sz="2800" b="1" dirty="0" smtClean="0">
                <a:solidFill>
                  <a:srgbClr val="00B050"/>
                </a:solidFill>
              </a:rPr>
              <a:t>You cannot get something for nothing.</a:t>
            </a:r>
          </a:p>
          <a:p>
            <a:pPr lvl="1"/>
            <a:r>
              <a:rPr lang="en-US" sz="2800" dirty="0" smtClean="0"/>
              <a:t>According to the first law of thermodynamics, of the law of conservation of energy, whenever energy is converted from one form to another in a physical or chemical change, no energy is created of destroyed. This means that in such changes, we cannot get more energy out than we put in.</a:t>
            </a:r>
            <a:endParaRPr lang="en-US" sz="2800" dirty="0"/>
          </a:p>
        </p:txBody>
      </p:sp>
    </p:spTree>
    <p:extLst>
      <p:ext uri="{BB962C8B-B14F-4D97-AF65-F5344CB8AC3E}">
        <p14:creationId xmlns:p14="http://schemas.microsoft.com/office/powerpoint/2010/main" val="2522300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 Big Ideas</a:t>
            </a:r>
          </a:p>
        </p:txBody>
      </p:sp>
      <p:sp>
        <p:nvSpPr>
          <p:cNvPr id="3" name="Content Placeholder 2"/>
          <p:cNvSpPr>
            <a:spLocks noGrp="1"/>
          </p:cNvSpPr>
          <p:nvPr>
            <p:ph idx="1"/>
          </p:nvPr>
        </p:nvSpPr>
        <p:spPr/>
        <p:txBody>
          <a:bodyPr>
            <a:normAutofit/>
          </a:bodyPr>
          <a:lstStyle/>
          <a:p>
            <a:r>
              <a:rPr lang="en-US" sz="2800" b="1" dirty="0" smtClean="0">
                <a:solidFill>
                  <a:srgbClr val="00B050"/>
                </a:solidFill>
              </a:rPr>
              <a:t>You cannot break even.</a:t>
            </a:r>
          </a:p>
          <a:p>
            <a:pPr lvl="1"/>
            <a:r>
              <a:rPr lang="en-US" sz="2800" dirty="0" smtClean="0"/>
              <a:t>According to the second law of thermodynamics, whenever energy is converted from one form to another in a physical or chemical change, we always end up with lower-quality or less usable energy than we started with.</a:t>
            </a:r>
            <a:endParaRPr lang="en-US" sz="2800" dirty="0"/>
          </a:p>
        </p:txBody>
      </p:sp>
    </p:spTree>
    <p:extLst>
      <p:ext uri="{BB962C8B-B14F-4D97-AF65-F5344CB8AC3E}">
        <p14:creationId xmlns:p14="http://schemas.microsoft.com/office/powerpoint/2010/main" val="112647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Have Inputs, Flows, &amp; Outputs</a:t>
            </a:r>
            <a:endParaRPr lang="en-US" dirty="0"/>
          </a:p>
        </p:txBody>
      </p:sp>
      <p:sp>
        <p:nvSpPr>
          <p:cNvPr id="3" name="Content Placeholder 2"/>
          <p:cNvSpPr>
            <a:spLocks noGrp="1"/>
          </p:cNvSpPr>
          <p:nvPr>
            <p:ph idx="1"/>
          </p:nvPr>
        </p:nvSpPr>
        <p:spPr>
          <a:xfrm>
            <a:off x="1371600" y="1706880"/>
            <a:ext cx="9906000" cy="4160520"/>
          </a:xfrm>
        </p:spPr>
        <p:txBody>
          <a:bodyPr>
            <a:noAutofit/>
          </a:bodyPr>
          <a:lstStyle/>
          <a:p>
            <a:r>
              <a:rPr lang="en-US" sz="2800" dirty="0" smtClean="0"/>
              <a:t>A </a:t>
            </a:r>
            <a:r>
              <a:rPr lang="en-US" sz="2800" b="1" dirty="0" smtClean="0">
                <a:solidFill>
                  <a:srgbClr val="00B050"/>
                </a:solidFill>
              </a:rPr>
              <a:t>system</a:t>
            </a:r>
            <a:r>
              <a:rPr lang="en-US" sz="2800" dirty="0" smtClean="0"/>
              <a:t> is a set of components that function and interact in some regular way.</a:t>
            </a:r>
          </a:p>
          <a:p>
            <a:r>
              <a:rPr lang="en-US" sz="2800" dirty="0" smtClean="0"/>
              <a:t>Scientists use </a:t>
            </a:r>
            <a:r>
              <a:rPr lang="en-US" sz="2800" b="1" dirty="0" smtClean="0">
                <a:solidFill>
                  <a:srgbClr val="00B050"/>
                </a:solidFill>
              </a:rPr>
              <a:t>systems</a:t>
            </a:r>
            <a:r>
              <a:rPr lang="en-US" sz="2800" dirty="0" smtClean="0"/>
              <a:t> to study how components of a system interact.</a:t>
            </a:r>
          </a:p>
          <a:p>
            <a:r>
              <a:rPr lang="en-US" sz="2800" dirty="0" smtClean="0"/>
              <a:t>Most </a:t>
            </a:r>
            <a:r>
              <a:rPr lang="en-US" sz="2800" b="1" dirty="0" smtClean="0">
                <a:solidFill>
                  <a:srgbClr val="00B050"/>
                </a:solidFill>
              </a:rPr>
              <a:t>systems</a:t>
            </a:r>
            <a:r>
              <a:rPr lang="en-US" sz="2800" dirty="0" smtClean="0"/>
              <a:t> have the following key components:</a:t>
            </a:r>
          </a:p>
          <a:p>
            <a:pPr lvl="1"/>
            <a:r>
              <a:rPr lang="en-US" sz="2800" b="1" dirty="0" smtClean="0">
                <a:solidFill>
                  <a:srgbClr val="00B050"/>
                </a:solidFill>
              </a:rPr>
              <a:t>Inputs</a:t>
            </a:r>
            <a:r>
              <a:rPr lang="en-US" sz="2800" dirty="0" smtClean="0"/>
              <a:t> from the environment,</a:t>
            </a:r>
          </a:p>
          <a:p>
            <a:pPr lvl="1"/>
            <a:r>
              <a:rPr lang="en-US" sz="2800" b="1" dirty="0" smtClean="0">
                <a:solidFill>
                  <a:srgbClr val="00B050"/>
                </a:solidFill>
              </a:rPr>
              <a:t>Flows </a:t>
            </a:r>
            <a:r>
              <a:rPr lang="en-US" sz="2800" dirty="0" smtClean="0"/>
              <a:t>or </a:t>
            </a:r>
            <a:r>
              <a:rPr lang="en-US" sz="2800" b="1" dirty="0" smtClean="0">
                <a:solidFill>
                  <a:srgbClr val="00B050"/>
                </a:solidFill>
              </a:rPr>
              <a:t>Throughputs</a:t>
            </a:r>
            <a:r>
              <a:rPr lang="en-US" sz="2800" dirty="0" smtClean="0"/>
              <a:t> of matter and energy within the system, and</a:t>
            </a:r>
          </a:p>
          <a:p>
            <a:pPr lvl="1"/>
            <a:r>
              <a:rPr lang="en-US" sz="2800" b="1" dirty="0" smtClean="0">
                <a:solidFill>
                  <a:srgbClr val="00B050"/>
                </a:solidFill>
              </a:rPr>
              <a:t>Outputs</a:t>
            </a:r>
            <a:r>
              <a:rPr lang="en-US" sz="2800" dirty="0" smtClean="0"/>
              <a:t> to the environment.</a:t>
            </a:r>
            <a:endParaRPr lang="en-US" sz="2800" dirty="0"/>
          </a:p>
        </p:txBody>
      </p:sp>
    </p:spTree>
    <p:extLst>
      <p:ext uri="{BB962C8B-B14F-4D97-AF65-F5344CB8AC3E}">
        <p14:creationId xmlns:p14="http://schemas.microsoft.com/office/powerpoint/2010/main" val="401974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Have Inputs, Flows, &amp; Outputs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8097" y="1545772"/>
            <a:ext cx="6800669" cy="5100502"/>
          </a:xfrm>
        </p:spPr>
      </p:pic>
    </p:spTree>
    <p:extLst>
      <p:ext uri="{BB962C8B-B14F-4D97-AF65-F5344CB8AC3E}">
        <p14:creationId xmlns:p14="http://schemas.microsoft.com/office/powerpoint/2010/main" val="1246117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Environmental Systems</a:t>
            </a:r>
            <a:r>
              <a:rPr lang="en-US" dirty="0" smtClean="0"/>
              <a:t/>
            </a:r>
            <a:br>
              <a:rPr lang="en-US" dirty="0" smtClean="0"/>
            </a:br>
            <a:r>
              <a:rPr lang="en-US" dirty="0" smtClean="0"/>
              <a:t>- Bozeman Science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www.youtube.com/watch?v=jfgE-LAJ8fA</a:t>
            </a:r>
            <a:endParaRPr lang="en-US" dirty="0" smtClean="0"/>
          </a:p>
          <a:p>
            <a:endParaRPr lang="en-US" dirty="0"/>
          </a:p>
        </p:txBody>
      </p:sp>
    </p:spTree>
    <p:extLst>
      <p:ext uri="{BB962C8B-B14F-4D97-AF65-F5344CB8AC3E}">
        <p14:creationId xmlns:p14="http://schemas.microsoft.com/office/powerpoint/2010/main" val="359785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Respond to Change Through Feedback Loops</a:t>
            </a:r>
            <a:endParaRPr lang="en-US" dirty="0"/>
          </a:p>
        </p:txBody>
      </p:sp>
      <p:sp>
        <p:nvSpPr>
          <p:cNvPr id="3" name="Content Placeholder 2"/>
          <p:cNvSpPr>
            <a:spLocks noGrp="1"/>
          </p:cNvSpPr>
          <p:nvPr>
            <p:ph idx="1"/>
          </p:nvPr>
        </p:nvSpPr>
        <p:spPr/>
        <p:txBody>
          <a:bodyPr>
            <a:normAutofit/>
          </a:bodyPr>
          <a:lstStyle/>
          <a:p>
            <a:r>
              <a:rPr lang="en-US" sz="2800" dirty="0" smtClean="0"/>
              <a:t>Most systems are affected in one way or another by </a:t>
            </a:r>
            <a:r>
              <a:rPr lang="en-US" sz="2800" b="1" dirty="0" smtClean="0">
                <a:solidFill>
                  <a:srgbClr val="00B050"/>
                </a:solidFill>
              </a:rPr>
              <a:t>feedback</a:t>
            </a:r>
            <a:r>
              <a:rPr lang="en-US" sz="2800" dirty="0" smtClean="0"/>
              <a:t>.</a:t>
            </a:r>
          </a:p>
          <a:p>
            <a:r>
              <a:rPr lang="en-US" sz="2800" b="1" dirty="0" smtClean="0">
                <a:solidFill>
                  <a:srgbClr val="00B050"/>
                </a:solidFill>
              </a:rPr>
              <a:t>Feedback</a:t>
            </a:r>
            <a:r>
              <a:rPr lang="en-US" sz="2800" dirty="0" smtClean="0"/>
              <a:t> is any process that increases (positive feedback) or decreases (negative feedback) a change to the system.</a:t>
            </a:r>
          </a:p>
          <a:p>
            <a:r>
              <a:rPr lang="en-US" sz="2800" dirty="0" smtClean="0"/>
              <a:t>Such a process, called a </a:t>
            </a:r>
            <a:r>
              <a:rPr lang="en-US" sz="2800" b="1" dirty="0" smtClean="0">
                <a:solidFill>
                  <a:srgbClr val="00B050"/>
                </a:solidFill>
              </a:rPr>
              <a:t>feedback loop</a:t>
            </a:r>
            <a:r>
              <a:rPr lang="en-US" sz="2800" dirty="0" smtClean="0"/>
              <a:t>, occurs when an output of matter, energy, or information is fed back into the system as an input and leads to changes in that system.</a:t>
            </a:r>
            <a:endParaRPr lang="en-US" sz="2800" dirty="0"/>
          </a:p>
        </p:txBody>
      </p:sp>
    </p:spTree>
    <p:extLst>
      <p:ext uri="{BB962C8B-B14F-4D97-AF65-F5344CB8AC3E}">
        <p14:creationId xmlns:p14="http://schemas.microsoft.com/office/powerpoint/2010/main" val="209291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Respond to Change Through Feedback Loops</a:t>
            </a:r>
          </a:p>
        </p:txBody>
      </p:sp>
      <p:sp>
        <p:nvSpPr>
          <p:cNvPr id="3" name="Content Placeholder 2"/>
          <p:cNvSpPr>
            <a:spLocks noGrp="1"/>
          </p:cNvSpPr>
          <p:nvPr>
            <p:ph idx="1"/>
          </p:nvPr>
        </p:nvSpPr>
        <p:spPr/>
        <p:txBody>
          <a:bodyPr>
            <a:normAutofit/>
          </a:bodyPr>
          <a:lstStyle/>
          <a:p>
            <a:r>
              <a:rPr lang="en-US" sz="2800" dirty="0" smtClean="0"/>
              <a:t>A </a:t>
            </a:r>
            <a:r>
              <a:rPr lang="en-US" sz="2800" b="1" dirty="0" smtClean="0">
                <a:solidFill>
                  <a:srgbClr val="00B050"/>
                </a:solidFill>
              </a:rPr>
              <a:t>positive feedback loop </a:t>
            </a:r>
            <a:r>
              <a:rPr lang="en-US" sz="2800" dirty="0" smtClean="0"/>
              <a:t>causes a system to change further in the same direction.</a:t>
            </a:r>
          </a:p>
          <a:p>
            <a:r>
              <a:rPr lang="en-US" sz="2800" dirty="0" smtClean="0"/>
              <a:t>Accelerating </a:t>
            </a:r>
            <a:r>
              <a:rPr lang="en-US" sz="2800" b="1" dirty="0" smtClean="0">
                <a:solidFill>
                  <a:srgbClr val="00B050"/>
                </a:solidFill>
              </a:rPr>
              <a:t>positive feedback loops </a:t>
            </a:r>
            <a:r>
              <a:rPr lang="en-US" sz="2800" dirty="0" smtClean="0"/>
              <a:t>are of great concern to environmental scientists.</a:t>
            </a:r>
          </a:p>
          <a:p>
            <a:pPr lvl="1"/>
            <a:r>
              <a:rPr lang="en-US" sz="2800" dirty="0" smtClean="0"/>
              <a:t>Ex: Increased erosion due to decreasing vegetation.</a:t>
            </a:r>
          </a:p>
          <a:p>
            <a:pPr lvl="1"/>
            <a:r>
              <a:rPr lang="en-US" sz="2800" dirty="0" smtClean="0"/>
              <a:t>Ex: Melting of the polar ice cap.</a:t>
            </a:r>
            <a:endParaRPr lang="en-US" sz="2800" dirty="0"/>
          </a:p>
        </p:txBody>
      </p:sp>
    </p:spTree>
    <p:extLst>
      <p:ext uri="{BB962C8B-B14F-4D97-AF65-F5344CB8AC3E}">
        <p14:creationId xmlns:p14="http://schemas.microsoft.com/office/powerpoint/2010/main" val="294733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Respond to Change Through Feedback Loops</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25884" y="1971403"/>
            <a:ext cx="3926276" cy="4673664"/>
          </a:xfrm>
        </p:spPr>
      </p:pic>
      <p:sp>
        <p:nvSpPr>
          <p:cNvPr id="7" name="Content Placeholder 6"/>
          <p:cNvSpPr>
            <a:spLocks noGrp="1"/>
          </p:cNvSpPr>
          <p:nvPr>
            <p:ph sz="half" idx="2"/>
          </p:nvPr>
        </p:nvSpPr>
        <p:spPr>
          <a:xfrm>
            <a:off x="6525403" y="1971403"/>
            <a:ext cx="4447786" cy="4673664"/>
          </a:xfrm>
        </p:spPr>
        <p:txBody>
          <a:bodyPr>
            <a:noAutofit/>
          </a:bodyPr>
          <a:lstStyle/>
          <a:p>
            <a:r>
              <a:rPr lang="en-US" sz="2800" b="1" dirty="0" smtClean="0">
                <a:solidFill>
                  <a:srgbClr val="00B050"/>
                </a:solidFill>
              </a:rPr>
              <a:t>Positive Feedback Loop</a:t>
            </a:r>
          </a:p>
          <a:p>
            <a:r>
              <a:rPr lang="en-US" sz="2800" dirty="0" smtClean="0"/>
              <a:t>Decreasing vegetation in a valley causes increasing erosion and nutrient losses that in turn cause more vegetation to die, resulting in more erosion and nutrient losses.</a:t>
            </a:r>
            <a:endParaRPr lang="en-US" sz="2800" dirty="0"/>
          </a:p>
        </p:txBody>
      </p:sp>
    </p:spTree>
    <p:extLst>
      <p:ext uri="{BB962C8B-B14F-4D97-AF65-F5344CB8AC3E}">
        <p14:creationId xmlns:p14="http://schemas.microsoft.com/office/powerpoint/2010/main" val="425374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Respond to Change Through Feedback Loops</a:t>
            </a:r>
          </a:p>
        </p:txBody>
      </p:sp>
      <p:sp>
        <p:nvSpPr>
          <p:cNvPr id="3" name="Content Placeholder 2"/>
          <p:cNvSpPr>
            <a:spLocks noGrp="1"/>
          </p:cNvSpPr>
          <p:nvPr>
            <p:ph idx="1"/>
          </p:nvPr>
        </p:nvSpPr>
        <p:spPr>
          <a:xfrm>
            <a:off x="1371600" y="2171699"/>
            <a:ext cx="9601200" cy="3941717"/>
          </a:xfrm>
        </p:spPr>
        <p:txBody>
          <a:bodyPr>
            <a:noAutofit/>
          </a:bodyPr>
          <a:lstStyle/>
          <a:p>
            <a:r>
              <a:rPr lang="en-US" sz="2800" dirty="0" smtClean="0"/>
              <a:t>A </a:t>
            </a:r>
            <a:r>
              <a:rPr lang="en-US" sz="2800" b="1" dirty="0" smtClean="0">
                <a:solidFill>
                  <a:srgbClr val="00B050"/>
                </a:solidFill>
              </a:rPr>
              <a:t>negative, or corrective, feedback loop </a:t>
            </a:r>
            <a:r>
              <a:rPr lang="en-US" sz="2800" dirty="0" smtClean="0"/>
              <a:t>causes a system to change in the opposite direction from which it is moving.</a:t>
            </a:r>
          </a:p>
          <a:p>
            <a:r>
              <a:rPr lang="en-US" sz="2800" dirty="0" smtClean="0"/>
              <a:t>A simple example is a thermostat. </a:t>
            </a:r>
          </a:p>
          <a:p>
            <a:pPr lvl="1"/>
            <a:r>
              <a:rPr lang="en-US" sz="2800" dirty="0" smtClean="0"/>
              <a:t>Turns on when house reaches a certain temperature, then turns off when reaches set temperature setting.</a:t>
            </a:r>
          </a:p>
          <a:p>
            <a:r>
              <a:rPr lang="en-US" sz="2800" dirty="0" smtClean="0"/>
              <a:t>Another example is the recycling and reuse of resources such as aluminum.</a:t>
            </a:r>
          </a:p>
          <a:p>
            <a:pPr lvl="1"/>
            <a:r>
              <a:rPr lang="en-US" sz="2800" dirty="0" smtClean="0"/>
              <a:t>When we recycle, the output becomes an input.</a:t>
            </a:r>
            <a:endParaRPr lang="en-US" sz="2800" dirty="0"/>
          </a:p>
        </p:txBody>
      </p:sp>
    </p:spTree>
    <p:extLst>
      <p:ext uri="{BB962C8B-B14F-4D97-AF65-F5344CB8AC3E}">
        <p14:creationId xmlns:p14="http://schemas.microsoft.com/office/powerpoint/2010/main" val="84662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Respond to Change Through Feedback Loops</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5211" y="2285999"/>
            <a:ext cx="5473916" cy="3313612"/>
          </a:xfrm>
        </p:spPr>
      </p:pic>
      <p:sp>
        <p:nvSpPr>
          <p:cNvPr id="5" name="Content Placeholder 4"/>
          <p:cNvSpPr>
            <a:spLocks noGrp="1"/>
          </p:cNvSpPr>
          <p:nvPr>
            <p:ph sz="half" idx="2"/>
          </p:nvPr>
        </p:nvSpPr>
        <p:spPr>
          <a:xfrm>
            <a:off x="6525403" y="1689463"/>
            <a:ext cx="4447786" cy="4876800"/>
          </a:xfrm>
        </p:spPr>
        <p:txBody>
          <a:bodyPr>
            <a:noAutofit/>
          </a:bodyPr>
          <a:lstStyle/>
          <a:p>
            <a:r>
              <a:rPr lang="en-US" sz="2400" b="1" dirty="0" smtClean="0">
                <a:solidFill>
                  <a:srgbClr val="00B050"/>
                </a:solidFill>
              </a:rPr>
              <a:t>Negative Feedback Loop</a:t>
            </a:r>
          </a:p>
          <a:p>
            <a:r>
              <a:rPr lang="en-US" sz="2400" dirty="0" smtClean="0"/>
              <a:t>When a house being heated by a furnace gets to a certain temperature, its thermostat is set to turn off the furnace, and the house begins to cool instead of continuing to get warmer. When house temperature drops below the set point, this information is fed back to turn the furnace on until the desired temperature is reached again.</a:t>
            </a:r>
            <a:endParaRPr lang="en-US" sz="2400" dirty="0"/>
          </a:p>
        </p:txBody>
      </p:sp>
    </p:spTree>
    <p:extLst>
      <p:ext uri="{BB962C8B-B14F-4D97-AF65-F5344CB8AC3E}">
        <p14:creationId xmlns:p14="http://schemas.microsoft.com/office/powerpoint/2010/main" val="18893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108</TotalTime>
  <Words>860</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Franklin Gothic Book</vt:lpstr>
      <vt:lpstr>Crop</vt:lpstr>
      <vt:lpstr>APES C2L5 What are systems and how do they respond to change?</vt:lpstr>
      <vt:lpstr>Systems Have Inputs, Flows, &amp; Outputs</vt:lpstr>
      <vt:lpstr>Systems Have Inputs, Flows, &amp; Outputs</vt:lpstr>
      <vt:lpstr>Environmental Systems - Bozeman Science</vt:lpstr>
      <vt:lpstr>Systems Respond to Change Through Feedback Loops</vt:lpstr>
      <vt:lpstr>Systems Respond to Change Through Feedback Loops</vt:lpstr>
      <vt:lpstr>Systems Respond to Change Through Feedback Loops</vt:lpstr>
      <vt:lpstr>Systems Respond to Change Through Feedback Loops</vt:lpstr>
      <vt:lpstr>Systems Respond to Change Through Feedback Loops</vt:lpstr>
      <vt:lpstr>Feedback Loops: How Nature Gets Its Rhythms  - Anje-Margriet Neutel (TEDEd) </vt:lpstr>
      <vt:lpstr>It Can Take a Long Time for a System to Respond to Feedback</vt:lpstr>
      <vt:lpstr>System Effects Can Be Amplified through Synergy</vt:lpstr>
      <vt:lpstr>Chapter 2: Big Ideas</vt:lpstr>
      <vt:lpstr>Chapter 2: Big Ideas</vt:lpstr>
      <vt:lpstr>Chapter 2: Big Ideas</vt:lpstr>
    </vt:vector>
  </TitlesOfParts>
  <Company>Charlotte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APES C2L5 What are systems and how do they respond to change?</dc:title>
  <dc:creator>Green, Andrea</dc:creator>
  <cp:lastModifiedBy>Green, Andrea</cp:lastModifiedBy>
  <cp:revision>17</cp:revision>
  <dcterms:created xsi:type="dcterms:W3CDTF">2016-09-12T20:51:53Z</dcterms:created>
  <dcterms:modified xsi:type="dcterms:W3CDTF">2018-07-12T19:06:51Z</dcterms:modified>
</cp:coreProperties>
</file>